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jpg" ContentType="image/jpg"/>
  <Override PartName="/ppt/media/image11.jpg" ContentType="image/jpg"/>
  <Override PartName="/ppt/media/image21.jpg" ContentType="image/jpg"/>
  <Override PartName="/ppt/media/image26.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28.jpg" ContentType="image/jpg"/>
  <Override PartName="/ppt/media/image130.jpg" ContentType="image/jpg"/>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86" r:id="rId3"/>
  </p:sldMasterIdLst>
  <p:notesMasterIdLst>
    <p:notesMasterId r:id="rId111"/>
  </p:notesMasterIdLst>
  <p:sldIdLst>
    <p:sldId id="256" r:id="rId4"/>
    <p:sldId id="257" r:id="rId5"/>
    <p:sldId id="282" r:id="rId6"/>
    <p:sldId id="468" r:id="rId7"/>
    <p:sldId id="373" r:id="rId8"/>
    <p:sldId id="374" r:id="rId9"/>
    <p:sldId id="375" r:id="rId10"/>
    <p:sldId id="377" r:id="rId11"/>
    <p:sldId id="378" r:id="rId12"/>
    <p:sldId id="379" r:id="rId13"/>
    <p:sldId id="382" r:id="rId14"/>
    <p:sldId id="381" r:id="rId15"/>
    <p:sldId id="383" r:id="rId16"/>
    <p:sldId id="605" r:id="rId17"/>
    <p:sldId id="606" r:id="rId18"/>
    <p:sldId id="389" r:id="rId19"/>
    <p:sldId id="390" r:id="rId20"/>
    <p:sldId id="480" r:id="rId21"/>
    <p:sldId id="676" r:id="rId22"/>
    <p:sldId id="473" r:id="rId23"/>
    <p:sldId id="474" r:id="rId24"/>
    <p:sldId id="475" r:id="rId25"/>
    <p:sldId id="476" r:id="rId26"/>
    <p:sldId id="477" r:id="rId27"/>
    <p:sldId id="479" r:id="rId28"/>
    <p:sldId id="481" r:id="rId29"/>
    <p:sldId id="607" r:id="rId30"/>
    <p:sldId id="666" r:id="rId31"/>
    <p:sldId id="608" r:id="rId32"/>
    <p:sldId id="609" r:id="rId33"/>
    <p:sldId id="610" r:id="rId34"/>
    <p:sldId id="612" r:id="rId35"/>
    <p:sldId id="668" r:id="rId36"/>
    <p:sldId id="663" r:id="rId37"/>
    <p:sldId id="667" r:id="rId38"/>
    <p:sldId id="653" r:id="rId39"/>
    <p:sldId id="472" r:id="rId40"/>
    <p:sldId id="655" r:id="rId41"/>
    <p:sldId id="393" r:id="rId42"/>
    <p:sldId id="394" r:id="rId43"/>
    <p:sldId id="395" r:id="rId44"/>
    <p:sldId id="396" r:id="rId45"/>
    <p:sldId id="397" r:id="rId46"/>
    <p:sldId id="398" r:id="rId47"/>
    <p:sldId id="399" r:id="rId48"/>
    <p:sldId id="400" r:id="rId49"/>
    <p:sldId id="401" r:id="rId50"/>
    <p:sldId id="402" r:id="rId51"/>
    <p:sldId id="637" r:id="rId52"/>
    <p:sldId id="411" r:id="rId53"/>
    <p:sldId id="403" r:id="rId54"/>
    <p:sldId id="404" r:id="rId55"/>
    <p:sldId id="407" r:id="rId56"/>
    <p:sldId id="408" r:id="rId57"/>
    <p:sldId id="669" r:id="rId58"/>
    <p:sldId id="483" r:id="rId59"/>
    <p:sldId id="410" r:id="rId60"/>
    <p:sldId id="412" r:id="rId61"/>
    <p:sldId id="413" r:id="rId62"/>
    <p:sldId id="414" r:id="rId63"/>
    <p:sldId id="416" r:id="rId64"/>
    <p:sldId id="418" r:id="rId65"/>
    <p:sldId id="419" r:id="rId66"/>
    <p:sldId id="420" r:id="rId67"/>
    <p:sldId id="421" r:id="rId68"/>
    <p:sldId id="422" r:id="rId69"/>
    <p:sldId id="423" r:id="rId70"/>
    <p:sldId id="484" r:id="rId71"/>
    <p:sldId id="424" r:id="rId72"/>
    <p:sldId id="425" r:id="rId73"/>
    <p:sldId id="426" r:id="rId74"/>
    <p:sldId id="427" r:id="rId75"/>
    <p:sldId id="428" r:id="rId76"/>
    <p:sldId id="429" r:id="rId77"/>
    <p:sldId id="430" r:id="rId78"/>
    <p:sldId id="485" r:id="rId79"/>
    <p:sldId id="433" r:id="rId80"/>
    <p:sldId id="434" r:id="rId81"/>
    <p:sldId id="613" r:id="rId82"/>
    <p:sldId id="642" r:id="rId83"/>
    <p:sldId id="645" r:id="rId84"/>
    <p:sldId id="685" r:id="rId85"/>
    <p:sldId id="687" r:id="rId86"/>
    <p:sldId id="688" r:id="rId87"/>
    <p:sldId id="689" r:id="rId88"/>
    <p:sldId id="686" r:id="rId89"/>
    <p:sldId id="650" r:id="rId90"/>
    <p:sldId id="652" r:id="rId91"/>
    <p:sldId id="649" r:id="rId92"/>
    <p:sldId id="616" r:id="rId93"/>
    <p:sldId id="446" r:id="rId94"/>
    <p:sldId id="493" r:id="rId95"/>
    <p:sldId id="456" r:id="rId96"/>
    <p:sldId id="457" r:id="rId97"/>
    <p:sldId id="494" r:id="rId98"/>
    <p:sldId id="458" r:id="rId99"/>
    <p:sldId id="495" r:id="rId100"/>
    <p:sldId id="636" r:id="rId101"/>
    <p:sldId id="659" r:id="rId102"/>
    <p:sldId id="497" r:id="rId103"/>
    <p:sldId id="675" r:id="rId104"/>
    <p:sldId id="464" r:id="rId105"/>
    <p:sldId id="680" r:id="rId106"/>
    <p:sldId id="681" r:id="rId107"/>
    <p:sldId id="682" r:id="rId108"/>
    <p:sldId id="683" r:id="rId109"/>
    <p:sldId id="684" r:id="rId110"/>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162"/>
    <a:srgbClr val="213CB0"/>
    <a:srgbClr val="106FAA"/>
    <a:srgbClr val="09405E"/>
    <a:srgbClr val="148CD6"/>
    <a:srgbClr val="093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75"/>
    <p:restoredTop sz="91698"/>
  </p:normalViewPr>
  <p:slideViewPr>
    <p:cSldViewPr snapToGrid="0">
      <p:cViewPr varScale="1">
        <p:scale>
          <a:sx n="124" d="100"/>
          <a:sy n="124" d="100"/>
        </p:scale>
        <p:origin x="848" y="168"/>
      </p:cViewPr>
      <p:guideLst>
        <p:guide orient="horz" pos="2160"/>
        <p:guide pos="3817"/>
      </p:guideLst>
    </p:cSldViewPr>
  </p:slideViewPr>
  <p:notesTextViewPr>
    <p:cViewPr>
      <p:scale>
        <a:sx n="20" d="100"/>
        <a:sy n="20" d="100"/>
      </p:scale>
      <p:origin x="0" y="0"/>
    </p:cViewPr>
  </p:notesTextViewPr>
  <p:notesViewPr>
    <p:cSldViewPr snapToGrid="0">
      <p:cViewPr varScale="1">
        <p:scale>
          <a:sx n="68" d="100"/>
          <a:sy n="68"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slide" Target="slides/slide10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slide" Target="slides/slide107.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notesMaster" Target="notesMasters/notesMaster1.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E2B7-A5C6-4AD3-8876-51508C5DCAB6}" type="datetimeFigureOut">
              <a:rPr lang="zh-CN" altLang="en-US" smtClean="0"/>
              <a:pPr/>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E9667-FEEF-48FA-84AE-0DCB0220E455}" type="slidenum">
              <a:rPr lang="zh-CN" altLang="en-US" smtClean="0"/>
              <a:pPr/>
              <a:t>‹#›</a:t>
            </a:fld>
            <a:endParaRPr lang="zh-CN" altLang="en-US"/>
          </a:p>
        </p:txBody>
      </p:sp>
    </p:spTree>
    <p:extLst>
      <p:ext uri="{BB962C8B-B14F-4D97-AF65-F5344CB8AC3E}">
        <p14:creationId xmlns:p14="http://schemas.microsoft.com/office/powerpoint/2010/main" val="5565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a:t>
            </a:fld>
            <a:endParaRPr lang="zh-CN" altLang="en-US"/>
          </a:p>
        </p:txBody>
      </p:sp>
    </p:spTree>
    <p:extLst>
      <p:ext uri="{BB962C8B-B14F-4D97-AF65-F5344CB8AC3E}">
        <p14:creationId xmlns:p14="http://schemas.microsoft.com/office/powerpoint/2010/main" val="474164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E9667-FEEF-48FA-84AE-0DCB0220E455}" type="slidenum">
              <a:rPr lang="zh-CN" altLang="en-US" smtClean="0"/>
              <a:pPr/>
              <a:t>46</a:t>
            </a:fld>
            <a:endParaRPr lang="zh-CN" altLang="en-US"/>
          </a:p>
        </p:txBody>
      </p:sp>
    </p:spTree>
    <p:extLst>
      <p:ext uri="{BB962C8B-B14F-4D97-AF65-F5344CB8AC3E}">
        <p14:creationId xmlns:p14="http://schemas.microsoft.com/office/powerpoint/2010/main" val="2783974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E9667-FEEF-48FA-84AE-0DCB0220E455}" type="slidenum">
              <a:rPr lang="zh-CN" altLang="en-US" smtClean="0"/>
              <a:pPr/>
              <a:t>47</a:t>
            </a:fld>
            <a:endParaRPr lang="zh-CN" altLang="en-US"/>
          </a:p>
        </p:txBody>
      </p:sp>
    </p:spTree>
    <p:extLst>
      <p:ext uri="{BB962C8B-B14F-4D97-AF65-F5344CB8AC3E}">
        <p14:creationId xmlns:p14="http://schemas.microsoft.com/office/powerpoint/2010/main" val="31167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E9667-FEEF-48FA-84AE-0DCB0220E455}" type="slidenum">
              <a:rPr lang="zh-CN" altLang="en-US" smtClean="0"/>
              <a:pPr/>
              <a:t>67</a:t>
            </a:fld>
            <a:endParaRPr lang="zh-CN" altLang="en-US"/>
          </a:p>
        </p:txBody>
      </p:sp>
    </p:spTree>
    <p:extLst>
      <p:ext uri="{BB962C8B-B14F-4D97-AF65-F5344CB8AC3E}">
        <p14:creationId xmlns:p14="http://schemas.microsoft.com/office/powerpoint/2010/main" val="187584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71</a:t>
            </a:fld>
            <a:endParaRPr lang="zh-CN" altLang="en-US"/>
          </a:p>
        </p:txBody>
      </p:sp>
    </p:spTree>
    <p:extLst>
      <p:ext uri="{BB962C8B-B14F-4D97-AF65-F5344CB8AC3E}">
        <p14:creationId xmlns:p14="http://schemas.microsoft.com/office/powerpoint/2010/main" val="1848909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78</a:t>
            </a:fld>
            <a:endParaRPr lang="zh-CN" altLang="en-US"/>
          </a:p>
        </p:txBody>
      </p:sp>
    </p:spTree>
    <p:extLst>
      <p:ext uri="{BB962C8B-B14F-4D97-AF65-F5344CB8AC3E}">
        <p14:creationId xmlns:p14="http://schemas.microsoft.com/office/powerpoint/2010/main" val="777259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81</a:t>
            </a:fld>
            <a:endParaRPr lang="zh-CN" altLang="en-US"/>
          </a:p>
        </p:txBody>
      </p:sp>
    </p:spTree>
    <p:extLst>
      <p:ext uri="{BB962C8B-B14F-4D97-AF65-F5344CB8AC3E}">
        <p14:creationId xmlns:p14="http://schemas.microsoft.com/office/powerpoint/2010/main" val="726734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因此  收敛到</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意味着  。因此初始值  不重要。</a:t>
            </a:r>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85</a:t>
            </a:fld>
            <a:endParaRPr lang="zh-CN" altLang="en-US"/>
          </a:p>
        </p:txBody>
      </p:sp>
    </p:spTree>
    <p:extLst>
      <p:ext uri="{BB962C8B-B14F-4D97-AF65-F5344CB8AC3E}">
        <p14:creationId xmlns:p14="http://schemas.microsoft.com/office/powerpoint/2010/main" val="1759182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100</a:t>
            </a:fld>
            <a:endParaRPr lang="zh-CN" altLang="en-US"/>
          </a:p>
        </p:txBody>
      </p:sp>
    </p:spTree>
    <p:extLst>
      <p:ext uri="{BB962C8B-B14F-4D97-AF65-F5344CB8AC3E}">
        <p14:creationId xmlns:p14="http://schemas.microsoft.com/office/powerpoint/2010/main" val="135871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a:t>
            </a:fld>
            <a:endParaRPr lang="zh-CN" altLang="en-US"/>
          </a:p>
        </p:txBody>
      </p:sp>
    </p:spTree>
    <p:extLst>
      <p:ext uri="{BB962C8B-B14F-4D97-AF65-F5344CB8AC3E}">
        <p14:creationId xmlns:p14="http://schemas.microsoft.com/office/powerpoint/2010/main" val="4120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25</a:t>
            </a:fld>
            <a:endParaRPr lang="zh-CN" altLang="en-US"/>
          </a:p>
        </p:txBody>
      </p:sp>
    </p:spTree>
    <p:extLst>
      <p:ext uri="{BB962C8B-B14F-4D97-AF65-F5344CB8AC3E}">
        <p14:creationId xmlns:p14="http://schemas.microsoft.com/office/powerpoint/2010/main" val="34198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2800" dirty="0"/>
              <a:t>不同</a:t>
            </a:r>
          </a:p>
        </p:txBody>
      </p:sp>
      <p:sp>
        <p:nvSpPr>
          <p:cNvPr id="4" name="灯片编号占位符 3"/>
          <p:cNvSpPr>
            <a:spLocks noGrp="1"/>
          </p:cNvSpPr>
          <p:nvPr>
            <p:ph type="sldNum" sz="quarter" idx="5"/>
          </p:nvPr>
        </p:nvSpPr>
        <p:spPr/>
        <p:txBody>
          <a:bodyPr/>
          <a:lstStyle/>
          <a:p>
            <a:fld id="{5F8E9667-FEEF-48FA-84AE-0DCB0220E455}" type="slidenum">
              <a:rPr lang="zh-CN" altLang="en-US" smtClean="0"/>
              <a:pPr/>
              <a:t>27</a:t>
            </a:fld>
            <a:endParaRPr lang="zh-CN" altLang="en-US"/>
          </a:p>
        </p:txBody>
      </p:sp>
    </p:spTree>
    <p:extLst>
      <p:ext uri="{BB962C8B-B14F-4D97-AF65-F5344CB8AC3E}">
        <p14:creationId xmlns:p14="http://schemas.microsoft.com/office/powerpoint/2010/main" val="1666700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b="0" i="0" kern="1200" dirty="0" smtClean="0">
                <a:solidFill>
                  <a:schemeClr val="tx1"/>
                </a:solidFill>
                <a:effectLst/>
                <a:latin typeface="DengXian" charset="-122"/>
                <a:ea typeface="DengXian" charset="-122"/>
                <a:cs typeface="DengXian" charset="-122"/>
              </a:rPr>
              <a:t>深度半监督学习的一个新的研究方向是利用未标记的数据来强化训练模型，使其符合聚类假设，即学习的决策边界必须位于低密度区域。这些方法基于一个简单的概念，即如果对一个未标记的数据应用实际的扰动，则预测不应发生显著变化，因为在聚类假设下，具有不同标签的数据点在低密度区域分离。</a:t>
            </a:r>
          </a:p>
          <a:p>
            <a:r>
              <a:rPr lang="zh-CN" altLang="en-US" sz="3200" b="0" i="0" kern="1200" dirty="0" smtClean="0">
                <a:solidFill>
                  <a:schemeClr val="tx1"/>
                </a:solidFill>
                <a:effectLst/>
                <a:latin typeface="DengXian" charset="-122"/>
                <a:ea typeface="DengXian" charset="-122"/>
                <a:cs typeface="DengXian" charset="-122"/>
              </a:rPr>
              <a:t>具体来说，给定一个未标记的数据点 及其扰动的形式 ，目标是最小化两个输出之间的距离</a:t>
            </a:r>
          </a:p>
          <a:p>
            <a:endParaRPr kumimoji="1" lang="en-US" altLang="zh-CN" sz="3200" dirty="0" smtClean="0">
              <a:latin typeface="DengXian" charset="-122"/>
              <a:ea typeface="DengXian" charset="-122"/>
              <a:cs typeface="DengXian" charset="-122"/>
            </a:endParaRPr>
          </a:p>
          <a:p>
            <a:endParaRPr kumimoji="1" lang="en-US" altLang="zh-CN" sz="3200" dirty="0" smtClean="0">
              <a:latin typeface="DengXian" charset="-122"/>
              <a:ea typeface="DengXian" charset="-122"/>
              <a:cs typeface="DengXian" charset="-122"/>
            </a:endParaRPr>
          </a:p>
          <a:p>
            <a:r>
              <a:rPr lang="en" altLang="zh-CN" sz="3200" b="0" i="0" dirty="0" smtClean="0">
                <a:solidFill>
                  <a:srgbClr val="080A13"/>
                </a:solidFill>
                <a:effectLst/>
                <a:latin typeface="DengXian" charset="-122"/>
                <a:ea typeface="DengXian" charset="-122"/>
                <a:cs typeface="DengXian" charset="-122"/>
              </a:rPr>
              <a:t>Converting confident model predictions into one-hot labels can help achieve state-of-the-art results</a:t>
            </a:r>
            <a:endParaRPr kumimoji="1" lang="zh-CN" altLang="en-US" sz="3200" dirty="0">
              <a:latin typeface="DengXian" charset="-122"/>
              <a:ea typeface="DengXian" charset="-122"/>
              <a:cs typeface="DengXian" charset="-122"/>
            </a:endParaRPr>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28</a:t>
            </a:fld>
            <a:endParaRPr lang="zh-CN" altLang="en-US"/>
          </a:p>
        </p:txBody>
      </p:sp>
    </p:spTree>
    <p:extLst>
      <p:ext uri="{BB962C8B-B14F-4D97-AF65-F5344CB8AC3E}">
        <p14:creationId xmlns:p14="http://schemas.microsoft.com/office/powerpoint/2010/main" val="67126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29</a:t>
            </a:fld>
            <a:endParaRPr lang="zh-CN" altLang="en-US"/>
          </a:p>
        </p:txBody>
      </p:sp>
    </p:spTree>
    <p:extLst>
      <p:ext uri="{BB962C8B-B14F-4D97-AF65-F5344CB8AC3E}">
        <p14:creationId xmlns:p14="http://schemas.microsoft.com/office/powerpoint/2010/main" val="2071900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82d6b209a1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82d6b209a1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p>
        </p:txBody>
      </p:sp>
    </p:spTree>
    <p:extLst>
      <p:ext uri="{BB962C8B-B14F-4D97-AF65-F5344CB8AC3E}">
        <p14:creationId xmlns:p14="http://schemas.microsoft.com/office/powerpoint/2010/main" val="1959750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5400"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34</a:t>
            </a:fld>
            <a:endParaRPr lang="zh-CN" altLang="en-US"/>
          </a:p>
        </p:txBody>
      </p:sp>
    </p:spTree>
    <p:extLst>
      <p:ext uri="{BB962C8B-B14F-4D97-AF65-F5344CB8AC3E}">
        <p14:creationId xmlns:p14="http://schemas.microsoft.com/office/powerpoint/2010/main" val="127759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927100" lvl="1" indent="-457200">
              <a:spcBef>
                <a:spcPts val="1560"/>
              </a:spcBef>
              <a:buFont typeface="Wingdings"/>
              <a:buChar char="◼"/>
              <a:tabLst>
                <a:tab pos="926465" algn="l"/>
                <a:tab pos="927100" algn="l"/>
              </a:tabLst>
            </a:pPr>
            <a:r>
              <a:rPr lang="en-US" altLang="zh-CN" sz="2800" dirty="0"/>
              <a:t>Regularization with stochastic transformations and perturbations for deep semi-supervised learning; </a:t>
            </a:r>
            <a:r>
              <a:rPr lang="en-US" altLang="zh-CN" sz="2800" dirty="0" err="1"/>
              <a:t>Sajjadi</a:t>
            </a:r>
            <a:r>
              <a:rPr lang="en-US" altLang="zh-CN" sz="2800" dirty="0"/>
              <a:t> et al.; </a:t>
            </a:r>
            <a:r>
              <a:rPr lang="en-US" altLang="zh-CN" sz="2800" dirty="0" err="1"/>
              <a:t>Neurips</a:t>
            </a:r>
            <a:r>
              <a:rPr lang="en-US" altLang="zh-CN" sz="2800" dirty="0"/>
              <a:t> 2016 </a:t>
            </a:r>
          </a:p>
          <a:p>
            <a:pPr marL="927100" lvl="1" indent="-457200">
              <a:spcBef>
                <a:spcPts val="1560"/>
              </a:spcBef>
              <a:buFont typeface="Wingdings"/>
              <a:buChar char="◼"/>
              <a:tabLst>
                <a:tab pos="926465" algn="l"/>
                <a:tab pos="927100" algn="l"/>
              </a:tabLst>
            </a:pPr>
            <a:r>
              <a:rPr lang="en-US" altLang="zh-CN" sz="2800" dirty="0"/>
              <a:t>Interpolation consistency training for semi-supervised learning; </a:t>
            </a:r>
            <a:r>
              <a:rPr lang="en-US" altLang="zh-CN" sz="2800" dirty="0" err="1"/>
              <a:t>Verma</a:t>
            </a:r>
            <a:r>
              <a:rPr lang="en-US" altLang="zh-CN" sz="2800" dirty="0"/>
              <a:t> et al.; IJCAI 2019</a:t>
            </a:r>
          </a:p>
          <a:p>
            <a:pPr marL="927100" lvl="1" indent="-457200">
              <a:spcBef>
                <a:spcPts val="1560"/>
              </a:spcBef>
              <a:buFont typeface="Wingdings"/>
              <a:buChar char="◼"/>
              <a:tabLst>
                <a:tab pos="926465" algn="l"/>
                <a:tab pos="927100" algn="l"/>
              </a:tabLst>
            </a:pPr>
            <a:r>
              <a:rPr lang="en-US" altLang="zh-CN" sz="2800" dirty="0" err="1"/>
              <a:t>Mixmatch</a:t>
            </a:r>
            <a:r>
              <a:rPr lang="en-US" altLang="zh-CN" sz="2800" dirty="0"/>
              <a:t>: A holistic approach to semi-supervised learning; Berthelot et al.; </a:t>
            </a:r>
            <a:r>
              <a:rPr lang="en-US" altLang="zh-CN" sz="2800" dirty="0" err="1"/>
              <a:t>Neurips</a:t>
            </a:r>
            <a:r>
              <a:rPr lang="en-US" altLang="zh-CN" sz="2800" dirty="0"/>
              <a:t> 2019</a:t>
            </a:r>
          </a:p>
          <a:p>
            <a:pPr marL="927100" lvl="1" indent="-457200">
              <a:spcBef>
                <a:spcPts val="1560"/>
              </a:spcBef>
              <a:buFont typeface="Wingdings"/>
              <a:buChar char="◼"/>
              <a:tabLst>
                <a:tab pos="926465" algn="l"/>
                <a:tab pos="927100" algn="l"/>
              </a:tabLst>
            </a:pPr>
            <a:r>
              <a:rPr lang="zh-CN" altLang="en-US" sz="2800" dirty="0"/>
              <a:t>效果不错</a:t>
            </a:r>
            <a:r>
              <a:rPr lang="en-US" altLang="zh-CN" sz="2800" dirty="0"/>
              <a:t> </a:t>
            </a:r>
          </a:p>
          <a:p>
            <a:endParaRPr kumimoji="1" lang="zh-CN" altLang="en-US" dirty="0"/>
          </a:p>
        </p:txBody>
      </p:sp>
      <p:sp>
        <p:nvSpPr>
          <p:cNvPr id="4" name="幻灯片编号占位符 3"/>
          <p:cNvSpPr>
            <a:spLocks noGrp="1"/>
          </p:cNvSpPr>
          <p:nvPr>
            <p:ph type="sldNum" sz="quarter" idx="10"/>
          </p:nvPr>
        </p:nvSpPr>
        <p:spPr/>
        <p:txBody>
          <a:bodyPr/>
          <a:lstStyle/>
          <a:p>
            <a:fld id="{5F8E9667-FEEF-48FA-84AE-0DCB0220E455}" type="slidenum">
              <a:rPr lang="zh-CN" altLang="en-US" smtClean="0"/>
              <a:pPr/>
              <a:t>36</a:t>
            </a:fld>
            <a:endParaRPr lang="zh-CN" altLang="en-US"/>
          </a:p>
        </p:txBody>
      </p:sp>
    </p:spTree>
    <p:extLst>
      <p:ext uri="{BB962C8B-B14F-4D97-AF65-F5344CB8AC3E}">
        <p14:creationId xmlns:p14="http://schemas.microsoft.com/office/powerpoint/2010/main" val="1815809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4957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01805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834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1251" y="1752600"/>
            <a:ext cx="5232400" cy="426720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12800" y="6245225"/>
            <a:ext cx="2641600" cy="476251"/>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4165600" y="6245225"/>
            <a:ext cx="3860800" cy="476251"/>
          </a:xfrm>
          <a:prstGeom prst="rect">
            <a:avLst/>
          </a:prstGeom>
        </p:spPr>
        <p:txBody>
          <a:bodyPr/>
          <a:lstStyle>
            <a:lvl1pPr>
              <a:defRPr/>
            </a:lvl1pPr>
          </a:lstStyle>
          <a:p>
            <a:endParaRPr lang="en-US" altLang="zh-CN"/>
          </a:p>
        </p:txBody>
      </p:sp>
      <p:sp>
        <p:nvSpPr>
          <p:cNvPr id="7" name="幻灯片编号占位符 6"/>
          <p:cNvSpPr>
            <a:spLocks noGrp="1"/>
          </p:cNvSpPr>
          <p:nvPr>
            <p:ph type="sldNum" sz="quarter" idx="12"/>
          </p:nvPr>
        </p:nvSpPr>
        <p:spPr>
          <a:xfrm>
            <a:off x="8737600" y="6245225"/>
            <a:ext cx="2641600" cy="476251"/>
          </a:xfrm>
          <a:prstGeom prst="rect">
            <a:avLst/>
          </a:prstGeom>
        </p:spPr>
        <p:txBody>
          <a:bodyPr/>
          <a:lstStyle>
            <a:lvl1pPr>
              <a:defRPr/>
            </a:lvl1pPr>
          </a:lstStyle>
          <a:p>
            <a:fld id="{5F3350B1-020A-8947-93EB-4958BAB98952}" type="slidenum">
              <a:rPr lang="en-US" altLang="zh-CN"/>
              <a:pPr/>
              <a:t>‹#›</a:t>
            </a:fld>
            <a:endParaRPr lang="en-US" altLang="zh-CN"/>
          </a:p>
        </p:txBody>
      </p:sp>
    </p:spTree>
    <p:extLst>
      <p:ext uri="{BB962C8B-B14F-4D97-AF65-F5344CB8AC3E}">
        <p14:creationId xmlns:p14="http://schemas.microsoft.com/office/powerpoint/2010/main" val="1089581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296CD0A-6841-4BD2-8409-9FE2887688C6}"/>
              </a:ext>
            </a:extLst>
          </p:cNvPr>
          <p:cNvSpPr>
            <a:spLocks noGrp="1"/>
          </p:cNvSpPr>
          <p:nvPr>
            <p:ph type="title"/>
          </p:nvPr>
        </p:nvSpPr>
        <p:spPr>
          <a:xfrm>
            <a:off x="609600" y="275167"/>
            <a:ext cx="10972800" cy="1143000"/>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78467281-82C7-4809-8D88-4AE22D58BE4D}"/>
              </a:ext>
            </a:extLst>
          </p:cNvPr>
          <p:cNvSpPr>
            <a:spLocks noGrp="1"/>
          </p:cNvSpPr>
          <p:nvPr>
            <p:ph type="dt" sz="half" idx="10"/>
          </p:nvPr>
        </p:nvSpPr>
        <p:spPr>
          <a:xfrm>
            <a:off x="609600" y="6356351"/>
            <a:ext cx="2844800" cy="366183"/>
          </a:xfrm>
          <a:prstGeom prst="rect">
            <a:avLst/>
          </a:prstGeom>
        </p:spPr>
        <p:txBody>
          <a:bodyPr/>
          <a:lstStyle/>
          <a:p>
            <a:fld id="{35E89EE0-E511-400F-B125-CF36BA0E39AC}" type="datetime1">
              <a:rPr lang="zh-CN" altLang="en-US" smtClean="0"/>
              <a:t>2023/12/4</a:t>
            </a:fld>
            <a:endParaRPr lang="zh-CN" altLang="en-US"/>
          </a:p>
        </p:txBody>
      </p:sp>
      <p:sp>
        <p:nvSpPr>
          <p:cNvPr id="4" name="页脚占位符 3">
            <a:extLst>
              <a:ext uri="{FF2B5EF4-FFF2-40B4-BE49-F238E27FC236}">
                <a16:creationId xmlns:a16="http://schemas.microsoft.com/office/drawing/2014/main" xmlns="" id="{7B4F3A6E-FCB5-4178-BCAC-8230CA581BB3}"/>
              </a:ext>
            </a:extLst>
          </p:cNvPr>
          <p:cNvSpPr>
            <a:spLocks noGrp="1"/>
          </p:cNvSpPr>
          <p:nvPr>
            <p:ph type="ftr" sz="quarter" idx="11"/>
          </p:nvPr>
        </p:nvSpPr>
        <p:spPr>
          <a:xfrm>
            <a:off x="4165600" y="6356351"/>
            <a:ext cx="3860800" cy="366183"/>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0823A80E-B54C-4FF3-ADA1-09C4C3CC27A3}"/>
              </a:ext>
            </a:extLst>
          </p:cNvPr>
          <p:cNvSpPr>
            <a:spLocks noGrp="1"/>
          </p:cNvSpPr>
          <p:nvPr>
            <p:ph type="sldNum" sz="quarter" idx="12"/>
          </p:nvPr>
        </p:nvSpPr>
        <p:spPr>
          <a:xfrm>
            <a:off x="8737600" y="6356351"/>
            <a:ext cx="2844800" cy="366183"/>
          </a:xfrm>
          <a:prstGeom prst="rect">
            <a:avLst/>
          </a:prstGeom>
        </p:spPr>
        <p:txBody>
          <a:bodyPr/>
          <a:lstStyle/>
          <a:p>
            <a:fld id="{566B0584-B574-45AA-83E6-2A50F6165E91}" type="slidenum">
              <a:rPr lang="zh-CN" altLang="en-US" smtClean="0"/>
              <a:t>‹#›</a:t>
            </a:fld>
            <a:endParaRPr lang="zh-CN" altLang="en-US"/>
          </a:p>
        </p:txBody>
      </p:sp>
      <p:sp>
        <p:nvSpPr>
          <p:cNvPr id="6" name="Content Placeholder 2">
            <a:extLst>
              <a:ext uri="{FF2B5EF4-FFF2-40B4-BE49-F238E27FC236}">
                <a16:creationId xmlns:a16="http://schemas.microsoft.com/office/drawing/2014/main" xmlns="" id="{8F45A478-C91C-45A2-9008-CC89A5902AD5}"/>
              </a:ext>
            </a:extLst>
          </p:cNvPr>
          <p:cNvSpPr>
            <a:spLocks noGrp="1"/>
          </p:cNvSpPr>
          <p:nvPr>
            <p:ph type="subTitle" idx="1"/>
          </p:nvPr>
        </p:nvSpPr>
        <p:spPr>
          <a:xfrm>
            <a:off x="976955" y="2105653"/>
            <a:ext cx="10168565" cy="3745971"/>
          </a:xfrm>
          <a:prstGeom prst="rect">
            <a:avLst/>
          </a:prstGeom>
        </p:spPr>
        <p:txBody>
          <a:bodyPr>
            <a:normAutofit/>
          </a:bodyPr>
          <a:lstStyle>
            <a:lvl1pPr marL="609585" indent="-609585" algn="l">
              <a:buFont typeface="Arial" panose="020B0604020202020204" pitchFamily="34" charset="0"/>
              <a:buChar char="•"/>
              <a:defRPr/>
            </a:lvl1pPr>
          </a:lstStyle>
          <a:p>
            <a:pPr marL="457200" indent="-457200" algn="l">
              <a:buFont typeface="Arial" panose="020B0604020202020204" pitchFamily="34" charset="0"/>
              <a:buChar char="•"/>
            </a:pPr>
            <a:endParaRPr dirty="0">
              <a:solidFill>
                <a:schemeClr val="tx1"/>
              </a:solidFill>
            </a:endParaRPr>
          </a:p>
        </p:txBody>
      </p:sp>
      <p:pic>
        <p:nvPicPr>
          <p:cNvPr id="7" name="图片 6">
            <a:extLst>
              <a:ext uri="{FF2B5EF4-FFF2-40B4-BE49-F238E27FC236}">
                <a16:creationId xmlns:a16="http://schemas.microsoft.com/office/drawing/2014/main" xmlns="" id="{1B89655C-5B1A-4EF4-A639-D480376D66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3339" y="6128502"/>
            <a:ext cx="872087" cy="564861"/>
          </a:xfrm>
          <a:prstGeom prst="rect">
            <a:avLst/>
          </a:prstGeom>
        </p:spPr>
      </p:pic>
      <p:pic>
        <p:nvPicPr>
          <p:cNvPr id="11" name="图片 10">
            <a:extLst>
              <a:ext uri="{FF2B5EF4-FFF2-40B4-BE49-F238E27FC236}">
                <a16:creationId xmlns:a16="http://schemas.microsoft.com/office/drawing/2014/main" xmlns="" id="{E46E8749-6E1B-49D0-BE16-0F73A0D97F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850" y="133530"/>
            <a:ext cx="1632181" cy="607172"/>
          </a:xfrm>
          <a:prstGeom prst="rect">
            <a:avLst/>
          </a:prstGeom>
        </p:spPr>
      </p:pic>
    </p:spTree>
    <p:extLst>
      <p:ext uri="{BB962C8B-B14F-4D97-AF65-F5344CB8AC3E}">
        <p14:creationId xmlns:p14="http://schemas.microsoft.com/office/powerpoint/2010/main" val="1775392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8" y="1147763"/>
            <a:ext cx="4849812" cy="3133725"/>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1pPr>
            <a:lvl2pPr marL="457200" indent="0">
              <a:buFont typeface="Arial" panose="020B0604020202020204" pitchFamily="34" charset="0"/>
              <a:buChar char="•"/>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16" name="文本占位符 15"/>
          <p:cNvSpPr>
            <a:spLocks noGrp="1"/>
          </p:cNvSpPr>
          <p:nvPr>
            <p:ph type="body" sz="quarter" idx="12"/>
          </p:nvPr>
        </p:nvSpPr>
        <p:spPr>
          <a:xfrm>
            <a:off x="858779" y="173038"/>
            <a:ext cx="5400675" cy="392112"/>
          </a:xfrm>
          <a:prstGeom prst="rect">
            <a:avLst/>
          </a:prstGeom>
        </p:spPr>
        <p:txBody>
          <a:bodyPr/>
          <a:lstStyle>
            <a:lvl1pPr marL="0" indent="0">
              <a:buNone/>
              <a:defRPr lang="zh-CN" altLang="en-US" sz="28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编辑母版文本样式</a:t>
            </a:r>
          </a:p>
        </p:txBody>
      </p:sp>
    </p:spTree>
    <p:extLst>
      <p:ext uri="{BB962C8B-B14F-4D97-AF65-F5344CB8AC3E}">
        <p14:creationId xmlns:p14="http://schemas.microsoft.com/office/powerpoint/2010/main" val="530266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8" y="1147763"/>
            <a:ext cx="4849812" cy="3133725"/>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1pPr>
            <a:lvl2pPr marL="457200" indent="0">
              <a:buFont typeface="Arial" panose="020B0604020202020204" pitchFamily="34" charset="0"/>
              <a:buChar char="•"/>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16" name="文本占位符 15"/>
          <p:cNvSpPr>
            <a:spLocks noGrp="1"/>
          </p:cNvSpPr>
          <p:nvPr>
            <p:ph type="body" sz="quarter" idx="12"/>
          </p:nvPr>
        </p:nvSpPr>
        <p:spPr>
          <a:xfrm>
            <a:off x="858779" y="173038"/>
            <a:ext cx="5400675" cy="392112"/>
          </a:xfrm>
          <a:prstGeom prst="rect">
            <a:avLst/>
          </a:prstGeom>
        </p:spPr>
        <p:txBody>
          <a:bodyPr/>
          <a:lstStyle>
            <a:lvl1pPr marL="0" indent="0">
              <a:buNone/>
              <a:defRPr lang="zh-CN" altLang="en-US" sz="28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编辑母版文本样式</a:t>
            </a:r>
          </a:p>
        </p:txBody>
      </p:sp>
    </p:spTree>
    <p:extLst>
      <p:ext uri="{BB962C8B-B14F-4D97-AF65-F5344CB8AC3E}">
        <p14:creationId xmlns:p14="http://schemas.microsoft.com/office/powerpoint/2010/main" val="743895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72871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298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4040908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37821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76235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39356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01978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674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48221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47661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1708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54181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9245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28831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827643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940359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5899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42098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142983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3" name="Group 3"/>
          <p:cNvGrpSpPr>
            <a:grpSpLocks/>
          </p:cNvGrpSpPr>
          <p:nvPr userDrawn="1"/>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8" name="内容占位符 7"/>
          <p:cNvSpPr>
            <a:spLocks noGrp="1"/>
          </p:cNvSpPr>
          <p:nvPr>
            <p:ph sz="quarter" idx="10"/>
          </p:nvPr>
        </p:nvSpPr>
        <p:spPr>
          <a:xfrm>
            <a:off x="630238" y="1147763"/>
            <a:ext cx="4849812" cy="3133725"/>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1pPr>
            <a:lvl2pPr marL="457200" indent="0">
              <a:buFont typeface="Arial" panose="020B0604020202020204" pitchFamily="34" charset="0"/>
              <a:buChar char="•"/>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2pPr>
            <a:lvl3pPr marL="914400" indent="0">
              <a:buNone/>
              <a:defRPr/>
            </a:lvl3pPr>
          </a:lstStyle>
          <a:p>
            <a:pPr lvl="0"/>
            <a:r>
              <a:rPr lang="zh-CN" altLang="en-US" dirty="0"/>
              <a:t>编辑母版文本样式</a:t>
            </a:r>
            <a:endParaRPr lang="en-US" altLang="zh-CN" dirty="0"/>
          </a:p>
          <a:p>
            <a:pPr marL="457200" marR="0" lvl="1"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a:pPr>
            <a:r>
              <a:rPr lang="zh-CN" altLang="en-US" dirty="0"/>
              <a:t>编辑母版文本样式</a:t>
            </a:r>
          </a:p>
          <a:p>
            <a:pPr lvl="0"/>
            <a:endParaRPr lang="zh-CN" altLang="en-US" dirty="0"/>
          </a:p>
        </p:txBody>
      </p:sp>
      <p:sp>
        <p:nvSpPr>
          <p:cNvPr id="16" name="文本占位符 15"/>
          <p:cNvSpPr>
            <a:spLocks noGrp="1"/>
          </p:cNvSpPr>
          <p:nvPr>
            <p:ph type="body" sz="quarter" idx="12"/>
          </p:nvPr>
        </p:nvSpPr>
        <p:spPr>
          <a:xfrm>
            <a:off x="858779" y="173038"/>
            <a:ext cx="5400675" cy="392112"/>
          </a:xfrm>
          <a:prstGeom prst="rect">
            <a:avLst/>
          </a:prstGeom>
        </p:spPr>
        <p:txBody>
          <a:bodyPr/>
          <a:lstStyle>
            <a:lvl1pPr marL="0" indent="0">
              <a:buNone/>
              <a:defRPr lang="zh-CN" altLang="en-US" sz="2800" b="1" kern="1200" dirty="0" smtClean="0">
                <a:solidFill>
                  <a:schemeClr val="bg1"/>
                </a:solidFill>
                <a:latin typeface="微软雅黑" panose="020B0503020204020204" pitchFamily="34" charset="-122"/>
                <a:ea typeface="微软雅黑" panose="020B0503020204020204" pitchFamily="34" charset="-122"/>
                <a:cs typeface="+mn-cs"/>
              </a:defRPr>
            </a:lvl1pPr>
          </a:lstStyle>
          <a:p>
            <a:pPr lvl="0"/>
            <a:r>
              <a:rPr lang="zh-CN" altLang="en-US" dirty="0"/>
              <a:t>编辑母版文本样式</a:t>
            </a:r>
          </a:p>
        </p:txBody>
      </p:sp>
    </p:spTree>
    <p:extLst>
      <p:ext uri="{BB962C8B-B14F-4D97-AF65-F5344CB8AC3E}">
        <p14:creationId xmlns:p14="http://schemas.microsoft.com/office/powerpoint/2010/main" val="3154932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00242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599979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64930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75324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0" y="85367"/>
            <a:ext cx="12192000" cy="7636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Font typeface="Calibri"/>
              <a:buNone/>
              <a:defRPr>
                <a:latin typeface="Calibri"/>
                <a:ea typeface="Calibri"/>
                <a:cs typeface="Calibri"/>
                <a:sym typeface="Calibri"/>
              </a:defRPr>
            </a:lvl1pPr>
            <a:lvl2pPr lvl="1" rtl="0">
              <a:spcBef>
                <a:spcPts val="0"/>
              </a:spcBef>
              <a:spcAft>
                <a:spcPts val="0"/>
              </a:spcAft>
              <a:buSzPts val="1400"/>
              <a:buFont typeface="Calibri"/>
              <a:buNone/>
              <a:defRPr>
                <a:latin typeface="Calibri"/>
                <a:ea typeface="Calibri"/>
                <a:cs typeface="Calibri"/>
                <a:sym typeface="Calibri"/>
              </a:defRPr>
            </a:lvl2pPr>
            <a:lvl3pPr lvl="2" rtl="0">
              <a:spcBef>
                <a:spcPts val="0"/>
              </a:spcBef>
              <a:spcAft>
                <a:spcPts val="0"/>
              </a:spcAft>
              <a:buSzPts val="1400"/>
              <a:buFont typeface="Calibri"/>
              <a:buNone/>
              <a:defRPr>
                <a:latin typeface="Calibri"/>
                <a:ea typeface="Calibri"/>
                <a:cs typeface="Calibri"/>
                <a:sym typeface="Calibri"/>
              </a:defRPr>
            </a:lvl3pPr>
            <a:lvl4pPr lvl="3" rtl="0">
              <a:spcBef>
                <a:spcPts val="0"/>
              </a:spcBef>
              <a:spcAft>
                <a:spcPts val="0"/>
              </a:spcAft>
              <a:buSzPts val="1400"/>
              <a:buFont typeface="Calibri"/>
              <a:buNone/>
              <a:defRPr>
                <a:latin typeface="Calibri"/>
                <a:ea typeface="Calibri"/>
                <a:cs typeface="Calibri"/>
                <a:sym typeface="Calibri"/>
              </a:defRPr>
            </a:lvl4pPr>
            <a:lvl5pPr lvl="4" rtl="0">
              <a:spcBef>
                <a:spcPts val="0"/>
              </a:spcBef>
              <a:spcAft>
                <a:spcPts val="0"/>
              </a:spcAft>
              <a:buSzPts val="1400"/>
              <a:buFont typeface="Calibri"/>
              <a:buNone/>
              <a:defRPr>
                <a:latin typeface="Calibri"/>
                <a:ea typeface="Calibri"/>
                <a:cs typeface="Calibri"/>
                <a:sym typeface="Calibri"/>
              </a:defRPr>
            </a:lvl5pPr>
            <a:lvl6pPr lvl="5" rtl="0">
              <a:spcBef>
                <a:spcPts val="0"/>
              </a:spcBef>
              <a:spcAft>
                <a:spcPts val="0"/>
              </a:spcAft>
              <a:buSzPts val="1400"/>
              <a:buFont typeface="Calibri"/>
              <a:buNone/>
              <a:defRPr>
                <a:latin typeface="Calibri"/>
                <a:ea typeface="Calibri"/>
                <a:cs typeface="Calibri"/>
                <a:sym typeface="Calibri"/>
              </a:defRPr>
            </a:lvl6pPr>
            <a:lvl7pPr lvl="6" rtl="0">
              <a:spcBef>
                <a:spcPts val="0"/>
              </a:spcBef>
              <a:spcAft>
                <a:spcPts val="0"/>
              </a:spcAft>
              <a:buSzPts val="1400"/>
              <a:buFont typeface="Calibri"/>
              <a:buNone/>
              <a:defRPr>
                <a:latin typeface="Calibri"/>
                <a:ea typeface="Calibri"/>
                <a:cs typeface="Calibri"/>
                <a:sym typeface="Calibri"/>
              </a:defRPr>
            </a:lvl7pPr>
            <a:lvl8pPr lvl="7" rtl="0">
              <a:spcBef>
                <a:spcPts val="0"/>
              </a:spcBef>
              <a:spcAft>
                <a:spcPts val="0"/>
              </a:spcAft>
              <a:buSzPts val="1400"/>
              <a:buFont typeface="Calibri"/>
              <a:buNone/>
              <a:defRPr>
                <a:latin typeface="Calibri"/>
                <a:ea typeface="Calibri"/>
                <a:cs typeface="Calibri"/>
                <a:sym typeface="Calibri"/>
              </a:defRPr>
            </a:lvl8pPr>
            <a:lvl9pPr lvl="8" rtl="0">
              <a:spcBef>
                <a:spcPts val="0"/>
              </a:spcBef>
              <a:spcAft>
                <a:spcPts val="0"/>
              </a:spcAft>
              <a:buSzPts val="1400"/>
              <a:buFont typeface="Calibri"/>
              <a:buNone/>
              <a:defRPr>
                <a:latin typeface="Calibri"/>
                <a:ea typeface="Calibri"/>
                <a:cs typeface="Calibri"/>
                <a:sym typeface="Calibri"/>
              </a:defRPr>
            </a:lvl9pPr>
          </a:lstStyle>
          <a:p>
            <a:endParaRPr/>
          </a:p>
        </p:txBody>
      </p:sp>
      <p:sp>
        <p:nvSpPr>
          <p:cNvPr id="15" name="Google Shape;15;p3"/>
          <p:cNvSpPr/>
          <p:nvPr/>
        </p:nvSpPr>
        <p:spPr>
          <a:xfrm>
            <a:off x="0" y="6261533"/>
            <a:ext cx="12192000" cy="596400"/>
          </a:xfrm>
          <a:prstGeom prst="rect">
            <a:avLst/>
          </a:prstGeom>
          <a:solidFill>
            <a:srgbClr val="333399">
              <a:alpha val="42690"/>
            </a:srgbClr>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467">
              <a:solidFill>
                <a:schemeClr val="lt1"/>
              </a:solidFill>
              <a:latin typeface="Calibri"/>
              <a:ea typeface="Calibri"/>
              <a:cs typeface="Calibri"/>
              <a:sym typeface="Calibri"/>
            </a:endParaRPr>
          </a:p>
          <a:p>
            <a:pPr marL="0" lvl="0" indent="0" algn="ctr" rtl="0">
              <a:spcBef>
                <a:spcPts val="0"/>
              </a:spcBef>
              <a:spcAft>
                <a:spcPts val="0"/>
              </a:spcAft>
              <a:buNone/>
            </a:pPr>
            <a:r>
              <a:rPr lang="en" sz="1467">
                <a:solidFill>
                  <a:schemeClr val="lt1"/>
                </a:solidFill>
                <a:latin typeface="Calibri"/>
                <a:ea typeface="Calibri"/>
                <a:cs typeface="Calibri"/>
                <a:sym typeface="Calibri"/>
              </a:rPr>
              <a:t>L9 Semi-Supervised Learning and Unsupervised Distribution Alignment</a:t>
            </a:r>
            <a:endParaRPr sz="1467">
              <a:solidFill>
                <a:schemeClr val="lt1"/>
              </a:solidFill>
              <a:latin typeface="Calibri"/>
              <a:ea typeface="Calibri"/>
              <a:cs typeface="Calibri"/>
              <a:sym typeface="Calibri"/>
            </a:endParaRPr>
          </a:p>
          <a:p>
            <a:pPr marL="0" lvl="0" indent="0" algn="ctr" rtl="0">
              <a:spcBef>
                <a:spcPts val="0"/>
              </a:spcBef>
              <a:spcAft>
                <a:spcPts val="0"/>
              </a:spcAft>
              <a:buNone/>
            </a:pPr>
            <a:r>
              <a:rPr lang="en" sz="1467">
                <a:solidFill>
                  <a:schemeClr val="lt1"/>
                </a:solidFill>
                <a:latin typeface="Calibri"/>
                <a:ea typeface="Calibri"/>
                <a:cs typeface="Calibri"/>
                <a:sym typeface="Calibri"/>
              </a:rPr>
              <a:t>UC Berkeley -- Spring 2020 -- Deep Unsupervised Learning -- Pieter Abbeel, Peter Chen, Jonathan Ho, Aravind Srinivas</a:t>
            </a:r>
            <a:br>
              <a:rPr lang="en" sz="1467">
                <a:solidFill>
                  <a:schemeClr val="lt1"/>
                </a:solidFill>
                <a:latin typeface="Calibri"/>
                <a:ea typeface="Calibri"/>
                <a:cs typeface="Calibri"/>
                <a:sym typeface="Calibri"/>
              </a:rPr>
            </a:br>
            <a:r>
              <a:rPr lang="en" sz="1467">
                <a:solidFill>
                  <a:schemeClr val="lt1"/>
                </a:solidFill>
                <a:latin typeface="Calibri"/>
                <a:ea typeface="Calibri"/>
                <a:cs typeface="Calibri"/>
                <a:sym typeface="Calibri"/>
              </a:rPr>
              <a:t> </a:t>
            </a:r>
            <a:endParaRPr sz="1467">
              <a:solidFill>
                <a:schemeClr val="lt1"/>
              </a:solidFill>
              <a:latin typeface="Calibri"/>
              <a:ea typeface="Calibri"/>
              <a:cs typeface="Calibri"/>
              <a:sym typeface="Calibri"/>
            </a:endParaRPr>
          </a:p>
        </p:txBody>
      </p:sp>
      <p:sp>
        <p:nvSpPr>
          <p:cNvPr id="16" name="Google Shape;16;p3"/>
          <p:cNvSpPr txBox="1">
            <a:spLocks noGrp="1"/>
          </p:cNvSpPr>
          <p:nvPr>
            <p:ph type="body" idx="1"/>
          </p:nvPr>
        </p:nvSpPr>
        <p:spPr>
          <a:xfrm>
            <a:off x="210495" y="1052520"/>
            <a:ext cx="11118000" cy="4767200"/>
          </a:xfrm>
          <a:prstGeom prst="rect">
            <a:avLst/>
          </a:prstGeom>
          <a:noFill/>
          <a:ln>
            <a:noFill/>
          </a:ln>
        </p:spPr>
        <p:txBody>
          <a:bodyPr spcFirstLastPara="1" wrap="square" lIns="91425" tIns="45700" rIns="91425" bIns="45700" anchor="t" anchorCtr="0">
            <a:noAutofit/>
          </a:bodyPr>
          <a:lstStyle>
            <a:lvl1pPr marL="609585" marR="0" lvl="0" indent="-426709" algn="l" rtl="0">
              <a:spcBef>
                <a:spcPts val="640"/>
              </a:spcBef>
              <a:spcAft>
                <a:spcPts val="0"/>
              </a:spcAft>
              <a:buClr>
                <a:schemeClr val="folHlink"/>
              </a:buClr>
              <a:buSzPts val="1440"/>
              <a:buFont typeface="Calibri"/>
              <a:buChar char="■"/>
              <a:defRPr sz="3200" i="0" u="none" strike="noStrike" cap="none">
                <a:solidFill>
                  <a:schemeClr val="dk1"/>
                </a:solidFill>
                <a:latin typeface="Calibri"/>
                <a:ea typeface="Calibri"/>
                <a:cs typeface="Calibri"/>
                <a:sym typeface="Calibri"/>
              </a:defRPr>
            </a:lvl1pPr>
            <a:lvl2pPr marL="1219170" marR="0" lvl="1" indent="-397923" algn="l" rtl="0">
              <a:spcBef>
                <a:spcPts val="533"/>
              </a:spcBef>
              <a:spcAft>
                <a:spcPts val="0"/>
              </a:spcAft>
              <a:buClr>
                <a:schemeClr val="hlink"/>
              </a:buClr>
              <a:buSzPts val="1100"/>
              <a:buFont typeface="Calibri"/>
              <a:buChar char="■"/>
              <a:defRPr sz="2667" i="0" u="none" strike="noStrike" cap="none">
                <a:solidFill>
                  <a:schemeClr val="dk1"/>
                </a:solidFill>
                <a:latin typeface="Calibri"/>
                <a:ea typeface="Calibri"/>
                <a:cs typeface="Calibri"/>
                <a:sym typeface="Calibri"/>
              </a:defRPr>
            </a:lvl2pPr>
            <a:lvl3pPr marL="1828754" marR="0" lvl="2" indent="-380990" algn="l" rtl="0">
              <a:spcBef>
                <a:spcPts val="480"/>
              </a:spcBef>
              <a:spcAft>
                <a:spcPts val="0"/>
              </a:spcAft>
              <a:buClr>
                <a:schemeClr val="folHlink"/>
              </a:buClr>
              <a:buSzPts val="900"/>
              <a:buFont typeface="Calibri"/>
              <a:buChar char="■"/>
              <a:defRPr sz="2400" i="0" u="none" strike="noStrike" cap="none">
                <a:solidFill>
                  <a:schemeClr val="dk1"/>
                </a:solidFill>
                <a:latin typeface="Calibri"/>
                <a:ea typeface="Calibri"/>
                <a:cs typeface="Calibri"/>
                <a:sym typeface="Calibri"/>
              </a:defRPr>
            </a:lvl3pPr>
            <a:lvl4pPr marL="2438339" marR="0" lvl="3" indent="-388609" algn="l" rtl="0">
              <a:spcBef>
                <a:spcPts val="480"/>
              </a:spcBef>
              <a:spcAft>
                <a:spcPts val="0"/>
              </a:spcAft>
              <a:buClr>
                <a:schemeClr val="accent2"/>
              </a:buClr>
              <a:buSzPts val="990"/>
              <a:buFont typeface="Calibri"/>
              <a:buChar char="■"/>
              <a:defRPr sz="2400" i="0" u="none" strike="noStrike" cap="none">
                <a:solidFill>
                  <a:schemeClr val="dk1"/>
                </a:solidFill>
                <a:latin typeface="Calibri"/>
                <a:ea typeface="Calibri"/>
                <a:cs typeface="Calibri"/>
                <a:sym typeface="Calibri"/>
              </a:defRPr>
            </a:lvl4pPr>
            <a:lvl5pPr marL="3047924" marR="0" lvl="4" indent="-380990" algn="l" rtl="0">
              <a:spcBef>
                <a:spcPts val="480"/>
              </a:spcBef>
              <a:spcAft>
                <a:spcPts val="0"/>
              </a:spcAft>
              <a:buClr>
                <a:schemeClr val="accent1"/>
              </a:buClr>
              <a:buSzPts val="900"/>
              <a:buFont typeface="Calibri"/>
              <a:buChar char="■"/>
              <a:defRPr sz="2400" i="0" u="none" strike="noStrike" cap="none">
                <a:solidFill>
                  <a:schemeClr val="dk1"/>
                </a:solidFill>
                <a:latin typeface="Calibri"/>
                <a:ea typeface="Calibri"/>
                <a:cs typeface="Calibri"/>
                <a:sym typeface="Calibri"/>
              </a:defRPr>
            </a:lvl5pPr>
            <a:lvl6pPr marL="3657509" marR="0" lvl="5" indent="-380990" algn="l" rtl="0">
              <a:spcBef>
                <a:spcPts val="480"/>
              </a:spcBef>
              <a:spcAft>
                <a:spcPts val="0"/>
              </a:spcAft>
              <a:buClr>
                <a:schemeClr val="accent1"/>
              </a:buClr>
              <a:buSzPts val="900"/>
              <a:buFont typeface="Calibri"/>
              <a:buChar char="■"/>
              <a:defRPr sz="2400" i="0" u="none" strike="noStrike" cap="none">
                <a:solidFill>
                  <a:schemeClr val="dk1"/>
                </a:solidFill>
                <a:latin typeface="Calibri"/>
                <a:ea typeface="Calibri"/>
                <a:cs typeface="Calibri"/>
                <a:sym typeface="Calibri"/>
              </a:defRPr>
            </a:lvl6pPr>
            <a:lvl7pPr marL="4267093" marR="0" lvl="6" indent="-380990" algn="l" rtl="0">
              <a:spcBef>
                <a:spcPts val="480"/>
              </a:spcBef>
              <a:spcAft>
                <a:spcPts val="0"/>
              </a:spcAft>
              <a:buClr>
                <a:schemeClr val="accent1"/>
              </a:buClr>
              <a:buSzPts val="900"/>
              <a:buFont typeface="Calibri"/>
              <a:buChar char="■"/>
              <a:defRPr sz="2400" i="0" u="none" strike="noStrike" cap="none">
                <a:solidFill>
                  <a:schemeClr val="dk1"/>
                </a:solidFill>
                <a:latin typeface="Calibri"/>
                <a:ea typeface="Calibri"/>
                <a:cs typeface="Calibri"/>
                <a:sym typeface="Calibri"/>
              </a:defRPr>
            </a:lvl7pPr>
            <a:lvl8pPr marL="4876678" marR="0" lvl="7" indent="-380990" algn="l" rtl="0">
              <a:spcBef>
                <a:spcPts val="480"/>
              </a:spcBef>
              <a:spcAft>
                <a:spcPts val="0"/>
              </a:spcAft>
              <a:buClr>
                <a:schemeClr val="accent1"/>
              </a:buClr>
              <a:buSzPts val="900"/>
              <a:buFont typeface="Calibri"/>
              <a:buChar char="■"/>
              <a:defRPr sz="2400" i="0" u="none" strike="noStrike" cap="none">
                <a:solidFill>
                  <a:schemeClr val="dk1"/>
                </a:solidFill>
                <a:latin typeface="Calibri"/>
                <a:ea typeface="Calibri"/>
                <a:cs typeface="Calibri"/>
                <a:sym typeface="Calibri"/>
              </a:defRPr>
            </a:lvl8pPr>
            <a:lvl9pPr marL="5486263" marR="0" lvl="8" indent="-380990" algn="l" rtl="0">
              <a:spcBef>
                <a:spcPts val="480"/>
              </a:spcBef>
              <a:spcAft>
                <a:spcPts val="0"/>
              </a:spcAft>
              <a:buClr>
                <a:schemeClr val="accent1"/>
              </a:buClr>
              <a:buSzPts val="900"/>
              <a:buFont typeface="Calibri"/>
              <a:buChar char="■"/>
              <a:defRPr sz="240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uk-UA" smtClean="0"/>
              <a:pPr algn="r">
                <a:spcBef>
                  <a:spcPts val="0"/>
                </a:spcBef>
                <a:spcAft>
                  <a:spcPts val="0"/>
                </a:spcAft>
              </a:pPr>
              <a:t>‹#›</a:t>
            </a:fld>
            <a:endParaRPr lang="uk-UA"/>
          </a:p>
        </p:txBody>
      </p:sp>
    </p:spTree>
    <p:extLst>
      <p:ext uri="{BB962C8B-B14F-4D97-AF65-F5344CB8AC3E}">
        <p14:creationId xmlns:p14="http://schemas.microsoft.com/office/powerpoint/2010/main" val="20671415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Blue Footer">
  <p:cSld name="Blank Blue Footer">
    <p:spTree>
      <p:nvGrpSpPr>
        <p:cNvPr id="1" name="Shape 18"/>
        <p:cNvGrpSpPr/>
        <p:nvPr/>
      </p:nvGrpSpPr>
      <p:grpSpPr>
        <a:xfrm>
          <a:off x="0" y="0"/>
          <a:ext cx="0" cy="0"/>
          <a:chOff x="0" y="0"/>
          <a:chExt cx="0" cy="0"/>
        </a:xfrm>
      </p:grpSpPr>
      <p:sp>
        <p:nvSpPr>
          <p:cNvPr id="19" name="Google Shape;19;p4"/>
          <p:cNvSpPr txBox="1"/>
          <p:nvPr/>
        </p:nvSpPr>
        <p:spPr>
          <a:xfrm>
            <a:off x="6264033" y="6387267"/>
            <a:ext cx="5794400" cy="5008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800">
                <a:solidFill>
                  <a:srgbClr val="FFFFFF"/>
                </a:solidFill>
                <a:latin typeface="Roboto"/>
                <a:ea typeface="Roboto"/>
                <a:cs typeface="Roboto"/>
                <a:sym typeface="Roboto"/>
              </a:rPr>
              <a:t>Source:  Lorem ipsum dolor sit amet, consectetur adipiscing elit. Duis non erat sem</a:t>
            </a:r>
            <a:endParaRPr sz="800">
              <a:solidFill>
                <a:srgbClr val="FFFFFF"/>
              </a:solidFill>
              <a:latin typeface="Roboto"/>
              <a:ea typeface="Roboto"/>
              <a:cs typeface="Roboto"/>
              <a:sym typeface="Roboto"/>
            </a:endParaRPr>
          </a:p>
        </p:txBody>
      </p:sp>
      <p:sp>
        <p:nvSpPr>
          <p:cNvPr id="20" name="Google Shape;20;p4"/>
          <p:cNvSpPr txBox="1">
            <a:spLocks noGrp="1"/>
          </p:cNvSpPr>
          <p:nvPr>
            <p:ph type="title"/>
          </p:nvPr>
        </p:nvSpPr>
        <p:spPr>
          <a:xfrm>
            <a:off x="222800" y="696500"/>
            <a:ext cx="8818800" cy="1007600"/>
          </a:xfrm>
          <a:prstGeom prst="rect">
            <a:avLst/>
          </a:prstGeom>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100"/>
              <a:buNone/>
              <a:defRPr sz="3467">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4"/>
          <p:cNvSpPr txBox="1"/>
          <p:nvPr/>
        </p:nvSpPr>
        <p:spPr>
          <a:xfrm>
            <a:off x="10579600" y="291700"/>
            <a:ext cx="1612400" cy="404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800">
                <a:solidFill>
                  <a:srgbClr val="D9D9D9"/>
                </a:solidFill>
                <a:latin typeface="Roboto"/>
                <a:ea typeface="Roboto"/>
                <a:cs typeface="Roboto"/>
                <a:sym typeface="Roboto"/>
              </a:rPr>
              <a:t>Proprietary + Confidential</a:t>
            </a:r>
            <a:endParaRPr sz="800">
              <a:solidFill>
                <a:srgbClr val="D9D9D9"/>
              </a:solidFill>
              <a:latin typeface="Roboto"/>
              <a:ea typeface="Roboto"/>
              <a:cs typeface="Roboto"/>
              <a:sym typeface="Roboto"/>
            </a:endParaRPr>
          </a:p>
        </p:txBody>
      </p:sp>
      <p:grpSp>
        <p:nvGrpSpPr>
          <p:cNvPr id="22" name="Google Shape;22;p4"/>
          <p:cNvGrpSpPr/>
          <p:nvPr/>
        </p:nvGrpSpPr>
        <p:grpSpPr>
          <a:xfrm>
            <a:off x="-25491" y="6169011"/>
            <a:ext cx="12242981" cy="731171"/>
            <a:chOff x="-19118" y="4617750"/>
            <a:chExt cx="9182236" cy="548378"/>
          </a:xfrm>
        </p:grpSpPr>
        <p:sp>
          <p:nvSpPr>
            <p:cNvPr id="23" name="Google Shape;23;p4"/>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3367D6"/>
            </a:solidFill>
            <a:ln>
              <a:noFill/>
            </a:ln>
          </p:spPr>
        </p:sp>
        <p:sp>
          <p:nvSpPr>
            <p:cNvPr id="24" name="Google Shape;24;p4"/>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285F4"/>
            </a:solidFill>
            <a:ln>
              <a:noFill/>
            </a:ln>
          </p:spPr>
        </p:sp>
      </p:grpSp>
      <p:pic>
        <p:nvPicPr>
          <p:cNvPr id="25" name="Google Shape;25;p4" descr="Google_Logo_2015_gr.png"/>
          <p:cNvPicPr preferRelativeResize="0"/>
          <p:nvPr/>
        </p:nvPicPr>
        <p:blipFill>
          <a:blip r:embed="rId2">
            <a:alphaModFix/>
          </a:blip>
          <a:stretch>
            <a:fillRect/>
          </a:stretch>
        </p:blipFill>
        <p:spPr>
          <a:xfrm>
            <a:off x="234959" y="6455685"/>
            <a:ext cx="740567" cy="228163"/>
          </a:xfrm>
          <a:prstGeom prst="rect">
            <a:avLst/>
          </a:prstGeom>
          <a:noFill/>
          <a:ln>
            <a:noFill/>
          </a:ln>
        </p:spPr>
      </p:pic>
    </p:spTree>
    <p:extLst>
      <p:ext uri="{BB962C8B-B14F-4D97-AF65-F5344CB8AC3E}">
        <p14:creationId xmlns:p14="http://schemas.microsoft.com/office/powerpoint/2010/main" val="180493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6506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0134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0480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65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2427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9678308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5.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theme" Target="../theme/theme3.xml"/><Relationship Id="rId15"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4215" r:id="rId12"/>
    <p:sldLayoutId id="2147484216" r:id="rId13"/>
    <p:sldLayoutId id="2147484219" r:id="rId14"/>
    <p:sldLayoutId id="2147484220" r:id="rId15"/>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图片 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2"/>
          <p:cNvPicPr>
            <a:picLocks noChangeAspect="1" noChangeArrowheads="1"/>
          </p:cNvPicPr>
          <p:nvPr userDrawn="1"/>
        </p:nvPicPr>
        <p:blipFill>
          <a:blip r:embed="rId16">
            <a:extLst>
              <a:ext uri="{28A0092B-C50C-407E-A947-70E740481C1C}">
                <a14:useLocalDpi xmlns:a14="http://schemas.microsoft.com/office/drawing/2010/main" val="0"/>
              </a:ext>
            </a:extLst>
          </a:blip>
          <a:srcRect t="12222"/>
          <a:stretch>
            <a:fillRect/>
          </a:stretch>
        </p:blipFill>
        <p:spPr bwMode="auto">
          <a:xfrm>
            <a:off x="1588" y="838200"/>
            <a:ext cx="121888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217" r:id="rId12"/>
    <p:sldLayoutId id="2147484218" r:id="rId13"/>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link.springer.com/content/pdf/10.1007/s10994-019-05855-6.pdf" TargetMode="External"/><Relationship Id="rId5" Type="http://schemas.openxmlformats.org/officeDocument/2006/relationships/hyperlink" Target="https://github.com/yassouali/awesome-semi-supervised-learning" TargetMode="External"/><Relationship Id="rId6" Type="http://schemas.openxmlformats.org/officeDocument/2006/relationships/hyperlink" Target="https://ruder.io/semi-supervised/" TargetMode="External"/><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hyperlink" Target="https://lilianweng.github.io/posts/2021-12-05-semi-supervised/"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9" Type="http://schemas.openxmlformats.org/officeDocument/2006/relationships/image" Target="../media/image1150.png"/><Relationship Id="rId20" Type="http://schemas.openxmlformats.org/officeDocument/2006/relationships/image" Target="../media/image1260.png"/><Relationship Id="rId21" Type="http://schemas.openxmlformats.org/officeDocument/2006/relationships/image" Target="../media/image1030.png"/><Relationship Id="rId10" Type="http://schemas.openxmlformats.org/officeDocument/2006/relationships/image" Target="../media/image1160.png"/><Relationship Id="rId11" Type="http://schemas.openxmlformats.org/officeDocument/2006/relationships/image" Target="../media/image117.png"/><Relationship Id="rId12" Type="http://schemas.openxmlformats.org/officeDocument/2006/relationships/image" Target="../media/image1180.png"/><Relationship Id="rId13" Type="http://schemas.openxmlformats.org/officeDocument/2006/relationships/image" Target="../media/image1190.png"/><Relationship Id="rId14" Type="http://schemas.openxmlformats.org/officeDocument/2006/relationships/image" Target="../media/image1200.png"/><Relationship Id="rId15" Type="http://schemas.openxmlformats.org/officeDocument/2006/relationships/image" Target="../media/image1211.png"/><Relationship Id="rId16" Type="http://schemas.openxmlformats.org/officeDocument/2006/relationships/image" Target="../media/image1020.png"/><Relationship Id="rId17" Type="http://schemas.openxmlformats.org/officeDocument/2006/relationships/image" Target="../media/image1230.png"/><Relationship Id="rId18" Type="http://schemas.openxmlformats.org/officeDocument/2006/relationships/image" Target="../media/image124.png"/><Relationship Id="rId19" Type="http://schemas.openxmlformats.org/officeDocument/2006/relationships/image" Target="../media/image125.png"/><Relationship Id="rId1" Type="http://schemas.openxmlformats.org/officeDocument/2006/relationships/slideLayout" Target="../slideLayouts/slideLayout32.xml"/><Relationship Id="rId2" Type="http://schemas.openxmlformats.org/officeDocument/2006/relationships/image" Target="../media/image990.png"/><Relationship Id="rId3" Type="http://schemas.openxmlformats.org/officeDocument/2006/relationships/image" Target="../media/image1090.png"/><Relationship Id="rId4" Type="http://schemas.openxmlformats.org/officeDocument/2006/relationships/image" Target="../media/image1100.png"/><Relationship Id="rId5" Type="http://schemas.openxmlformats.org/officeDocument/2006/relationships/image" Target="../media/image1110.png"/><Relationship Id="rId6" Type="http://schemas.openxmlformats.org/officeDocument/2006/relationships/image" Target="../media/image1120.png"/><Relationship Id="rId7" Type="http://schemas.openxmlformats.org/officeDocument/2006/relationships/image" Target="../media/image1010.png"/><Relationship Id="rId8" Type="http://schemas.openxmlformats.org/officeDocument/2006/relationships/image" Target="../media/image1140.png"/></Relationships>
</file>

<file path=ppt/slides/_rels/slide104.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5" Type="http://schemas.openxmlformats.org/officeDocument/2006/relationships/image" Target="../media/image141.png"/><Relationship Id="rId16" Type="http://schemas.openxmlformats.org/officeDocument/2006/relationships/image" Target="../media/image1040.png"/><Relationship Id="rId1" Type="http://schemas.openxmlformats.org/officeDocument/2006/relationships/slideLayout" Target="../slideLayouts/slideLayout32.xml"/><Relationship Id="rId2" Type="http://schemas.openxmlformats.org/officeDocument/2006/relationships/image" Target="../media/image128.png"/><Relationship Id="rId3" Type="http://schemas.openxmlformats.org/officeDocument/2006/relationships/image" Target="../media/image1290.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42.png"/><Relationship Id="rId3" Type="http://schemas.openxmlformats.org/officeDocument/2006/relationships/image" Target="../media/image143.png"/></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33.xml"/><Relationship Id="rId2" Type="http://schemas.openxmlformats.org/officeDocument/2006/relationships/image" Target="../media/image1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48.png"/><Relationship Id="rId3"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2.png"/><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33.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4.emf"/><Relationship Id="rId3" Type="http://schemas.openxmlformats.org/officeDocument/2006/relationships/image" Target="../media/image2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0.pn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4" Type="http://schemas.openxmlformats.org/officeDocument/2006/relationships/hyperlink" Target="http://deeplearning.net/wp-content/uploads/2013/03/pseudo_label_final.pdf" TargetMode="External"/><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40.png"/><Relationship Id="rId5" Type="http://schemas.openxmlformats.org/officeDocument/2006/relationships/image" Target="../media/image450.png"/><Relationship Id="rId6" Type="http://schemas.openxmlformats.org/officeDocument/2006/relationships/image" Target="../media/image36.png"/><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70.png"/><Relationship Id="rId4" Type="http://schemas.openxmlformats.org/officeDocument/2006/relationships/hyperlink" Target="https://arxiv.org/abs/1610.02242" TargetMode="External"/><Relationship Id="rId1" Type="http://schemas.openxmlformats.org/officeDocument/2006/relationships/slideLayout" Target="../slideLayouts/slideLayout33.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9.png"/><Relationship Id="rId3" Type="http://schemas.openxmlformats.org/officeDocument/2006/relationships/image" Target="../media/image4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3.png"/><Relationship Id="rId3" Type="http://schemas.openxmlformats.org/officeDocument/2006/relationships/hyperlink" Target="https://arxiv.org/abs/1911.0425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50.png"/><Relationship Id="rId3"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slideLayout" Target="../slideLayouts/slideLayout28.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61.png"/><Relationship Id="rId3" Type="http://schemas.openxmlformats.org/officeDocument/2006/relationships/image" Target="../media/image460.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3.xml"/><Relationship Id="rId2" Type="http://schemas.openxmlformats.org/officeDocument/2006/relationships/image" Target="../media/image4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7.emf"/></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45.emf"/><Relationship Id="rId5" Type="http://schemas.openxmlformats.org/officeDocument/2006/relationships/image" Target="../media/image47.emf"/><Relationship Id="rId1" Type="http://schemas.openxmlformats.org/officeDocument/2006/relationships/slideLayout" Target="../slideLayouts/slideLayout33.xml"/><Relationship Id="rId2"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8.png"/><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3.xml"/><Relationship Id="rId2"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33.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70.png"/><Relationship Id="rId3" Type="http://schemas.openxmlformats.org/officeDocument/2006/relationships/image" Target="../media/image4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6.png"/><Relationship Id="rId3" Type="http://schemas.openxmlformats.org/officeDocument/2006/relationships/hyperlink" Target="https://openreview.net/pdf?id=rJlnxkSYP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10.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1.png"/><Relationship Id="rId5" Type="http://schemas.openxmlformats.org/officeDocument/2006/relationships/image" Target="../media/image80.png"/><Relationship Id="rId6" Type="http://schemas.openxmlformats.org/officeDocument/2006/relationships/image" Target="../media/image74.png"/><Relationship Id="rId1" Type="http://schemas.openxmlformats.org/officeDocument/2006/relationships/slideLayout" Target="../slideLayouts/slideLayout33.xml"/><Relationship Id="rId2" Type="http://schemas.openxmlformats.org/officeDocument/2006/relationships/image" Target="../media/image7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78.png"/><Relationship Id="rId3"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2.png"/><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4.png"/><Relationship Id="rId3"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5.png"/><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93.png"/><Relationship Id="rId3"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8.png"/><Relationship Id="rId5" Type="http://schemas.openxmlformats.org/officeDocument/2006/relationships/image" Target="../media/image90.png"/><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9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91.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92.emf"/></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9.png"/><Relationship Id="rId5" Type="http://schemas.openxmlformats.org/officeDocument/2006/relationships/image" Target="../media/image100.emf"/><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910.png"/><Relationship Id="rId1" Type="http://schemas.openxmlformats.org/officeDocument/2006/relationships/slideLayout" Target="../slideLayouts/slideLayout33.xml"/><Relationship Id="rId2" Type="http://schemas.openxmlformats.org/officeDocument/2006/relationships/image" Target="../media/image99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5.png"/><Relationship Id="rId1" Type="http://schemas.openxmlformats.org/officeDocument/2006/relationships/slideLayout" Target="../slideLayouts/slideLayout33.xml"/><Relationship Id="rId2"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2.png"/><Relationship Id="rId1" Type="http://schemas.openxmlformats.org/officeDocument/2006/relationships/slideLayout" Target="../slideLayouts/slideLayout33.xml"/><Relationship Id="rId2"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992.png"/><Relationship Id="rId5" Type="http://schemas.openxmlformats.org/officeDocument/2006/relationships/image" Target="../media/image108.png"/><Relationship Id="rId6" Type="http://schemas.openxmlformats.org/officeDocument/2006/relationships/image" Target="../media/image122.png"/><Relationship Id="rId7" Type="http://schemas.openxmlformats.org/officeDocument/2006/relationships/image" Target="../media/image103.png"/><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9.png"/><Relationship Id="rId1" Type="http://schemas.openxmlformats.org/officeDocument/2006/relationships/slideLayout" Target="../slideLayouts/slideLayout33.xml"/><Relationship Id="rId2"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650.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7.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8.png"/><Relationship Id="rId3" Type="http://schemas.openxmlformats.org/officeDocument/2006/relationships/image" Target="../media/image11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0.png"/><Relationship Id="rId3" Type="http://schemas.openxmlformats.org/officeDocument/2006/relationships/image" Target="../media/image1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45.png"/><Relationship Id="rId3" Type="http://schemas.openxmlformats.org/officeDocument/2006/relationships/image" Target="../media/image1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970.png"/><Relationship Id="rId4" Type="http://schemas.openxmlformats.org/officeDocument/2006/relationships/image" Target="../media/image151.png"/><Relationship Id="rId1" Type="http://schemas.openxmlformats.org/officeDocument/2006/relationships/slideLayout" Target="../slideLayouts/slideLayout33.xml"/><Relationship Id="rId2" Type="http://schemas.openxmlformats.org/officeDocument/2006/relationships/image" Target="../media/image124.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5.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8.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30.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31.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文本框 10"/>
          <p:cNvSpPr txBox="1">
            <a:spLocks noChangeArrowheads="1"/>
          </p:cNvSpPr>
          <p:nvPr/>
        </p:nvSpPr>
        <p:spPr bwMode="auto">
          <a:xfrm>
            <a:off x="3617913" y="4001861"/>
            <a:ext cx="4956175"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lnSpc>
                <a:spcPct val="120000"/>
              </a:lnSpc>
              <a:defRPr/>
            </a:pPr>
            <a:r>
              <a:rPr lang="zh-CN" altLang="en-US" sz="2800" dirty="0">
                <a:solidFill>
                  <a:schemeClr val="bg1"/>
                </a:solidFill>
                <a:effectLst>
                  <a:outerShdw blurRad="38100" dist="38100" dir="2700000" algn="tl">
                    <a:srgbClr val="C0C0C0"/>
                  </a:outerShdw>
                </a:effectLst>
                <a:latin typeface="Microsoft YaHei" charset="-122"/>
                <a:ea typeface="Microsoft YaHei" charset="-122"/>
                <a:cs typeface="Microsoft YaHei" charset="-122"/>
              </a:rPr>
              <a:t>卿来云</a:t>
            </a:r>
            <a:endParaRPr lang="en-US" altLang="zh-CN" sz="2800" dirty="0">
              <a:solidFill>
                <a:schemeClr val="bg1"/>
              </a:solidFill>
              <a:effectLst>
                <a:outerShdw blurRad="38100" dist="38100" dir="2700000" algn="tl">
                  <a:srgbClr val="C0C0C0"/>
                </a:outerShdw>
              </a:effectLst>
              <a:latin typeface="Microsoft YaHei" charset="-122"/>
              <a:ea typeface="Microsoft YaHei" charset="-122"/>
              <a:cs typeface="Microsoft YaHei" charset="-122"/>
            </a:endParaRPr>
          </a:p>
        </p:txBody>
      </p:sp>
      <p:sp>
        <p:nvSpPr>
          <p:cNvPr id="27652" name="文本框 12"/>
          <p:cNvSpPr txBox="1">
            <a:spLocks noChangeArrowheads="1"/>
          </p:cNvSpPr>
          <p:nvPr/>
        </p:nvSpPr>
        <p:spPr bwMode="auto">
          <a:xfrm>
            <a:off x="1444171" y="2431721"/>
            <a:ext cx="909319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r>
              <a:rPr lang="zh-CN" altLang="en-US" sz="5400" b="1" dirty="0">
                <a:solidFill>
                  <a:schemeClr val="bg1"/>
                </a:solidFill>
                <a:effectLst>
                  <a:outerShdw blurRad="38100" dist="38100" dir="2700000" algn="tl">
                    <a:srgbClr val="C0C0C0"/>
                  </a:outerShdw>
                </a:effectLst>
                <a:latin typeface="Microsoft YaHei" charset="-122"/>
                <a:ea typeface="Microsoft YaHei" charset="-122"/>
                <a:cs typeface="Microsoft YaHei" charset="-122"/>
              </a:rPr>
              <a:t>第</a:t>
            </a:r>
            <a:r>
              <a:rPr lang="en-US" altLang="zh-CN" sz="5400" b="1" dirty="0">
                <a:solidFill>
                  <a:schemeClr val="bg1"/>
                </a:solidFill>
                <a:effectLst>
                  <a:outerShdw blurRad="38100" dist="38100" dir="2700000" algn="tl">
                    <a:srgbClr val="C0C0C0"/>
                  </a:outerShdw>
                </a:effectLst>
                <a:latin typeface="Microsoft YaHei" charset="-122"/>
                <a:ea typeface="Microsoft YaHei" charset="-122"/>
                <a:cs typeface="Microsoft YaHei" charset="-122"/>
              </a:rPr>
              <a:t>10</a:t>
            </a:r>
            <a:r>
              <a:rPr lang="zh-CN" altLang="en-US" sz="5400" b="1" dirty="0">
                <a:solidFill>
                  <a:schemeClr val="bg1"/>
                </a:solidFill>
                <a:effectLst>
                  <a:outerShdw blurRad="38100" dist="38100" dir="2700000" algn="tl">
                    <a:srgbClr val="C0C0C0"/>
                  </a:outerShdw>
                </a:effectLst>
                <a:latin typeface="Microsoft YaHei" charset="-122"/>
                <a:ea typeface="Microsoft YaHei" charset="-122"/>
                <a:cs typeface="Microsoft YaHei" charset="-122"/>
              </a:rPr>
              <a:t>章 半监督学习</a:t>
            </a:r>
            <a:endParaRPr lang="en-US" altLang="zh-CN" sz="5400" b="1" dirty="0">
              <a:solidFill>
                <a:schemeClr val="bg1"/>
              </a:solidFill>
              <a:effectLst>
                <a:outerShdw blurRad="38100" dist="38100" dir="2700000" algn="tl">
                  <a:srgbClr val="C0C0C0"/>
                </a:outerShdw>
              </a:effectLst>
              <a:latin typeface="Microsoft YaHei" charset="-122"/>
              <a:ea typeface="Microsoft YaHei" charset="-122"/>
              <a:cs typeface="Microsoft YaHei"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46077" cy="5035323"/>
          </a:xfrm>
        </p:spPr>
        <p:txBody>
          <a:bodyPr/>
          <a:lstStyle/>
          <a:p>
            <a:pPr marL="459105" indent="-446405">
              <a:lnSpc>
                <a:spcPct val="100000"/>
              </a:lnSpc>
              <a:spcBef>
                <a:spcPts val="1660"/>
              </a:spcBef>
              <a:buClr>
                <a:srgbClr val="09405E"/>
              </a:buClr>
              <a:buFont typeface="Wingdings"/>
              <a:buChar char="◼"/>
              <a:tabLst>
                <a:tab pos="459105" algn="l"/>
                <a:tab pos="459740" algn="l"/>
              </a:tabLst>
            </a:pPr>
            <a:r>
              <a:rPr lang="zh-CN" altLang="en-US" sz="2600" spc="-5" dirty="0">
                <a:solidFill>
                  <a:srgbClr val="C00000"/>
                </a:solidFill>
                <a:latin typeface="Microsoft YaHei" charset="-122"/>
                <a:ea typeface="Microsoft YaHei" charset="-122"/>
                <a:cs typeface="Microsoft YaHei" charset="-122"/>
              </a:rPr>
              <a:t>流形假设</a:t>
            </a:r>
            <a:endParaRPr lang="en-US" altLang="zh-CN" sz="2600" dirty="0">
              <a:solidFill>
                <a:srgbClr val="C00000"/>
              </a:solidFill>
              <a:latin typeface="Microsoft YaHei" charset="-122"/>
              <a:ea typeface="Microsoft YaHei" charset="-122"/>
              <a:cs typeface="Microsoft YaHei" charset="-122"/>
            </a:endParaRPr>
          </a:p>
          <a:p>
            <a:pPr marL="641350" lvl="1" indent="-457200">
              <a:lnSpc>
                <a:spcPct val="100000"/>
              </a:lnSpc>
              <a:spcBef>
                <a:spcPts val="1660"/>
              </a:spcBef>
              <a:buClr>
                <a:srgbClr val="09405E"/>
              </a:buClr>
              <a:buFont typeface="Wingdings" charset="2"/>
              <a:buChar char="l"/>
              <a:tabLst>
                <a:tab pos="459105" algn="l"/>
                <a:tab pos="459740" algn="l"/>
              </a:tabLst>
            </a:pPr>
            <a:r>
              <a:rPr lang="zh-CN" altLang="en-US" sz="2600" spc="-5" dirty="0">
                <a:latin typeface="Microsoft YaHei" charset="-122"/>
                <a:ea typeface="Microsoft YaHei" charset="-122"/>
                <a:cs typeface="Microsoft YaHei" charset="-122"/>
              </a:rPr>
              <a:t>高维数据大致会分布在一个低维的流形</a:t>
            </a:r>
            <a:r>
              <a:rPr lang="zh-CN" altLang="en-US" sz="2600" spc="-1895" dirty="0">
                <a:latin typeface="Microsoft YaHei" charset="-122"/>
                <a:ea typeface="Microsoft YaHei" charset="-122"/>
                <a:cs typeface="Microsoft YaHei" charset="-122"/>
              </a:rPr>
              <a:t>上</a:t>
            </a:r>
            <a:endParaRPr lang="en-US" altLang="zh-CN" sz="2600" dirty="0">
              <a:latin typeface="Microsoft YaHei" charset="-122"/>
              <a:ea typeface="Microsoft YaHei" charset="-122"/>
              <a:cs typeface="Microsoft YaHei" charset="-122"/>
            </a:endParaRPr>
          </a:p>
          <a:p>
            <a:pPr marL="641350" lvl="1" indent="-457200">
              <a:lnSpc>
                <a:spcPct val="100000"/>
              </a:lnSpc>
              <a:spcBef>
                <a:spcPts val="1660"/>
              </a:spcBef>
              <a:buClr>
                <a:srgbClr val="09405E"/>
              </a:buClr>
              <a:buFont typeface="Wingdings" charset="2"/>
              <a:buChar char="l"/>
              <a:tabLst>
                <a:tab pos="459105" algn="l"/>
                <a:tab pos="459740" algn="l"/>
              </a:tabLst>
            </a:pPr>
            <a:r>
              <a:rPr lang="zh-CN" altLang="en-US" sz="2600" spc="-5" dirty="0">
                <a:latin typeface="Microsoft YaHei" charset="-122"/>
                <a:ea typeface="Microsoft YaHei" charset="-122"/>
                <a:cs typeface="Microsoft YaHei" charset="-122"/>
              </a:rPr>
              <a:t>流形上</a:t>
            </a:r>
            <a:r>
              <a:rPr lang="zh-CN" altLang="en-US" sz="2600" spc="-5" dirty="0">
                <a:solidFill>
                  <a:srgbClr val="C00000"/>
                </a:solidFill>
                <a:latin typeface="Microsoft YaHei" charset="-122"/>
                <a:ea typeface="Microsoft YaHei" charset="-122"/>
                <a:cs typeface="Microsoft YaHei" charset="-122"/>
              </a:rPr>
              <a:t>邻近</a:t>
            </a:r>
            <a:r>
              <a:rPr lang="zh-CN" altLang="en-US" sz="2600" spc="-5" dirty="0">
                <a:latin typeface="Microsoft YaHei" charset="-122"/>
                <a:ea typeface="Microsoft YaHei" charset="-122"/>
                <a:cs typeface="Microsoft YaHei" charset="-122"/>
              </a:rPr>
              <a:t>的样本拥有相似的输出（平滑性假设的近似）</a:t>
            </a:r>
            <a:endParaRPr lang="en-US" altLang="zh-CN" sz="2600" dirty="0">
              <a:latin typeface="Microsoft YaHei" charset="-122"/>
              <a:ea typeface="Microsoft YaHei" charset="-122"/>
              <a:cs typeface="Microsoft YaHei" charset="-122"/>
            </a:endParaRPr>
          </a:p>
          <a:p>
            <a:pPr marL="641350" lvl="1" indent="-457200">
              <a:lnSpc>
                <a:spcPct val="100000"/>
              </a:lnSpc>
              <a:spcBef>
                <a:spcPts val="1660"/>
              </a:spcBef>
              <a:buClr>
                <a:srgbClr val="09405E"/>
              </a:buClr>
              <a:buFont typeface="Wingdings" charset="2"/>
              <a:buChar char="l"/>
              <a:tabLst>
                <a:tab pos="459105" algn="l"/>
                <a:tab pos="459740" algn="l"/>
              </a:tabLst>
            </a:pPr>
            <a:r>
              <a:rPr lang="zh-CN" altLang="en-US" sz="2600" spc="-5" dirty="0">
                <a:latin typeface="Microsoft YaHei" charset="-122"/>
                <a:ea typeface="Microsoft YaHei" charset="-122"/>
                <a:cs typeface="Microsoft YaHei" charset="-122"/>
              </a:rPr>
              <a:t>邻近的程度常用“相似”程度来刻画</a:t>
            </a:r>
            <a:endParaRPr lang="zh-CN" altLang="en-US" sz="26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6405621" cy="392112"/>
          </a:xfrm>
        </p:spPr>
        <p:txBody>
          <a:bodyPr/>
          <a:lstStyle/>
          <a:p>
            <a:r>
              <a:rPr lang="zh-CN" altLang="en-US" spc="-5" dirty="0">
                <a:solidFill>
                  <a:srgbClr val="FFFFFF"/>
                </a:solidFill>
                <a:latin typeface="Microsoft YaHei"/>
                <a:cs typeface="Microsoft YaHei"/>
              </a:rPr>
              <a:t>流形假设（</a:t>
            </a:r>
            <a:r>
              <a:rPr lang="en-US" altLang="zh-CN" spc="-5" dirty="0">
                <a:solidFill>
                  <a:srgbClr val="FFFFFF"/>
                </a:solidFill>
                <a:latin typeface="Microsoft YaHei"/>
                <a:cs typeface="Microsoft YaHei"/>
              </a:rPr>
              <a:t>manifold</a:t>
            </a:r>
            <a:r>
              <a:rPr lang="en-US" altLang="zh-CN" spc="-55" dirty="0">
                <a:solidFill>
                  <a:srgbClr val="FFFFFF"/>
                </a:solidFill>
                <a:latin typeface="Microsoft YaHei"/>
                <a:cs typeface="Microsoft YaHei"/>
              </a:rPr>
              <a:t> </a:t>
            </a:r>
            <a:r>
              <a:rPr lang="en-US" altLang="zh-CN" dirty="0">
                <a:solidFill>
                  <a:srgbClr val="FFFFFF"/>
                </a:solidFill>
                <a:latin typeface="Microsoft YaHei"/>
                <a:cs typeface="Microsoft YaHei"/>
              </a:rPr>
              <a:t>assumption</a:t>
            </a:r>
            <a:r>
              <a:rPr lang="zh-CN" altLang="en-US" dirty="0">
                <a:solidFill>
                  <a:srgbClr val="FFFFFF"/>
                </a:solidFill>
                <a:latin typeface="Microsoft YaHei"/>
                <a:cs typeface="Microsoft YaHei"/>
              </a:rPr>
              <a:t>）</a:t>
            </a:r>
            <a:endParaRPr lang="zh-CN" altLang="en-US" dirty="0"/>
          </a:p>
        </p:txBody>
      </p:sp>
      <p:sp>
        <p:nvSpPr>
          <p:cNvPr id="4" name="object 7"/>
          <p:cNvSpPr/>
          <p:nvPr/>
        </p:nvSpPr>
        <p:spPr>
          <a:xfrm>
            <a:off x="4552188" y="3966971"/>
            <a:ext cx="3418332" cy="25816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815213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 y="838203"/>
            <a:ext cx="12188952" cy="601979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4"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
        <p:nvSpPr>
          <p:cNvPr id="5" name="object 5"/>
          <p:cNvSpPr txBox="1"/>
          <p:nvPr/>
        </p:nvSpPr>
        <p:spPr>
          <a:xfrm>
            <a:off x="746378" y="838203"/>
            <a:ext cx="11229087" cy="6419706"/>
          </a:xfrm>
          <a:prstGeom prst="rect">
            <a:avLst/>
          </a:prstGeom>
        </p:spPr>
        <p:txBody>
          <a:bodyPr vert="horz" wrap="square" lIns="0" tIns="210820" rIns="0" bIns="0" rtlCol="0">
            <a:spAutoFit/>
          </a:bodyPr>
          <a:lstStyle/>
          <a:p>
            <a:pPr marL="279400" indent="-266700">
              <a:lnSpc>
                <a:spcPct val="100000"/>
              </a:lnSpc>
              <a:spcBef>
                <a:spcPts val="1660"/>
              </a:spcBef>
              <a:buFont typeface="Wingdings"/>
              <a:buChar char="◼"/>
              <a:tabLst>
                <a:tab pos="469900" algn="l"/>
                <a:tab pos="470534" algn="l"/>
              </a:tabLst>
            </a:pPr>
            <a:r>
              <a:rPr sz="2000" spc="-5" dirty="0">
                <a:solidFill>
                  <a:srgbClr val="09405E"/>
                </a:solidFill>
                <a:latin typeface="Microsoft YaHei" charset="-122"/>
                <a:ea typeface="Microsoft YaHei" charset="-122"/>
                <a:cs typeface="Microsoft YaHei" charset="-122"/>
              </a:rPr>
              <a:t>周志华，《机器学习》</a:t>
            </a:r>
            <a:endParaRPr sz="2000" dirty="0">
              <a:latin typeface="Microsoft YaHei" charset="-122"/>
              <a:ea typeface="Microsoft YaHei" charset="-122"/>
              <a:cs typeface="Microsoft YaHei" charset="-122"/>
            </a:endParaRPr>
          </a:p>
          <a:p>
            <a:pPr marL="279400" indent="-266700">
              <a:lnSpc>
                <a:spcPct val="100000"/>
              </a:lnSpc>
              <a:spcBef>
                <a:spcPts val="1560"/>
              </a:spcBef>
              <a:buFont typeface="Wingdings"/>
              <a:buChar char="◼"/>
              <a:tabLst>
                <a:tab pos="469900" algn="l"/>
                <a:tab pos="470534" algn="l"/>
              </a:tabLst>
            </a:pPr>
            <a:r>
              <a:rPr sz="2000" spc="-10" dirty="0">
                <a:solidFill>
                  <a:srgbClr val="09405E"/>
                </a:solidFill>
                <a:latin typeface="Calibri"/>
                <a:cs typeface="Calibri"/>
              </a:rPr>
              <a:t>Xiaojin </a:t>
            </a:r>
            <a:r>
              <a:rPr sz="2000" spc="-5" dirty="0">
                <a:solidFill>
                  <a:srgbClr val="09405E"/>
                </a:solidFill>
                <a:latin typeface="Calibri"/>
                <a:cs typeface="Calibri"/>
              </a:rPr>
              <a:t>Zhu and </a:t>
            </a:r>
            <a:r>
              <a:rPr sz="2000" spc="-10" dirty="0">
                <a:solidFill>
                  <a:srgbClr val="09405E"/>
                </a:solidFill>
                <a:latin typeface="Calibri"/>
                <a:cs typeface="Calibri"/>
              </a:rPr>
              <a:t>Andrew </a:t>
            </a:r>
            <a:r>
              <a:rPr sz="2000" spc="-5" dirty="0">
                <a:solidFill>
                  <a:srgbClr val="09405E"/>
                </a:solidFill>
                <a:latin typeface="Calibri"/>
                <a:cs typeface="Calibri"/>
              </a:rPr>
              <a:t>B. </a:t>
            </a:r>
            <a:r>
              <a:rPr sz="2000" spc="-10" dirty="0">
                <a:solidFill>
                  <a:srgbClr val="09405E"/>
                </a:solidFill>
                <a:latin typeface="Calibri"/>
                <a:cs typeface="Calibri"/>
              </a:rPr>
              <a:t>Goldberg. Introduction </a:t>
            </a:r>
            <a:r>
              <a:rPr sz="2000" spc="-15" dirty="0">
                <a:solidFill>
                  <a:srgbClr val="09405E"/>
                </a:solidFill>
                <a:latin typeface="Calibri"/>
                <a:cs typeface="Calibri"/>
              </a:rPr>
              <a:t>to </a:t>
            </a:r>
            <a:r>
              <a:rPr sz="2000" spc="-5" dirty="0">
                <a:solidFill>
                  <a:srgbClr val="09405E"/>
                </a:solidFill>
                <a:latin typeface="Calibri"/>
                <a:cs typeface="Calibri"/>
              </a:rPr>
              <a:t>Semi-Supervised</a:t>
            </a:r>
            <a:r>
              <a:rPr sz="2000" spc="180" dirty="0">
                <a:solidFill>
                  <a:srgbClr val="09405E"/>
                </a:solidFill>
                <a:latin typeface="Calibri"/>
                <a:cs typeface="Calibri"/>
              </a:rPr>
              <a:t> </a:t>
            </a:r>
            <a:r>
              <a:rPr sz="2000" spc="-5" dirty="0">
                <a:solidFill>
                  <a:srgbClr val="09405E"/>
                </a:solidFill>
                <a:latin typeface="Calibri"/>
                <a:cs typeface="Calibri"/>
              </a:rPr>
              <a:t>Learning.</a:t>
            </a:r>
            <a:r>
              <a:rPr lang="zh-CN" altLang="en-US" sz="2000" dirty="0">
                <a:latin typeface="Calibri"/>
                <a:cs typeface="Calibri"/>
              </a:rPr>
              <a:t> </a:t>
            </a:r>
            <a:r>
              <a:rPr sz="2000" spc="-20" dirty="0">
                <a:solidFill>
                  <a:srgbClr val="09405E"/>
                </a:solidFill>
                <a:latin typeface="Calibri"/>
                <a:cs typeface="Calibri"/>
              </a:rPr>
              <a:t>Morgan </a:t>
            </a:r>
            <a:r>
              <a:rPr sz="2000" spc="-5" dirty="0">
                <a:solidFill>
                  <a:srgbClr val="09405E"/>
                </a:solidFill>
                <a:latin typeface="Calibri"/>
                <a:cs typeface="Calibri"/>
              </a:rPr>
              <a:t>&amp; </a:t>
            </a:r>
            <a:r>
              <a:rPr sz="2000" spc="-10" dirty="0">
                <a:solidFill>
                  <a:srgbClr val="09405E"/>
                </a:solidFill>
                <a:latin typeface="Calibri"/>
                <a:cs typeface="Calibri"/>
              </a:rPr>
              <a:t>Claypool,</a:t>
            </a:r>
            <a:r>
              <a:rPr sz="2000" spc="65" dirty="0">
                <a:solidFill>
                  <a:srgbClr val="09405E"/>
                </a:solidFill>
                <a:latin typeface="Calibri"/>
                <a:cs typeface="Calibri"/>
              </a:rPr>
              <a:t> </a:t>
            </a:r>
            <a:r>
              <a:rPr sz="2000" spc="-5" dirty="0">
                <a:solidFill>
                  <a:srgbClr val="09405E"/>
                </a:solidFill>
                <a:latin typeface="Calibri"/>
                <a:cs typeface="Calibri"/>
              </a:rPr>
              <a:t>2009.</a:t>
            </a:r>
            <a:endParaRPr sz="2000" dirty="0">
              <a:latin typeface="Calibri"/>
              <a:cs typeface="Calibri"/>
            </a:endParaRPr>
          </a:p>
          <a:p>
            <a:pPr marL="279400" marR="845185" indent="-266700">
              <a:lnSpc>
                <a:spcPct val="150000"/>
              </a:lnSpc>
              <a:buFont typeface="Wingdings"/>
              <a:buChar char="◼"/>
              <a:tabLst>
                <a:tab pos="469900" algn="l"/>
                <a:tab pos="470534" algn="l"/>
              </a:tabLst>
            </a:pPr>
            <a:r>
              <a:rPr sz="2000" spc="-10" dirty="0">
                <a:solidFill>
                  <a:srgbClr val="09405E"/>
                </a:solidFill>
                <a:latin typeface="Calibri"/>
                <a:cs typeface="Calibri"/>
              </a:rPr>
              <a:t>Olivier Chapelle, </a:t>
            </a:r>
            <a:r>
              <a:rPr sz="2000" spc="-15" dirty="0">
                <a:solidFill>
                  <a:srgbClr val="09405E"/>
                </a:solidFill>
                <a:latin typeface="Calibri"/>
                <a:cs typeface="Calibri"/>
              </a:rPr>
              <a:t>Alexander </a:t>
            </a:r>
            <a:r>
              <a:rPr sz="2000" spc="-5" dirty="0">
                <a:solidFill>
                  <a:srgbClr val="09405E"/>
                </a:solidFill>
                <a:latin typeface="Calibri"/>
                <a:cs typeface="Calibri"/>
              </a:rPr>
              <a:t>Zien, </a:t>
            </a:r>
            <a:r>
              <a:rPr sz="2000" spc="-10" dirty="0">
                <a:solidFill>
                  <a:srgbClr val="09405E"/>
                </a:solidFill>
                <a:latin typeface="Calibri"/>
                <a:cs typeface="Calibri"/>
              </a:rPr>
              <a:t>Bernhard </a:t>
            </a:r>
            <a:r>
              <a:rPr sz="2000" spc="-20" dirty="0">
                <a:solidFill>
                  <a:srgbClr val="09405E"/>
                </a:solidFill>
                <a:latin typeface="Calibri"/>
                <a:cs typeface="Calibri"/>
              </a:rPr>
              <a:t>Scholkopf </a:t>
            </a:r>
            <a:r>
              <a:rPr sz="2000" spc="-10" dirty="0">
                <a:solidFill>
                  <a:srgbClr val="09405E"/>
                </a:solidFill>
                <a:latin typeface="Calibri"/>
                <a:cs typeface="Calibri"/>
              </a:rPr>
              <a:t>(Eds.). (2006). </a:t>
            </a:r>
            <a:r>
              <a:rPr sz="2000" spc="-5" dirty="0">
                <a:solidFill>
                  <a:srgbClr val="09405E"/>
                </a:solidFill>
                <a:latin typeface="Calibri"/>
                <a:cs typeface="Calibri"/>
              </a:rPr>
              <a:t>Semi- supervised learning. MIT</a:t>
            </a:r>
            <a:r>
              <a:rPr sz="2000" spc="5" dirty="0">
                <a:solidFill>
                  <a:srgbClr val="09405E"/>
                </a:solidFill>
                <a:latin typeface="Calibri"/>
                <a:cs typeface="Calibri"/>
              </a:rPr>
              <a:t> </a:t>
            </a:r>
            <a:r>
              <a:rPr sz="2000" spc="-10" dirty="0">
                <a:solidFill>
                  <a:srgbClr val="09405E"/>
                </a:solidFill>
                <a:latin typeface="Calibri"/>
                <a:cs typeface="Calibri"/>
              </a:rPr>
              <a:t>Press.</a:t>
            </a:r>
            <a:endParaRPr lang="en-US" sz="2000" spc="-10" dirty="0">
              <a:solidFill>
                <a:srgbClr val="09405E"/>
              </a:solidFill>
              <a:latin typeface="Calibri"/>
              <a:cs typeface="Calibri"/>
            </a:endParaRPr>
          </a:p>
          <a:p>
            <a:pPr marL="279400" marR="845185" indent="-266700">
              <a:lnSpc>
                <a:spcPct val="150000"/>
              </a:lnSpc>
              <a:buFont typeface="Wingdings"/>
              <a:buChar char="◼"/>
              <a:tabLst>
                <a:tab pos="469900" algn="l"/>
                <a:tab pos="470534" algn="l"/>
              </a:tabLst>
            </a:pPr>
            <a:r>
              <a:rPr lang="en-US" altLang="zh-CN" sz="2000" dirty="0" err="1">
                <a:solidFill>
                  <a:srgbClr val="094162"/>
                </a:solidFill>
              </a:rPr>
              <a:t>Jesper</a:t>
            </a:r>
            <a:r>
              <a:rPr lang="en-US" altLang="zh-CN" sz="2000" dirty="0">
                <a:solidFill>
                  <a:srgbClr val="094162"/>
                </a:solidFill>
              </a:rPr>
              <a:t> E Van </a:t>
            </a:r>
            <a:r>
              <a:rPr lang="en-US" altLang="zh-CN" sz="2000" dirty="0" err="1">
                <a:solidFill>
                  <a:srgbClr val="094162"/>
                </a:solidFill>
              </a:rPr>
              <a:t>Engelen</a:t>
            </a:r>
            <a:r>
              <a:rPr lang="en-US" altLang="zh-CN" sz="2000" dirty="0">
                <a:solidFill>
                  <a:srgbClr val="094162"/>
                </a:solidFill>
              </a:rPr>
              <a:t>, Holger H </a:t>
            </a:r>
            <a:r>
              <a:rPr lang="en-US" altLang="zh-CN" sz="2000" dirty="0" err="1">
                <a:solidFill>
                  <a:srgbClr val="094162"/>
                </a:solidFill>
              </a:rPr>
              <a:t>Hoos</a:t>
            </a:r>
            <a:r>
              <a:rPr lang="en-US" altLang="zh-CN" sz="2000" dirty="0">
                <a:solidFill>
                  <a:srgbClr val="094162"/>
                </a:solidFill>
              </a:rPr>
              <a:t>, A survey on semi-supervised learning, </a:t>
            </a:r>
            <a:r>
              <a:rPr lang="is-IS" altLang="zh-CN" sz="2000" dirty="0">
                <a:solidFill>
                  <a:srgbClr val="094162"/>
                </a:solidFill>
              </a:rPr>
              <a:t> </a:t>
            </a:r>
            <a:r>
              <a:rPr lang="is-IS" altLang="zh-CN" sz="2000" i="1" dirty="0">
                <a:solidFill>
                  <a:srgbClr val="094162"/>
                </a:solidFill>
              </a:rPr>
              <a:t>Machine Learning</a:t>
            </a:r>
            <a:r>
              <a:rPr lang="is-IS" altLang="zh-CN" sz="2000" dirty="0">
                <a:solidFill>
                  <a:srgbClr val="094162"/>
                </a:solidFill>
              </a:rPr>
              <a:t> 109</a:t>
            </a:r>
            <a:r>
              <a:rPr lang="is-IS" altLang="zh-CN" sz="2000" b="1" dirty="0">
                <a:solidFill>
                  <a:srgbClr val="094162"/>
                </a:solidFill>
              </a:rPr>
              <a:t>, </a:t>
            </a:r>
            <a:r>
              <a:rPr lang="is-IS" altLang="zh-CN" sz="2000" dirty="0">
                <a:solidFill>
                  <a:srgbClr val="094162"/>
                </a:solidFill>
              </a:rPr>
              <a:t>373–440 (2020)</a:t>
            </a:r>
          </a:p>
          <a:p>
            <a:r>
              <a:rPr lang="en-AU" altLang="zh-CN" sz="2000" dirty="0">
                <a:hlinkClick r:id="rId4"/>
              </a:rPr>
              <a:t>https://link.springer.com/content/pdf/10.1007/s10994-019-05855-6.pdf</a:t>
            </a:r>
            <a:endParaRPr lang="en-AU" altLang="zh-CN" sz="2000" dirty="0"/>
          </a:p>
          <a:p>
            <a:pPr marL="279400" marR="845185" indent="-266700">
              <a:lnSpc>
                <a:spcPct val="150000"/>
              </a:lnSpc>
              <a:buFont typeface="Wingdings"/>
              <a:buChar char="◼"/>
              <a:tabLst>
                <a:tab pos="469900" algn="l"/>
                <a:tab pos="470534" algn="l"/>
              </a:tabLst>
            </a:pPr>
            <a:r>
              <a:rPr lang="fr-FR" altLang="zh-CN" sz="2000" dirty="0">
                <a:solidFill>
                  <a:srgbClr val="094162"/>
                </a:solidFill>
              </a:rPr>
              <a:t>Yassine </a:t>
            </a:r>
            <a:r>
              <a:rPr lang="fr-FR" altLang="zh-CN" sz="2000" dirty="0" err="1">
                <a:solidFill>
                  <a:srgbClr val="094162"/>
                </a:solidFill>
              </a:rPr>
              <a:t>Ouali</a:t>
            </a:r>
            <a:r>
              <a:rPr lang="fr-FR" altLang="zh-CN" sz="2000" dirty="0">
                <a:solidFill>
                  <a:srgbClr val="094162"/>
                </a:solidFill>
              </a:rPr>
              <a:t>, Céline </a:t>
            </a:r>
            <a:r>
              <a:rPr lang="fr-FR" altLang="zh-CN" sz="2000" dirty="0" err="1">
                <a:solidFill>
                  <a:srgbClr val="094162"/>
                </a:solidFill>
              </a:rPr>
              <a:t>Hudelot</a:t>
            </a:r>
            <a:r>
              <a:rPr lang="fr-FR" altLang="zh-CN" sz="2000" dirty="0">
                <a:solidFill>
                  <a:srgbClr val="094162"/>
                </a:solidFill>
              </a:rPr>
              <a:t>, Myriam </a:t>
            </a:r>
            <a:r>
              <a:rPr lang="fr-FR" altLang="zh-CN" sz="2000" dirty="0" err="1">
                <a:solidFill>
                  <a:srgbClr val="094162"/>
                </a:solidFill>
              </a:rPr>
              <a:t>Tami</a:t>
            </a:r>
            <a:r>
              <a:rPr lang="fr-FR" altLang="zh-CN" sz="2000" dirty="0">
                <a:solidFill>
                  <a:srgbClr val="094162"/>
                </a:solidFill>
              </a:rPr>
              <a:t>, An </a:t>
            </a:r>
            <a:r>
              <a:rPr lang="fr-FR" altLang="zh-CN" sz="2000" dirty="0" err="1">
                <a:solidFill>
                  <a:srgbClr val="094162"/>
                </a:solidFill>
              </a:rPr>
              <a:t>Overview</a:t>
            </a:r>
            <a:r>
              <a:rPr lang="fr-FR" altLang="zh-CN" sz="2000" dirty="0">
                <a:solidFill>
                  <a:srgbClr val="094162"/>
                </a:solidFill>
              </a:rPr>
              <a:t> of </a:t>
            </a:r>
            <a:r>
              <a:rPr lang="fr-FR" altLang="zh-CN" sz="2000" dirty="0" err="1">
                <a:solidFill>
                  <a:srgbClr val="094162"/>
                </a:solidFill>
              </a:rPr>
              <a:t>Deep</a:t>
            </a:r>
            <a:r>
              <a:rPr lang="fr-FR" altLang="zh-CN" sz="2000" dirty="0">
                <a:solidFill>
                  <a:srgbClr val="094162"/>
                </a:solidFill>
              </a:rPr>
              <a:t> Semi-</a:t>
            </a:r>
            <a:r>
              <a:rPr lang="fr-FR" altLang="zh-CN" sz="2000" dirty="0" err="1">
                <a:solidFill>
                  <a:srgbClr val="094162"/>
                </a:solidFill>
              </a:rPr>
              <a:t>Supervised</a:t>
            </a:r>
            <a:r>
              <a:rPr lang="fr-FR" altLang="zh-CN" sz="2000" dirty="0">
                <a:solidFill>
                  <a:srgbClr val="094162"/>
                </a:solidFill>
              </a:rPr>
              <a:t> Learning, 2020, https://</a:t>
            </a:r>
            <a:r>
              <a:rPr lang="fr-FR" altLang="zh-CN" sz="2000" dirty="0" err="1">
                <a:solidFill>
                  <a:srgbClr val="094162"/>
                </a:solidFill>
              </a:rPr>
              <a:t>arxiv.org</a:t>
            </a:r>
            <a:r>
              <a:rPr lang="fr-FR" altLang="zh-CN" sz="2000" dirty="0">
                <a:solidFill>
                  <a:srgbClr val="094162"/>
                </a:solidFill>
              </a:rPr>
              <a:t>/</a:t>
            </a:r>
            <a:r>
              <a:rPr lang="fr-FR" altLang="zh-CN" sz="2000" dirty="0" err="1">
                <a:solidFill>
                  <a:srgbClr val="094162"/>
                </a:solidFill>
              </a:rPr>
              <a:t>pdf</a:t>
            </a:r>
            <a:r>
              <a:rPr lang="fr-FR" altLang="zh-CN" sz="2000" dirty="0">
                <a:solidFill>
                  <a:srgbClr val="094162"/>
                </a:solidFill>
              </a:rPr>
              <a:t>/2006.05278.pdf</a:t>
            </a:r>
            <a:endParaRPr lang="en-US" altLang="zh-CN" sz="2000" spc="-10" dirty="0">
              <a:solidFill>
                <a:srgbClr val="094162"/>
              </a:solidFill>
              <a:latin typeface="Calibri"/>
              <a:cs typeface="Calibri"/>
            </a:endParaRPr>
          </a:p>
          <a:p>
            <a:pPr marL="279400" marR="845185" indent="-266700">
              <a:lnSpc>
                <a:spcPct val="150000"/>
              </a:lnSpc>
              <a:buFont typeface="Wingdings"/>
              <a:buChar char="◼"/>
              <a:tabLst>
                <a:tab pos="469900" algn="l"/>
                <a:tab pos="470534" algn="l"/>
              </a:tabLst>
            </a:pPr>
            <a:r>
              <a:rPr lang="en-US" altLang="zh-CN" sz="2000" spc="-10" dirty="0">
                <a:solidFill>
                  <a:srgbClr val="09405E"/>
                </a:solidFill>
                <a:latin typeface="Calibri"/>
                <a:cs typeface="Calibri"/>
              </a:rPr>
              <a:t>Awesome Semi-Supervised Learning</a:t>
            </a:r>
          </a:p>
          <a:p>
            <a:pPr marL="927100" marR="845185" lvl="2" indent="-457200">
              <a:lnSpc>
                <a:spcPct val="150000"/>
              </a:lnSpc>
              <a:buFont typeface="Wingdings" charset="2"/>
              <a:buChar char="l"/>
              <a:tabLst>
                <a:tab pos="469900" algn="l"/>
                <a:tab pos="470534" algn="l"/>
              </a:tabLst>
            </a:pPr>
            <a:r>
              <a:rPr lang="en-US" altLang="zh-CN" sz="2000" spc="-10" dirty="0">
                <a:solidFill>
                  <a:srgbClr val="09405E"/>
                </a:solidFill>
                <a:latin typeface="Calibri"/>
                <a:cs typeface="Calibri"/>
                <a:hlinkClick r:id="rId5"/>
              </a:rPr>
              <a:t>https://github.com/yassouali/awesome-semi-supervised-learning</a:t>
            </a:r>
            <a:endParaRPr lang="en-US" altLang="zh-CN" sz="2000" spc="-10" dirty="0">
              <a:solidFill>
                <a:srgbClr val="09405E"/>
              </a:solidFill>
              <a:latin typeface="Calibri"/>
              <a:cs typeface="Calibri"/>
            </a:endParaRPr>
          </a:p>
          <a:p>
            <a:pPr marL="279400" marR="845185" indent="-266700">
              <a:lnSpc>
                <a:spcPct val="150000"/>
              </a:lnSpc>
              <a:buFont typeface="Wingdings"/>
              <a:buChar char="◼"/>
              <a:tabLst>
                <a:tab pos="469900" algn="l"/>
                <a:tab pos="470534" algn="l"/>
              </a:tabLst>
            </a:pPr>
            <a:r>
              <a:rPr lang="en-US" altLang="zh-CN" sz="2000" spc="-10" dirty="0">
                <a:solidFill>
                  <a:srgbClr val="09405E"/>
                </a:solidFill>
                <a:latin typeface="Calibri"/>
                <a:cs typeface="Calibri"/>
              </a:rPr>
              <a:t>An overview of proxy-label approaches for semi-supervised learning</a:t>
            </a:r>
          </a:p>
          <a:p>
            <a:pPr marL="927100" marR="845185" lvl="2" indent="-457200">
              <a:lnSpc>
                <a:spcPct val="150000"/>
              </a:lnSpc>
              <a:buFont typeface="Wingdings" charset="2"/>
              <a:buChar char="l"/>
              <a:tabLst>
                <a:tab pos="469900" algn="l"/>
                <a:tab pos="470534" algn="l"/>
              </a:tabLst>
            </a:pPr>
            <a:r>
              <a:rPr lang="en-US" altLang="zh-CN" sz="2000" spc="-10" dirty="0">
                <a:solidFill>
                  <a:srgbClr val="09405E"/>
                </a:solidFill>
                <a:latin typeface="Calibri"/>
                <a:cs typeface="Calibri"/>
                <a:hlinkClick r:id="rId6"/>
              </a:rPr>
              <a:t>https://ruder.io/semi-supervised/</a:t>
            </a:r>
            <a:endParaRPr lang="zh-CN" altLang="en-US" sz="2000" spc="-10" dirty="0">
              <a:solidFill>
                <a:srgbClr val="09405E"/>
              </a:solidFill>
              <a:latin typeface="Calibri"/>
              <a:cs typeface="Calibri"/>
            </a:endParaRPr>
          </a:p>
          <a:p>
            <a:pPr marL="279400" marR="845185" indent="-266700">
              <a:lnSpc>
                <a:spcPct val="150000"/>
              </a:lnSpc>
              <a:buFont typeface="Wingdings"/>
              <a:buChar char="◼"/>
              <a:tabLst>
                <a:tab pos="469900" algn="l"/>
                <a:tab pos="470534" algn="l"/>
              </a:tabLst>
            </a:pPr>
            <a:endParaRPr sz="2000" dirty="0">
              <a:latin typeface="Calibri"/>
              <a:cs typeface="Calibri"/>
            </a:endParaRPr>
          </a:p>
        </p:txBody>
      </p:sp>
      <p:sp>
        <p:nvSpPr>
          <p:cNvPr id="6" name="object 6"/>
          <p:cNvSpPr txBox="1">
            <a:spLocks noGrp="1"/>
          </p:cNvSpPr>
          <p:nvPr>
            <p:ph type="title"/>
          </p:nvPr>
        </p:nvSpPr>
        <p:spPr>
          <a:xfrm>
            <a:off x="937513" y="149351"/>
            <a:ext cx="144907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参考文献</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65527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F36B5E-EE41-82F1-66E9-6D344B612FA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xmlns="" id="{66AF0B96-3B5C-BCB9-D578-7A3E0DAB3D1F}"/>
              </a:ext>
            </a:extLst>
          </p:cNvPr>
          <p:cNvSpPr>
            <a:spLocks noGrp="1"/>
          </p:cNvSpPr>
          <p:nvPr>
            <p:ph idx="1"/>
          </p:nvPr>
        </p:nvSpPr>
        <p:spPr/>
        <p:txBody>
          <a:bodyPr/>
          <a:lstStyle/>
          <a:p>
            <a:r>
              <a:rPr lang="en" altLang="zh-CN" b="1" i="0" dirty="0">
                <a:solidFill>
                  <a:srgbClr val="1E1E1E"/>
                </a:solidFill>
                <a:effectLst/>
                <a:latin typeface="-apple-system"/>
              </a:rPr>
              <a:t>Learning with not Enough Data Part 1: Semi-Supervised Learning</a:t>
            </a:r>
          </a:p>
          <a:p>
            <a:pPr lvl="1"/>
            <a:r>
              <a:rPr kumimoji="1" lang="en" altLang="zh-CN" dirty="0">
                <a:hlinkClick r:id="rId2"/>
              </a:rPr>
              <a:t>https://lilianweng.github.io/posts/2021-12-05-semi-supervised/</a:t>
            </a:r>
            <a:endParaRPr kumimoji="1" lang="en" altLang="zh-CN" dirty="0"/>
          </a:p>
          <a:p>
            <a:endParaRPr kumimoji="1" lang="zh-CN" altLang="en-US" dirty="0"/>
          </a:p>
        </p:txBody>
      </p:sp>
    </p:spTree>
    <p:extLst>
      <p:ext uri="{BB962C8B-B14F-4D97-AF65-F5344CB8AC3E}">
        <p14:creationId xmlns:p14="http://schemas.microsoft.com/office/powerpoint/2010/main" val="17323749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文本框 12"/>
          <p:cNvSpPr txBox="1">
            <a:spLocks noChangeArrowheads="1"/>
          </p:cNvSpPr>
          <p:nvPr/>
        </p:nvSpPr>
        <p:spPr bwMode="auto">
          <a:xfrm>
            <a:off x="2890838" y="3062586"/>
            <a:ext cx="64103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5400" b="1" i="0" u="none" strike="noStrike" kern="1200" cap="none" spc="0" normalizeH="0" baseline="0" noProof="0" dirty="0">
                <a:ln>
                  <a:noFill/>
                </a:ln>
                <a:solidFill>
                  <a:srgbClr val="FFFFFF"/>
                </a:solidFill>
                <a:effectLst>
                  <a:outerShdw blurRad="38100" dist="38100" dir="2700000" algn="tl">
                    <a:srgbClr val="C0C0C0"/>
                  </a:outerShdw>
                </a:effectLst>
                <a:uLnTx/>
                <a:uFillTx/>
                <a:latin typeface="Segoe UI" pitchFamily="34" charset="0"/>
                <a:ea typeface="微软雅黑" pitchFamily="34" charset="-122"/>
                <a:cs typeface="+mn-cs"/>
              </a:rPr>
              <a:t>The End</a:t>
            </a:r>
          </a:p>
        </p:txBody>
      </p:sp>
    </p:spTree>
    <p:extLst>
      <p:ext uri="{BB962C8B-B14F-4D97-AF65-F5344CB8AC3E}">
        <p14:creationId xmlns:p14="http://schemas.microsoft.com/office/powerpoint/2010/main" val="648445486"/>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kumimoji="1" lang="zh-CN" altLang="en-US"/>
          </a:p>
        </p:txBody>
      </p:sp>
      <p:sp>
        <p:nvSpPr>
          <p:cNvPr id="2" name="内容占位符 1"/>
          <p:cNvSpPr>
            <a:spLocks noGrp="1"/>
          </p:cNvSpPr>
          <p:nvPr>
            <p:ph sz="quarter" idx="4294967295"/>
          </p:nvPr>
        </p:nvSpPr>
        <p:spPr>
          <a:xfrm>
            <a:off x="917575" y="1147763"/>
            <a:ext cx="11274425" cy="3133725"/>
          </a:xfrm>
          <a:prstGeom prst="rect">
            <a:avLst/>
          </a:prstGeom>
        </p:spPr>
        <p:txBody>
          <a:bodyPr/>
          <a:lstStyle/>
          <a:p>
            <a:r>
              <a:rPr kumimoji="1" lang="zh-CN" altLang="en-US" sz="2800" dirty="0">
                <a:latin typeface="Microsoft YaHei" charset="-122"/>
                <a:ea typeface="Microsoft YaHei" charset="-122"/>
                <a:cs typeface="Microsoft YaHei" charset="-122"/>
              </a:rPr>
              <a:t> </a:t>
            </a:r>
          </a:p>
        </p:txBody>
      </p:sp>
      <p:sp>
        <p:nvSpPr>
          <p:cNvPr id="3" name="文本占位符 2"/>
          <p:cNvSpPr>
            <a:spLocks noGrp="1"/>
          </p:cNvSpPr>
          <p:nvPr>
            <p:ph type="body" sz="quarter" idx="4294967295"/>
          </p:nvPr>
        </p:nvSpPr>
        <p:spPr>
          <a:xfrm>
            <a:off x="0" y="173038"/>
            <a:ext cx="5400675" cy="392112"/>
          </a:xfrm>
          <a:prstGeom prst="rect">
            <a:avLst/>
          </a:prstGeom>
        </p:spPr>
        <p:txBody>
          <a:bodyPr/>
          <a:lstStyle/>
          <a:p>
            <a:r>
              <a:rPr kumimoji="1" lang="zh-CN" altLang="en-US" dirty="0"/>
              <a:t>例：图的平滑性</a:t>
            </a:r>
          </a:p>
        </p:txBody>
      </p:sp>
      <mc:AlternateContent xmlns:mc="http://schemas.openxmlformats.org/markup-compatibility/2006" xmlns:a14="http://schemas.microsoft.com/office/drawing/2010/main">
        <mc:Choice Requires="a14">
          <p:sp>
            <p:nvSpPr>
              <p:cNvPr id="4" name="矩形 3"/>
              <p:cNvSpPr/>
              <p:nvPr/>
            </p:nvSpPr>
            <p:spPr>
              <a:xfrm>
                <a:off x="1834440" y="5740576"/>
                <a:ext cx="11301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charset="0"/>
                          <a:ea typeface="Times New Roman" charset="0"/>
                          <a:cs typeface="Times New Roman" charset="0"/>
                        </a:rPr>
                        <m:t>𝑆</m:t>
                      </m:r>
                      <m:r>
                        <a:rPr lang="en-US" altLang="zh-CN" sz="2800" b="0" i="1" smtClean="0">
                          <a:solidFill>
                            <a:srgbClr val="094162"/>
                          </a:solidFill>
                          <a:latin typeface="Cambria Math" charset="0"/>
                          <a:ea typeface="Times New Roman" charset="0"/>
                          <a:cs typeface="Times New Roman" charset="0"/>
                        </a:rPr>
                        <m:t>=1</m:t>
                      </m:r>
                    </m:oMath>
                  </m:oMathPara>
                </a14:m>
                <a:endParaRPr lang="zh-CN" altLang="en-US" sz="2800" dirty="0">
                  <a:solidFill>
                    <a:srgbClr val="094162"/>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834440" y="5740576"/>
                <a:ext cx="1130181" cy="523220"/>
              </a:xfrm>
              <a:prstGeom prst="rect">
                <a:avLst/>
              </a:prstGeom>
              <a:blipFill rotWithShape="0">
                <a:blip r:embed="rId2"/>
                <a:stretch>
                  <a:fillRect/>
                </a:stretch>
              </a:blipFill>
            </p:spPr>
            <p:txBody>
              <a:bodyPr/>
              <a:lstStyle/>
              <a:p>
                <a:r>
                  <a:rPr lang="zh-CN" altLang="en-US">
                    <a:noFill/>
                  </a:rPr>
                  <a:t> </a:t>
                </a:r>
              </a:p>
            </p:txBody>
          </p:sp>
        </mc:Fallback>
      </mc:AlternateContent>
      <p:sp>
        <p:nvSpPr>
          <p:cNvPr id="8" name="文本框 7"/>
          <p:cNvSpPr txBox="1"/>
          <p:nvPr/>
        </p:nvSpPr>
        <p:spPr>
          <a:xfrm>
            <a:off x="5173845" y="6338715"/>
            <a:ext cx="1980029" cy="523220"/>
          </a:xfrm>
          <a:prstGeom prst="rect">
            <a:avLst/>
          </a:prstGeom>
          <a:noFill/>
        </p:spPr>
        <p:txBody>
          <a:bodyPr wrap="none" rtlCol="0">
            <a:spAutoFit/>
          </a:bodyPr>
          <a:lstStyle/>
          <a:p>
            <a:r>
              <a:rPr kumimoji="1" lang="zh-CN" altLang="en-US" sz="2800" dirty="0">
                <a:solidFill>
                  <a:srgbClr val="094162"/>
                </a:solidFill>
                <a:latin typeface="Microsoft YaHei" charset="-122"/>
                <a:ea typeface="Microsoft YaHei" charset="-122"/>
                <a:cs typeface="Microsoft YaHei" charset="-122"/>
              </a:rPr>
              <a:t>越小越平滑</a:t>
            </a:r>
          </a:p>
        </p:txBody>
      </p:sp>
      <p:sp>
        <p:nvSpPr>
          <p:cNvPr id="16" name="橢圓 17"/>
          <p:cNvSpPr/>
          <p:nvPr/>
        </p:nvSpPr>
        <p:spPr>
          <a:xfrm>
            <a:off x="1769909" y="214539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8"/>
          <p:cNvSpPr/>
          <p:nvPr/>
        </p:nvSpPr>
        <p:spPr>
          <a:xfrm>
            <a:off x="630237" y="358097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9"/>
          <p:cNvSpPr/>
          <p:nvPr/>
        </p:nvSpPr>
        <p:spPr>
          <a:xfrm>
            <a:off x="2712594" y="335291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3890444" y="438688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1" name="直线连接符 20"/>
          <p:cNvCxnSpPr>
            <a:stCxn id="16" idx="3"/>
            <a:endCxn id="17" idx="0"/>
          </p:cNvCxnSpPr>
          <p:nvPr/>
        </p:nvCxnSpPr>
        <p:spPr bwMode="auto">
          <a:xfrm flipH="1">
            <a:off x="917316" y="2635472"/>
            <a:ext cx="936676" cy="945503"/>
          </a:xfrm>
          <a:prstGeom prst="line">
            <a:avLst/>
          </a:prstGeom>
          <a:solidFill>
            <a:schemeClr val="accent1"/>
          </a:solidFill>
          <a:ln w="254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连接符 21"/>
          <p:cNvCxnSpPr>
            <a:stCxn id="18" idx="2"/>
            <a:endCxn id="17" idx="6"/>
          </p:cNvCxnSpPr>
          <p:nvPr/>
        </p:nvCxnSpPr>
        <p:spPr bwMode="auto">
          <a:xfrm flipH="1">
            <a:off x="1204395" y="3639996"/>
            <a:ext cx="1508199" cy="228058"/>
          </a:xfrm>
          <a:prstGeom prst="line">
            <a:avLst/>
          </a:prstGeom>
          <a:solidFill>
            <a:schemeClr val="accent1"/>
          </a:solidFill>
          <a:ln w="127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连接符 31"/>
          <p:cNvCxnSpPr/>
          <p:nvPr/>
        </p:nvCxnSpPr>
        <p:spPr bwMode="auto">
          <a:xfrm flipH="1" flipV="1">
            <a:off x="2292936" y="2648610"/>
            <a:ext cx="536693" cy="801528"/>
          </a:xfrm>
          <a:prstGeom prst="line">
            <a:avLst/>
          </a:prstGeom>
          <a:solidFill>
            <a:schemeClr val="accent1"/>
          </a:solidFill>
          <a:ln w="381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连接符 33"/>
          <p:cNvCxnSpPr/>
          <p:nvPr/>
        </p:nvCxnSpPr>
        <p:spPr bwMode="auto">
          <a:xfrm flipH="1" flipV="1">
            <a:off x="3211314" y="3876137"/>
            <a:ext cx="711535" cy="773562"/>
          </a:xfrm>
          <a:prstGeom prst="line">
            <a:avLst/>
          </a:prstGeom>
          <a:solidFill>
            <a:schemeClr val="accent1"/>
          </a:solidFill>
          <a:ln w="127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1" name="矩形 40"/>
              <p:cNvSpPr/>
              <p:nvPr/>
            </p:nvSpPr>
            <p:spPr>
              <a:xfrm>
                <a:off x="1814246" y="2151438"/>
                <a:ext cx="6320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1</m:t>
                          </m:r>
                        </m:sub>
                      </m:sSub>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1814246" y="2151438"/>
                <a:ext cx="632096"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45847" y="3573836"/>
                <a:ext cx="6403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2</m:t>
                          </m:r>
                        </m:sub>
                      </m:sSub>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645847" y="3573836"/>
                <a:ext cx="640367"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745579" y="3336774"/>
                <a:ext cx="6403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3</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2745579" y="3336774"/>
                <a:ext cx="640367"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890530" y="4395702"/>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4</m:t>
                          </m:r>
                        </m:sub>
                      </m:sSub>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3890530" y="4395702"/>
                <a:ext cx="640368"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74005" y="2125033"/>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1</m:t>
                          </m:r>
                        </m:sub>
                      </m:sSub>
                      <m:r>
                        <a:rPr lang="en-US" altLang="zh-CN" sz="2800" b="0" i="1" smtClean="0">
                          <a:solidFill>
                            <a:schemeClr val="accent1">
                              <a:lumMod val="50000"/>
                            </a:schemeClr>
                          </a:solidFill>
                          <a:latin typeface="Cambria Math" charset="0"/>
                          <a:ea typeface="Times New Roman" charset="0"/>
                          <a:cs typeface="Times New Roman" charset="0"/>
                        </a:rPr>
                        <m:t>=</m:t>
                      </m:r>
                      <m:r>
                        <a:rPr lang="en-US" altLang="zh-CN" sz="2800" b="0" i="1" smtClean="0">
                          <a:solidFill>
                            <a:srgbClr val="C00000"/>
                          </a:solidFill>
                          <a:latin typeface="Cambria Math" charset="0"/>
                          <a:ea typeface="Times New Roman" charset="0"/>
                          <a:cs typeface="Times New Roman" charset="0"/>
                        </a:rPr>
                        <m:t>1</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474005" y="2125033"/>
                <a:ext cx="1280800"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01975" y="4125279"/>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2</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101975" y="4125279"/>
                <a:ext cx="1280800"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3231141" y="3260114"/>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3</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3231141" y="3260114"/>
                <a:ext cx="1280800" cy="523220"/>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567149" y="4482079"/>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4</m:t>
                          </m:r>
                        </m:sub>
                      </m:sSub>
                      <m:r>
                        <a:rPr lang="en-US" altLang="zh-CN" sz="2800" b="0" i="1" smtClean="0">
                          <a:solidFill>
                            <a:schemeClr val="accent1">
                              <a:lumMod val="50000"/>
                            </a:schemeClr>
                          </a:solidFill>
                          <a:latin typeface="Cambria Math" charset="0"/>
                          <a:ea typeface="Times New Roman" charset="0"/>
                          <a:cs typeface="Times New Roman" charset="0"/>
                        </a:rPr>
                        <m:t>=0</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4567149" y="4482079"/>
                <a:ext cx="1280800" cy="523220"/>
              </a:xfrm>
              <a:prstGeom prst="rect">
                <a:avLst/>
              </a:prstGeom>
              <a:blipFill rotWithShape="0">
                <a:blip r:embed="rId10"/>
                <a:stretch>
                  <a:fillRect/>
                </a:stretch>
              </a:blipFill>
            </p:spPr>
            <p:txBody>
              <a:bodyPr/>
              <a:lstStyle/>
              <a:p>
                <a:r>
                  <a:rPr lang="zh-CN" altLang="en-US">
                    <a:noFill/>
                  </a:rPr>
                  <a:t> </a:t>
                </a:r>
              </a:p>
            </p:txBody>
          </p:sp>
        </mc:Fallback>
      </mc:AlternateContent>
      <p:sp>
        <p:nvSpPr>
          <p:cNvPr id="52" name="文本框 51"/>
          <p:cNvSpPr txBox="1"/>
          <p:nvPr/>
        </p:nvSpPr>
        <p:spPr>
          <a:xfrm>
            <a:off x="1081089" y="2810444"/>
            <a:ext cx="367408" cy="523220"/>
          </a:xfrm>
          <a:prstGeom prst="rect">
            <a:avLst/>
          </a:prstGeom>
          <a:noFill/>
        </p:spPr>
        <p:txBody>
          <a:bodyPr wrap="none" rtlCol="0">
            <a:spAutoFit/>
          </a:bodyPr>
          <a:lstStyle/>
          <a:p>
            <a:r>
              <a:rPr kumimoji="1" lang="en-US" altLang="zh-CN" sz="2800">
                <a:solidFill>
                  <a:srgbClr val="094162"/>
                </a:solidFill>
              </a:rPr>
              <a:t>2</a:t>
            </a:r>
            <a:endParaRPr kumimoji="1" lang="zh-CN" altLang="en-US" sz="2800" dirty="0">
              <a:solidFill>
                <a:srgbClr val="094162"/>
              </a:solidFill>
            </a:endParaRPr>
          </a:p>
        </p:txBody>
      </p:sp>
      <p:sp>
        <p:nvSpPr>
          <p:cNvPr id="53" name="文本框 52"/>
          <p:cNvSpPr txBox="1"/>
          <p:nvPr/>
        </p:nvSpPr>
        <p:spPr>
          <a:xfrm>
            <a:off x="2587379" y="2656556"/>
            <a:ext cx="367408" cy="523220"/>
          </a:xfrm>
          <a:prstGeom prst="rect">
            <a:avLst/>
          </a:prstGeom>
          <a:noFill/>
        </p:spPr>
        <p:txBody>
          <a:bodyPr wrap="none" rtlCol="0">
            <a:spAutoFit/>
          </a:bodyPr>
          <a:lstStyle/>
          <a:p>
            <a:r>
              <a:rPr kumimoji="1" lang="en-US" altLang="zh-CN" sz="2800" dirty="0">
                <a:solidFill>
                  <a:srgbClr val="094162"/>
                </a:solidFill>
              </a:rPr>
              <a:t>3</a:t>
            </a:r>
            <a:endParaRPr kumimoji="1" lang="zh-CN" altLang="en-US" sz="2800" dirty="0">
              <a:solidFill>
                <a:srgbClr val="094162"/>
              </a:solidFill>
            </a:endParaRPr>
          </a:p>
        </p:txBody>
      </p:sp>
      <p:sp>
        <p:nvSpPr>
          <p:cNvPr id="54" name="文本框 53"/>
          <p:cNvSpPr txBox="1"/>
          <p:nvPr/>
        </p:nvSpPr>
        <p:spPr>
          <a:xfrm>
            <a:off x="1672872" y="3419661"/>
            <a:ext cx="367408" cy="523220"/>
          </a:xfrm>
          <a:prstGeom prst="rect">
            <a:avLst/>
          </a:prstGeom>
          <a:noFill/>
        </p:spPr>
        <p:txBody>
          <a:bodyPr wrap="none" rtlCol="0">
            <a:spAutoFit/>
          </a:bodyPr>
          <a:lstStyle/>
          <a:p>
            <a:r>
              <a:rPr kumimoji="1" lang="en-US" altLang="zh-CN" sz="2800" dirty="0">
                <a:solidFill>
                  <a:srgbClr val="094162"/>
                </a:solidFill>
              </a:rPr>
              <a:t>1</a:t>
            </a:r>
            <a:endParaRPr kumimoji="1" lang="zh-CN" altLang="en-US" sz="2800" dirty="0">
              <a:solidFill>
                <a:srgbClr val="094162"/>
              </a:solidFill>
            </a:endParaRPr>
          </a:p>
        </p:txBody>
      </p:sp>
      <p:sp>
        <p:nvSpPr>
          <p:cNvPr id="55" name="文本框 54"/>
          <p:cNvSpPr txBox="1"/>
          <p:nvPr/>
        </p:nvSpPr>
        <p:spPr>
          <a:xfrm>
            <a:off x="3572666" y="3876137"/>
            <a:ext cx="367408" cy="523220"/>
          </a:xfrm>
          <a:prstGeom prst="rect">
            <a:avLst/>
          </a:prstGeom>
          <a:noFill/>
        </p:spPr>
        <p:txBody>
          <a:bodyPr wrap="none" rtlCol="0">
            <a:spAutoFit/>
          </a:bodyPr>
          <a:lstStyle/>
          <a:p>
            <a:r>
              <a:rPr kumimoji="1" lang="en-US" altLang="zh-CN" sz="2800" dirty="0">
                <a:solidFill>
                  <a:srgbClr val="094162"/>
                </a:solidFill>
              </a:rPr>
              <a:t>1</a:t>
            </a:r>
            <a:endParaRPr kumimoji="1" lang="zh-CN" altLang="en-US" sz="2800" dirty="0">
              <a:solidFill>
                <a:srgbClr val="094162"/>
              </a:solidFill>
            </a:endParaRPr>
          </a:p>
        </p:txBody>
      </p:sp>
      <mc:AlternateContent xmlns:mc="http://schemas.openxmlformats.org/markup-compatibility/2006" xmlns:a14="http://schemas.microsoft.com/office/drawing/2010/main">
        <mc:Choice Requires="a14">
          <p:sp>
            <p:nvSpPr>
              <p:cNvPr id="56" name="矩形 55"/>
              <p:cNvSpPr/>
              <p:nvPr/>
            </p:nvSpPr>
            <p:spPr>
              <a:xfrm>
                <a:off x="2776124" y="916407"/>
                <a:ext cx="3251788" cy="16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94162"/>
                          </a:solidFill>
                          <a:latin typeface="Cambria Math" charset="0"/>
                          <a:ea typeface="Times New Roman" charset="0"/>
                          <a:cs typeface="Times New Roman" charset="0"/>
                        </a:rPr>
                        <m:t>𝑾</m:t>
                      </m:r>
                      <m:r>
                        <a:rPr lang="en-US" altLang="zh-CN" sz="2800" b="0" i="1" smtClean="0">
                          <a:solidFill>
                            <a:srgbClr val="094162"/>
                          </a:solidFill>
                          <a:latin typeface="Cambria Math" charset="0"/>
                          <a:ea typeface="Times New Roman" charset="0"/>
                          <a:cs typeface="Times New Roman" charset="0"/>
                        </a:rPr>
                        <m:t>=</m:t>
                      </m:r>
                      <m:d>
                        <m:dPr>
                          <m:begChr m:val="["/>
                          <m:endChr m:val="]"/>
                          <m:ctrlPr>
                            <a:rPr lang="pt-BR" altLang="zh-CN" sz="2800" b="0" i="1" smtClean="0">
                              <a:solidFill>
                                <a:srgbClr val="094162"/>
                              </a:solidFill>
                              <a:latin typeface="Cambria Math" charset="0"/>
                              <a:ea typeface="Times New Roman" charset="0"/>
                              <a:cs typeface="Times New Roman" charset="0"/>
                            </a:rPr>
                          </m:ctrlPr>
                        </m:dPr>
                        <m:e>
                          <m:m>
                            <m:mPr>
                              <m:mcs>
                                <m:mc>
                                  <m:mcPr>
                                    <m:count m:val="3"/>
                                    <m:mcJc m:val="center"/>
                                  </m:mcPr>
                                </m:mc>
                              </m:mcs>
                              <m:ctrlPr>
                                <a:rPr lang="uk-UA" altLang="zh-CN" sz="2800" b="0" i="1" smtClean="0">
                                  <a:solidFill>
                                    <a:srgbClr val="094162"/>
                                  </a:solidFill>
                                  <a:latin typeface="Cambria Math" charset="0"/>
                                  <a:ea typeface="Times New Roman" charset="0"/>
                                  <a:cs typeface="Times New Roman" charset="0"/>
                                </a:rPr>
                              </m:ctrlPr>
                            </m:mPr>
                            <m:mr>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0</m:t>
                                      </m:r>
                                    </m:e>
                                  </m:mr>
                                  <m:mr>
                                    <m:e>
                                      <m:r>
                                        <a:rPr lang="en-US" altLang="zh-CN" sz="2800" b="0" i="1" smtClean="0">
                                          <a:solidFill>
                                            <a:srgbClr val="094162"/>
                                          </a:solidFill>
                                          <a:latin typeface="Cambria Math" charset="0"/>
                                          <a:ea typeface="Times New Roman" charset="0"/>
                                          <a:cs typeface="Times New Roman" charset="0"/>
                                        </a:rPr>
                                        <m:t>2</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2</m:t>
                                      </m:r>
                                    </m:e>
                                  </m:mr>
                                  <m:mr>
                                    <m:e>
                                      <m:r>
                                        <a:rPr lang="en-US" altLang="zh-CN" sz="2800" b="0" i="1" smtClean="0">
                                          <a:solidFill>
                                            <a:srgbClr val="094162"/>
                                          </a:solidFill>
                                          <a:latin typeface="Cambria Math" charset="0"/>
                                          <a:ea typeface="Times New Roman" charset="0"/>
                                          <a:cs typeface="Times New Roman" charset="0"/>
                                        </a:rPr>
                                        <m:t>0</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3</m:t>
                                            </m:r>
                                          </m:e>
                                          <m:e>
                                            <m:r>
                                              <a:rPr lang="en-US" altLang="zh-CN" sz="2800" b="0" i="1" smtClean="0">
                                                <a:solidFill>
                                                  <a:srgbClr val="094162"/>
                                                </a:solidFill>
                                                <a:latin typeface="Cambria Math" charset="0"/>
                                                <a:ea typeface="Times New Roman" charset="0"/>
                                                <a:cs typeface="Times New Roman" charset="0"/>
                                              </a:rPr>
                                              <m:t>0</m:t>
                                            </m:r>
                                          </m:e>
                                        </m:mr>
                                      </m:m>
                                    </m:e>
                                  </m:m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1</m:t>
                                            </m:r>
                                          </m:e>
                                          <m:e>
                                            <m:r>
                                              <a:rPr lang="en-US" altLang="zh-CN" sz="2800" b="0" i="1" smtClean="0">
                                                <a:solidFill>
                                                  <a:srgbClr val="094162"/>
                                                </a:solidFill>
                                                <a:latin typeface="Cambria Math" charset="0"/>
                                                <a:ea typeface="Times New Roman" charset="0"/>
                                                <a:cs typeface="Times New Roman" charset="0"/>
                                              </a:rPr>
                                              <m:t>0</m:t>
                                            </m:r>
                                          </m:e>
                                        </m:mr>
                                      </m:m>
                                    </m:e>
                                  </m:mr>
                                </m:m>
                              </m:e>
                            </m:mr>
                            <m:mr>
                              <m:e>
                                <m:r>
                                  <a:rPr lang="en-US" altLang="zh-CN" sz="2800" b="0" i="1" smtClean="0">
                                    <a:solidFill>
                                      <a:srgbClr val="094162"/>
                                    </a:solidFill>
                                    <a:latin typeface="Cambria Math" charset="0"/>
                                    <a:ea typeface="Times New Roman" charset="0"/>
                                    <a:cs typeface="Times New Roman" charset="0"/>
                                  </a:rPr>
                                  <m:t>3</m:t>
                                </m:r>
                              </m:e>
                              <m:e>
                                <m:r>
                                  <a:rPr lang="en-US" altLang="zh-CN" sz="2800" b="0" i="1" smtClean="0">
                                    <a:solidFill>
                                      <a:srgbClr val="094162"/>
                                    </a:solidFill>
                                    <a:latin typeface="Cambria Math" charset="0"/>
                                    <a:ea typeface="Times New Roman" charset="0"/>
                                    <a:cs typeface="Times New Roman" charset="0"/>
                                  </a:rPr>
                                  <m:t>1</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1</m:t>
                                      </m:r>
                                    </m:e>
                                  </m:mr>
                                </m:m>
                              </m:e>
                            </m:m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1</m:t>
                                      </m:r>
                                    </m:e>
                                    <m:e>
                                      <m:r>
                                        <a:rPr lang="en-US" altLang="zh-CN" sz="2800" b="0" i="1" smtClean="0">
                                          <a:solidFill>
                                            <a:srgbClr val="094162"/>
                                          </a:solidFill>
                                          <a:latin typeface="Cambria Math" charset="0"/>
                                          <a:ea typeface="Times New Roman" charset="0"/>
                                          <a:cs typeface="Times New Roman" charset="0"/>
                                        </a:rPr>
                                        <m:t>0</m:t>
                                      </m:r>
                                    </m:e>
                                  </m:mr>
                                </m:m>
                              </m:e>
                            </m:mr>
                          </m:m>
                        </m:e>
                      </m:d>
                    </m:oMath>
                  </m:oMathPara>
                </a14:m>
                <a:endParaRPr lang="zh-CN" altLang="en-US" sz="2800" dirty="0">
                  <a:solidFill>
                    <a:srgbClr val="094162"/>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776124" y="916407"/>
                <a:ext cx="3251788" cy="1608197"/>
              </a:xfrm>
              <a:prstGeom prst="rect">
                <a:avLst/>
              </a:prstGeom>
              <a:blipFill rotWithShape="0">
                <a:blip r:embed="rId11"/>
                <a:stretch>
                  <a:fillRect/>
                </a:stretch>
              </a:blipFill>
            </p:spPr>
            <p:txBody>
              <a:bodyPr/>
              <a:lstStyle/>
              <a:p>
                <a:r>
                  <a:rPr lang="zh-CN" altLang="en-US">
                    <a:noFill/>
                  </a:rPr>
                  <a:t> </a:t>
                </a:r>
              </a:p>
            </p:txBody>
          </p:sp>
        </mc:Fallback>
      </mc:AlternateContent>
      <p:sp>
        <p:nvSpPr>
          <p:cNvPr id="57" name="橢圓 17"/>
          <p:cNvSpPr/>
          <p:nvPr/>
        </p:nvSpPr>
        <p:spPr>
          <a:xfrm>
            <a:off x="8181408" y="214539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18"/>
          <p:cNvSpPr/>
          <p:nvPr/>
        </p:nvSpPr>
        <p:spPr>
          <a:xfrm>
            <a:off x="7041736" y="358097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19"/>
          <p:cNvSpPr/>
          <p:nvPr/>
        </p:nvSpPr>
        <p:spPr>
          <a:xfrm>
            <a:off x="9124093" y="335291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0" name="橢圓 19"/>
          <p:cNvSpPr/>
          <p:nvPr/>
        </p:nvSpPr>
        <p:spPr>
          <a:xfrm>
            <a:off x="10301943" y="438688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61" name="直线连接符 60"/>
          <p:cNvCxnSpPr>
            <a:stCxn id="71" idx="3"/>
            <a:endCxn id="72" idx="0"/>
          </p:cNvCxnSpPr>
          <p:nvPr/>
        </p:nvCxnSpPr>
        <p:spPr bwMode="auto">
          <a:xfrm flipH="1">
            <a:off x="7328815" y="2635472"/>
            <a:ext cx="936676" cy="945503"/>
          </a:xfrm>
          <a:prstGeom prst="line">
            <a:avLst/>
          </a:prstGeom>
          <a:solidFill>
            <a:schemeClr val="accent1"/>
          </a:solidFill>
          <a:ln w="254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线连接符 61"/>
          <p:cNvCxnSpPr>
            <a:stCxn id="73" idx="2"/>
            <a:endCxn id="72" idx="6"/>
          </p:cNvCxnSpPr>
          <p:nvPr/>
        </p:nvCxnSpPr>
        <p:spPr bwMode="auto">
          <a:xfrm flipH="1">
            <a:off x="7615894" y="3639996"/>
            <a:ext cx="1508199" cy="228058"/>
          </a:xfrm>
          <a:prstGeom prst="line">
            <a:avLst/>
          </a:prstGeom>
          <a:solidFill>
            <a:schemeClr val="accent1"/>
          </a:solidFill>
          <a:ln w="127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连接符 62"/>
          <p:cNvCxnSpPr/>
          <p:nvPr/>
        </p:nvCxnSpPr>
        <p:spPr bwMode="auto">
          <a:xfrm flipH="1" flipV="1">
            <a:off x="8704435" y="2648610"/>
            <a:ext cx="536693" cy="801528"/>
          </a:xfrm>
          <a:prstGeom prst="line">
            <a:avLst/>
          </a:prstGeom>
          <a:solidFill>
            <a:schemeClr val="accent1"/>
          </a:solidFill>
          <a:ln w="381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线连接符 63"/>
          <p:cNvCxnSpPr/>
          <p:nvPr/>
        </p:nvCxnSpPr>
        <p:spPr bwMode="auto">
          <a:xfrm flipH="1" flipV="1">
            <a:off x="9622813" y="3876137"/>
            <a:ext cx="711535" cy="773562"/>
          </a:xfrm>
          <a:prstGeom prst="line">
            <a:avLst/>
          </a:prstGeom>
          <a:solidFill>
            <a:schemeClr val="accent1"/>
          </a:solidFill>
          <a:ln w="127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65" name="矩形 64"/>
              <p:cNvSpPr/>
              <p:nvPr/>
            </p:nvSpPr>
            <p:spPr>
              <a:xfrm>
                <a:off x="8225745" y="2151438"/>
                <a:ext cx="6320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1</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225745" y="2151438"/>
                <a:ext cx="632096" cy="523220"/>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057346" y="3573836"/>
                <a:ext cx="6403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2</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7057346" y="3573836"/>
                <a:ext cx="640367" cy="52322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157078" y="3336774"/>
                <a:ext cx="6403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3</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9157078" y="3336774"/>
                <a:ext cx="640367" cy="523220"/>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0302029" y="4395702"/>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4</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10302029" y="4395702"/>
                <a:ext cx="640368" cy="523220"/>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885504" y="2125033"/>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1</m:t>
                          </m:r>
                        </m:sub>
                      </m:sSub>
                      <m:r>
                        <a:rPr lang="en-US" altLang="zh-CN" sz="2800" b="0" i="1" smtClean="0">
                          <a:solidFill>
                            <a:schemeClr val="accent1">
                              <a:lumMod val="50000"/>
                            </a:schemeClr>
                          </a:solidFill>
                          <a:latin typeface="Cambria Math" charset="0"/>
                          <a:ea typeface="Times New Roman" charset="0"/>
                          <a:cs typeface="Times New Roman" charset="0"/>
                        </a:rPr>
                        <m:t>=</m:t>
                      </m:r>
                      <m:r>
                        <a:rPr lang="en-US" altLang="zh-CN" sz="2800" b="0" i="1" smtClean="0">
                          <a:solidFill>
                            <a:srgbClr val="C00000"/>
                          </a:solidFill>
                          <a:latin typeface="Cambria Math" charset="0"/>
                          <a:ea typeface="Times New Roman" charset="0"/>
                          <a:cs typeface="Times New Roman" charset="0"/>
                        </a:rPr>
                        <m:t>0</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6885504" y="2125033"/>
                <a:ext cx="1280800" cy="523220"/>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6513474" y="4125279"/>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2</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6513474" y="4125279"/>
                <a:ext cx="1280800" cy="523220"/>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9642640" y="3260114"/>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3</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9642640" y="3260114"/>
                <a:ext cx="1280800" cy="523220"/>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0978648" y="4482079"/>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4</m:t>
                          </m:r>
                        </m:sub>
                      </m:sSub>
                      <m:r>
                        <a:rPr lang="en-US" altLang="zh-CN" sz="2800" b="0" i="1" smtClean="0">
                          <a:solidFill>
                            <a:schemeClr val="accent1">
                              <a:lumMod val="50000"/>
                            </a:schemeClr>
                          </a:solidFill>
                          <a:latin typeface="Cambria Math" charset="0"/>
                          <a:ea typeface="Times New Roman" charset="0"/>
                          <a:cs typeface="Times New Roman" charset="0"/>
                        </a:rPr>
                        <m:t>=0</m:t>
                      </m:r>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10978648" y="4482079"/>
                <a:ext cx="1280800" cy="523220"/>
              </a:xfrm>
              <a:prstGeom prst="rect">
                <a:avLst/>
              </a:prstGeom>
              <a:blipFill rotWithShape="0">
                <a:blip r:embed="rId19"/>
                <a:stretch>
                  <a:fillRect/>
                </a:stretch>
              </a:blipFill>
            </p:spPr>
            <p:txBody>
              <a:bodyPr/>
              <a:lstStyle/>
              <a:p>
                <a:r>
                  <a:rPr lang="zh-CN" altLang="en-US">
                    <a:noFill/>
                  </a:rPr>
                  <a:t> </a:t>
                </a:r>
              </a:p>
            </p:txBody>
          </p:sp>
        </mc:Fallback>
      </mc:AlternateContent>
      <p:sp>
        <p:nvSpPr>
          <p:cNvPr id="73" name="文本框 72"/>
          <p:cNvSpPr txBox="1"/>
          <p:nvPr/>
        </p:nvSpPr>
        <p:spPr>
          <a:xfrm>
            <a:off x="7492588" y="2810444"/>
            <a:ext cx="367408" cy="523220"/>
          </a:xfrm>
          <a:prstGeom prst="rect">
            <a:avLst/>
          </a:prstGeom>
          <a:noFill/>
        </p:spPr>
        <p:txBody>
          <a:bodyPr wrap="none" rtlCol="0">
            <a:spAutoFit/>
          </a:bodyPr>
          <a:lstStyle/>
          <a:p>
            <a:r>
              <a:rPr kumimoji="1" lang="en-US" altLang="zh-CN" sz="2800">
                <a:solidFill>
                  <a:srgbClr val="094162"/>
                </a:solidFill>
              </a:rPr>
              <a:t>2</a:t>
            </a:r>
            <a:endParaRPr kumimoji="1" lang="zh-CN" altLang="en-US" sz="2800" dirty="0">
              <a:solidFill>
                <a:srgbClr val="094162"/>
              </a:solidFill>
            </a:endParaRPr>
          </a:p>
        </p:txBody>
      </p:sp>
      <p:sp>
        <p:nvSpPr>
          <p:cNvPr id="74" name="文本框 73"/>
          <p:cNvSpPr txBox="1"/>
          <p:nvPr/>
        </p:nvSpPr>
        <p:spPr>
          <a:xfrm>
            <a:off x="8998878" y="2656556"/>
            <a:ext cx="367408" cy="523220"/>
          </a:xfrm>
          <a:prstGeom prst="rect">
            <a:avLst/>
          </a:prstGeom>
          <a:noFill/>
        </p:spPr>
        <p:txBody>
          <a:bodyPr wrap="none" rtlCol="0">
            <a:spAutoFit/>
          </a:bodyPr>
          <a:lstStyle/>
          <a:p>
            <a:r>
              <a:rPr kumimoji="1" lang="en-US" altLang="zh-CN" sz="2800" dirty="0">
                <a:solidFill>
                  <a:srgbClr val="094162"/>
                </a:solidFill>
              </a:rPr>
              <a:t>3</a:t>
            </a:r>
            <a:endParaRPr kumimoji="1" lang="zh-CN" altLang="en-US" sz="2800" dirty="0">
              <a:solidFill>
                <a:srgbClr val="094162"/>
              </a:solidFill>
            </a:endParaRPr>
          </a:p>
        </p:txBody>
      </p:sp>
      <p:sp>
        <p:nvSpPr>
          <p:cNvPr id="75" name="文本框 74"/>
          <p:cNvSpPr txBox="1"/>
          <p:nvPr/>
        </p:nvSpPr>
        <p:spPr>
          <a:xfrm>
            <a:off x="8084371" y="3419661"/>
            <a:ext cx="367408" cy="523220"/>
          </a:xfrm>
          <a:prstGeom prst="rect">
            <a:avLst/>
          </a:prstGeom>
          <a:noFill/>
        </p:spPr>
        <p:txBody>
          <a:bodyPr wrap="none" rtlCol="0">
            <a:spAutoFit/>
          </a:bodyPr>
          <a:lstStyle/>
          <a:p>
            <a:r>
              <a:rPr kumimoji="1" lang="en-US" altLang="zh-CN" sz="2800" dirty="0">
                <a:solidFill>
                  <a:srgbClr val="094162"/>
                </a:solidFill>
              </a:rPr>
              <a:t>1</a:t>
            </a:r>
            <a:endParaRPr kumimoji="1" lang="zh-CN" altLang="en-US" sz="2800" dirty="0">
              <a:solidFill>
                <a:srgbClr val="094162"/>
              </a:solidFill>
            </a:endParaRPr>
          </a:p>
        </p:txBody>
      </p:sp>
      <p:sp>
        <p:nvSpPr>
          <p:cNvPr id="76" name="文本框 75"/>
          <p:cNvSpPr txBox="1"/>
          <p:nvPr/>
        </p:nvSpPr>
        <p:spPr>
          <a:xfrm>
            <a:off x="9984165" y="3876137"/>
            <a:ext cx="367408" cy="523220"/>
          </a:xfrm>
          <a:prstGeom prst="rect">
            <a:avLst/>
          </a:prstGeom>
          <a:noFill/>
        </p:spPr>
        <p:txBody>
          <a:bodyPr wrap="none" rtlCol="0">
            <a:spAutoFit/>
          </a:bodyPr>
          <a:lstStyle/>
          <a:p>
            <a:r>
              <a:rPr kumimoji="1" lang="en-US" altLang="zh-CN" sz="2800" dirty="0">
                <a:solidFill>
                  <a:srgbClr val="094162"/>
                </a:solidFill>
              </a:rPr>
              <a:t>1</a:t>
            </a:r>
            <a:endParaRPr kumimoji="1" lang="zh-CN" altLang="en-US" sz="2800" dirty="0">
              <a:solidFill>
                <a:srgbClr val="094162"/>
              </a:solidFill>
            </a:endParaRPr>
          </a:p>
        </p:txBody>
      </p:sp>
      <mc:AlternateContent xmlns:mc="http://schemas.openxmlformats.org/markup-compatibility/2006" xmlns:a14="http://schemas.microsoft.com/office/drawing/2010/main">
        <mc:Choice Requires="a14">
          <p:sp>
            <p:nvSpPr>
              <p:cNvPr id="77" name="矩形 76"/>
              <p:cNvSpPr/>
              <p:nvPr/>
            </p:nvSpPr>
            <p:spPr>
              <a:xfrm>
                <a:off x="6695672" y="5364832"/>
                <a:ext cx="485684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charset="0"/>
                          <a:ea typeface="Times New Roman" charset="0"/>
                          <a:cs typeface="Times New Roman" charset="0"/>
                        </a:rPr>
                        <m:t>𝑆</m:t>
                      </m:r>
                      <m:r>
                        <a:rPr lang="en-US" altLang="zh-CN" sz="2800" b="0" i="1" smtClean="0">
                          <a:solidFill>
                            <a:srgbClr val="094162"/>
                          </a:solidFill>
                          <a:latin typeface="Cambria Math" charset="0"/>
                          <a:ea typeface="Times New Roman" charset="0"/>
                          <a:cs typeface="Times New Roman" charset="0"/>
                        </a:rPr>
                        <m:t>=</m:t>
                      </m:r>
                      <m:f>
                        <m:fPr>
                          <m:ctrlPr>
                            <a:rPr lang="bg-BG" altLang="zh-CN" sz="2800" b="0" i="1" smtClean="0">
                              <a:solidFill>
                                <a:srgbClr val="094162"/>
                              </a:solidFill>
                              <a:latin typeface="Cambria Math" charset="0"/>
                              <a:ea typeface="Times New Roman" charset="0"/>
                              <a:cs typeface="Times New Roman" charset="0"/>
                            </a:rPr>
                          </m:ctrlPr>
                        </m:fPr>
                        <m:num>
                          <m:r>
                            <a:rPr lang="en-US" altLang="zh-CN" sz="2800" b="0" i="1" smtClean="0">
                              <a:solidFill>
                                <a:srgbClr val="094162"/>
                              </a:solidFill>
                              <a:latin typeface="Cambria Math" charset="0"/>
                              <a:ea typeface="Times New Roman" charset="0"/>
                              <a:cs typeface="Times New Roman" charset="0"/>
                            </a:rPr>
                            <m:t>1</m:t>
                          </m:r>
                        </m:num>
                        <m:den>
                          <m:r>
                            <a:rPr lang="en-US" altLang="zh-CN" sz="2800" b="0" i="1" smtClean="0">
                              <a:solidFill>
                                <a:srgbClr val="094162"/>
                              </a:solidFill>
                              <a:latin typeface="Cambria Math" charset="0"/>
                              <a:ea typeface="Times New Roman" charset="0"/>
                              <a:cs typeface="Times New Roman" charset="0"/>
                            </a:rPr>
                            <m:t>2</m:t>
                          </m:r>
                        </m:den>
                      </m:f>
                      <m:d>
                        <m:dPr>
                          <m:ctrlPr>
                            <a:rPr lang="is-IS" altLang="zh-CN" sz="2800" b="0" i="1" smtClean="0">
                              <a:solidFill>
                                <a:srgbClr val="094162"/>
                              </a:solidFill>
                              <a:latin typeface="Cambria Math" charset="0"/>
                              <a:ea typeface="Times New Roman" charset="0"/>
                              <a:cs typeface="Times New Roman" charset="0"/>
                            </a:rPr>
                          </m:ctrlPr>
                        </m:dPr>
                        <m:e>
                          <m:r>
                            <a:rPr lang="en-US" altLang="zh-CN" sz="2800" b="0" i="1" smtClean="0">
                              <a:solidFill>
                                <a:srgbClr val="094162"/>
                              </a:solidFill>
                              <a:latin typeface="Cambria Math" charset="0"/>
                              <a:ea typeface="Times New Roman" charset="0"/>
                              <a:cs typeface="Times New Roman" charset="0"/>
                            </a:rPr>
                            <m:t>5+2+3+1+1</m:t>
                          </m:r>
                        </m:e>
                      </m:d>
                      <m:r>
                        <a:rPr lang="en-US" altLang="zh-CN" sz="2800" b="0" i="1" smtClean="0">
                          <a:solidFill>
                            <a:srgbClr val="094162"/>
                          </a:solidFill>
                          <a:latin typeface="Cambria Math" charset="0"/>
                          <a:ea typeface="Times New Roman" charset="0"/>
                          <a:cs typeface="Times New Roman" charset="0"/>
                        </a:rPr>
                        <m:t>=6</m:t>
                      </m:r>
                    </m:oMath>
                  </m:oMathPara>
                </a14:m>
                <a:endParaRPr lang="zh-CN" altLang="en-US" sz="2800" dirty="0">
                  <a:solidFill>
                    <a:srgbClr val="094162"/>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6695672" y="5364832"/>
                <a:ext cx="4856842" cy="898964"/>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6049221" y="1265256"/>
                <a:ext cx="3929281" cy="461665"/>
              </a:xfrm>
              <a:prstGeom prst="rect">
                <a:avLst/>
              </a:prstGeom>
            </p:spPr>
            <p:txBody>
              <a:bodyPr wrap="none">
                <a:spAutoFit/>
              </a:bodyPr>
              <a:lstStyle/>
              <a:p>
                <a14:m>
                  <m:oMath xmlns:m="http://schemas.openxmlformats.org/officeDocument/2006/math">
                    <m:sSub>
                      <m:sSubPr>
                        <m:ctrlPr>
                          <a:rPr lang="en-US" altLang="zh-CN" sz="2400" i="1">
                            <a:solidFill>
                              <a:schemeClr val="accent1">
                                <a:lumMod val="50000"/>
                              </a:schemeClr>
                            </a:solidFill>
                            <a:latin typeface="Cambria Math" charset="0"/>
                            <a:ea typeface="Times New Roman" charset="0"/>
                            <a:cs typeface="Times New Roman" charset="0"/>
                          </a:rPr>
                        </m:ctrlPr>
                      </m:sSubPr>
                      <m:e>
                        <m:r>
                          <a:rPr lang="en-US" altLang="zh-CN" sz="2400" b="1" i="1">
                            <a:solidFill>
                              <a:schemeClr val="accent1">
                                <a:lumMod val="50000"/>
                              </a:schemeClr>
                            </a:solidFill>
                            <a:latin typeface="Cambria Math" panose="02040503050406030204" pitchFamily="18" charset="0"/>
                            <a:ea typeface="Times New Roman" charset="0"/>
                            <a:cs typeface="Times New Roman" charset="0"/>
                          </a:rPr>
                          <m:t>𝑿</m:t>
                        </m:r>
                      </m:e>
                      <m:sub>
                        <m:r>
                          <a:rPr lang="en-US" altLang="zh-CN" sz="2400" i="1">
                            <a:solidFill>
                              <a:schemeClr val="accent1">
                                <a:lumMod val="50000"/>
                              </a:schemeClr>
                            </a:solidFill>
                            <a:latin typeface="Cambria Math" charset="0"/>
                            <a:ea typeface="Times New Roman" charset="0"/>
                            <a:cs typeface="Times New Roman" charset="0"/>
                          </a:rPr>
                          <m:t>𝐿</m:t>
                        </m:r>
                      </m:sub>
                    </m:sSub>
                    <m:r>
                      <a:rPr lang="en-US" altLang="zh-CN" sz="2400" i="1">
                        <a:solidFill>
                          <a:schemeClr val="accent1">
                            <a:lumMod val="50000"/>
                          </a:schemeClr>
                        </a:solidFill>
                        <a:latin typeface="Cambria Math" panose="02040503050406030204" pitchFamily="18" charset="0"/>
                        <a:ea typeface="Times New Roman" charset="0"/>
                        <a:cs typeface="Times New Roman" charset="0"/>
                      </a:rPr>
                      <m:t>∪</m:t>
                    </m:r>
                    <m:sSub>
                      <m:sSubPr>
                        <m:ctrlPr>
                          <a:rPr lang="en-US" altLang="zh-CN" sz="2400" i="1">
                            <a:solidFill>
                              <a:schemeClr val="accent1">
                                <a:lumMod val="50000"/>
                              </a:schemeClr>
                            </a:solidFill>
                            <a:latin typeface="Cambria Math" charset="0"/>
                            <a:ea typeface="Times New Roman" charset="0"/>
                            <a:cs typeface="Times New Roman" charset="0"/>
                          </a:rPr>
                        </m:ctrlPr>
                      </m:sSubPr>
                      <m:e>
                        <m:r>
                          <a:rPr lang="en-US" altLang="zh-CN" sz="2400" b="1" i="1">
                            <a:solidFill>
                              <a:schemeClr val="accent1">
                                <a:lumMod val="50000"/>
                              </a:schemeClr>
                            </a:solidFill>
                            <a:latin typeface="Cambria Math" panose="02040503050406030204" pitchFamily="18" charset="0"/>
                            <a:ea typeface="Times New Roman" charset="0"/>
                            <a:cs typeface="Times New Roman" charset="0"/>
                          </a:rPr>
                          <m:t>𝑿</m:t>
                        </m:r>
                      </m:e>
                      <m:sub>
                        <m:r>
                          <a:rPr lang="en-US" altLang="zh-CN" sz="2400" i="1">
                            <a:solidFill>
                              <a:schemeClr val="accent1">
                                <a:lumMod val="50000"/>
                              </a:schemeClr>
                            </a:solidFill>
                            <a:latin typeface="Cambria Math" charset="0"/>
                            <a:ea typeface="Times New Roman" charset="0"/>
                            <a:cs typeface="Times New Roman" charset="0"/>
                          </a:rPr>
                          <m:t>𝑈</m:t>
                        </m:r>
                      </m:sub>
                    </m:sSub>
                  </m:oMath>
                </a14:m>
                <a:r>
                  <a:rPr lang="zh-CN" altLang="en-US" sz="2400" dirty="0">
                    <a:solidFill>
                      <a:schemeClr val="accent1">
                        <a:lumMod val="50000"/>
                      </a:schemeClr>
                    </a:solidFill>
                    <a:latin typeface="Microsoft YaHei" charset="-122"/>
                    <a:ea typeface="Microsoft YaHei" charset="-122"/>
                    <a:cs typeface="Microsoft YaHei" charset="-122"/>
                  </a:rPr>
                  <a:t>上</a:t>
                </a:r>
                <a14:m>
                  <m:oMath xmlns:m="http://schemas.openxmlformats.org/officeDocument/2006/math">
                    <m:r>
                      <a:rPr lang="en-US" altLang="zh-CN" sz="2400" i="1">
                        <a:solidFill>
                          <a:schemeClr val="accent1">
                            <a:lumMod val="50000"/>
                          </a:schemeClr>
                        </a:solidFill>
                        <a:latin typeface="Cambria Math" charset="0"/>
                        <a:ea typeface="Times New Roman" charset="0"/>
                        <a:cs typeface="Times New Roman" charset="0"/>
                      </a:rPr>
                      <m:t>𝑁</m:t>
                    </m:r>
                    <m:r>
                      <a:rPr lang="en-US" altLang="zh-CN" sz="2400" i="1">
                        <a:solidFill>
                          <a:schemeClr val="accent1">
                            <a:lumMod val="50000"/>
                          </a:schemeClr>
                        </a:solidFill>
                        <a:latin typeface="Cambria Math" panose="02040503050406030204" pitchFamily="18" charset="0"/>
                        <a:ea typeface="Times New Roman" charset="0"/>
                        <a:cs typeface="Times New Roman" charset="0"/>
                      </a:rPr>
                      <m:t> ×</m:t>
                    </m:r>
                    <m:r>
                      <a:rPr lang="en-US" altLang="zh-CN" sz="2400" i="1">
                        <a:solidFill>
                          <a:schemeClr val="accent1">
                            <a:lumMod val="50000"/>
                          </a:schemeClr>
                        </a:solidFill>
                        <a:latin typeface="Cambria Math" charset="0"/>
                        <a:ea typeface="Times New Roman" charset="0"/>
                        <a:cs typeface="Times New Roman" charset="0"/>
                      </a:rPr>
                      <m:t>𝑁</m:t>
                    </m:r>
                  </m:oMath>
                </a14:m>
                <a:r>
                  <a:rPr lang="en-US" altLang="zh-CN" sz="2400" dirty="0">
                    <a:solidFill>
                      <a:schemeClr val="accent1">
                        <a:lumMod val="50000"/>
                      </a:schemeClr>
                    </a:solidFill>
                    <a:latin typeface="Times New Roman" charset="0"/>
                    <a:ea typeface="Times New Roman" charset="0"/>
                    <a:cs typeface="Times New Roman" charset="0"/>
                  </a:rPr>
                  <a:t> </a:t>
                </a:r>
                <a:r>
                  <a:rPr lang="zh-CN" altLang="en-US" sz="2400" dirty="0">
                    <a:solidFill>
                      <a:schemeClr val="accent1">
                        <a:lumMod val="50000"/>
                      </a:schemeClr>
                    </a:solidFill>
                    <a:latin typeface="Microsoft YaHei" charset="-122"/>
                    <a:ea typeface="Microsoft YaHei" charset="-122"/>
                    <a:cs typeface="Microsoft YaHei" charset="-122"/>
                  </a:rPr>
                  <a:t>权重矩阵</a:t>
                </a:r>
                <a14:m>
                  <m:oMath xmlns:m="http://schemas.openxmlformats.org/officeDocument/2006/math">
                    <m:r>
                      <a:rPr lang="en-US" altLang="zh-CN" sz="2400" b="1" i="1">
                        <a:solidFill>
                          <a:schemeClr val="accent1">
                            <a:lumMod val="50000"/>
                          </a:schemeClr>
                        </a:solidFill>
                        <a:latin typeface="Cambria Math" panose="02040503050406030204" pitchFamily="18" charset="0"/>
                        <a:ea typeface="Times New Roman" charset="0"/>
                        <a:cs typeface="Times New Roman" charset="0"/>
                      </a:rPr>
                      <m:t>𝑾</m:t>
                    </m:r>
                  </m:oMath>
                </a14:m>
                <a:endParaRPr lang="zh-CN" altLang="en-US" sz="2400" i="1" dirty="0"/>
              </a:p>
            </p:txBody>
          </p:sp>
        </mc:Choice>
        <mc:Fallback xmlns="">
          <p:sp>
            <p:nvSpPr>
              <p:cNvPr id="78" name="矩形 77"/>
              <p:cNvSpPr>
                <a:spLocks noRot="1" noChangeAspect="1" noMove="1" noResize="1" noEditPoints="1" noAdjustHandles="1" noChangeArrowheads="1" noChangeShapeType="1" noTextEdit="1"/>
              </p:cNvSpPr>
              <p:nvPr/>
            </p:nvSpPr>
            <p:spPr>
              <a:xfrm>
                <a:off x="6049221" y="1265256"/>
                <a:ext cx="3929281" cy="461665"/>
              </a:xfrm>
              <a:prstGeom prst="rect">
                <a:avLst/>
              </a:prstGeom>
              <a:blipFill rotWithShape="0">
                <a:blip r:embed="rId21"/>
                <a:stretch>
                  <a:fillRect l="-310" t="-105333" b="-1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43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17"/>
          <p:cNvSpPr/>
          <p:nvPr/>
        </p:nvSpPr>
        <p:spPr>
          <a:xfrm>
            <a:off x="1928778" y="103428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18"/>
          <p:cNvSpPr/>
          <p:nvPr/>
        </p:nvSpPr>
        <p:spPr>
          <a:xfrm>
            <a:off x="789106" y="246986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19"/>
          <p:cNvSpPr/>
          <p:nvPr/>
        </p:nvSpPr>
        <p:spPr>
          <a:xfrm>
            <a:off x="2871463" y="224180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19"/>
          <p:cNvSpPr/>
          <p:nvPr/>
        </p:nvSpPr>
        <p:spPr>
          <a:xfrm>
            <a:off x="4049313" y="327577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8" name="直线连接符 7"/>
          <p:cNvCxnSpPr>
            <a:stCxn id="18" idx="3"/>
            <a:endCxn id="19" idx="0"/>
          </p:cNvCxnSpPr>
          <p:nvPr/>
        </p:nvCxnSpPr>
        <p:spPr bwMode="auto">
          <a:xfrm flipH="1">
            <a:off x="1076185" y="1524362"/>
            <a:ext cx="936676" cy="945503"/>
          </a:xfrm>
          <a:prstGeom prst="line">
            <a:avLst/>
          </a:prstGeom>
          <a:solidFill>
            <a:schemeClr val="accent1"/>
          </a:solidFill>
          <a:ln w="254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线连接符 8"/>
          <p:cNvCxnSpPr>
            <a:stCxn id="20" idx="2"/>
            <a:endCxn id="19" idx="6"/>
          </p:cNvCxnSpPr>
          <p:nvPr/>
        </p:nvCxnSpPr>
        <p:spPr bwMode="auto">
          <a:xfrm flipH="1">
            <a:off x="1363264" y="2528886"/>
            <a:ext cx="1508199" cy="228058"/>
          </a:xfrm>
          <a:prstGeom prst="line">
            <a:avLst/>
          </a:prstGeom>
          <a:solidFill>
            <a:schemeClr val="accent1"/>
          </a:solidFill>
          <a:ln w="127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线连接符 9"/>
          <p:cNvCxnSpPr/>
          <p:nvPr/>
        </p:nvCxnSpPr>
        <p:spPr bwMode="auto">
          <a:xfrm flipH="1" flipV="1">
            <a:off x="2451805" y="1537500"/>
            <a:ext cx="536693" cy="801528"/>
          </a:xfrm>
          <a:prstGeom prst="line">
            <a:avLst/>
          </a:prstGeom>
          <a:solidFill>
            <a:schemeClr val="accent1"/>
          </a:solidFill>
          <a:ln w="381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线连接符 10"/>
          <p:cNvCxnSpPr/>
          <p:nvPr/>
        </p:nvCxnSpPr>
        <p:spPr bwMode="auto">
          <a:xfrm flipH="1" flipV="1">
            <a:off x="3370183" y="2765027"/>
            <a:ext cx="711535" cy="773562"/>
          </a:xfrm>
          <a:prstGeom prst="line">
            <a:avLst/>
          </a:prstGeom>
          <a:solidFill>
            <a:schemeClr val="accent1"/>
          </a:solidFill>
          <a:ln w="12700" cap="flat" cmpd="sng" algn="ctr">
            <a:solidFill>
              <a:srgbClr val="106FA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2" name="矩形 11"/>
              <p:cNvSpPr/>
              <p:nvPr/>
            </p:nvSpPr>
            <p:spPr>
              <a:xfrm>
                <a:off x="1973115" y="1040328"/>
                <a:ext cx="6320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1</m:t>
                          </m:r>
                        </m:sub>
                      </m:sSub>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973115" y="1040328"/>
                <a:ext cx="632096" cy="523220"/>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04716" y="2462726"/>
                <a:ext cx="6403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2</m:t>
                          </m:r>
                        </m:sub>
                      </m:sSub>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804716" y="2462726"/>
                <a:ext cx="640367"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904448" y="2225664"/>
                <a:ext cx="6403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3</m:t>
                          </m:r>
                        </m:sub>
                      </m:sSub>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2904448" y="2225664"/>
                <a:ext cx="640367"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049399" y="3284592"/>
                <a:ext cx="6403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4</m:t>
                          </m:r>
                        </m:sub>
                      </m:sSub>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4049399" y="3284592"/>
                <a:ext cx="640368"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32874" y="1013923"/>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1</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632874" y="1013923"/>
                <a:ext cx="1280800"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60844" y="3014169"/>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2</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260844" y="3014169"/>
                <a:ext cx="1280800"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390010" y="2149004"/>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3</m:t>
                          </m:r>
                        </m:sub>
                      </m:sSub>
                      <m:r>
                        <a:rPr lang="en-US" altLang="zh-CN" sz="2800" b="0" i="1" smtClean="0">
                          <a:solidFill>
                            <a:schemeClr val="accent1">
                              <a:lumMod val="50000"/>
                            </a:schemeClr>
                          </a:solidFill>
                          <a:latin typeface="Cambria Math" charset="0"/>
                          <a:ea typeface="Times New Roman" charset="0"/>
                          <a:cs typeface="Times New Roman" charset="0"/>
                        </a:rPr>
                        <m:t>=1</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3390010" y="2149004"/>
                <a:ext cx="1280800"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26018" y="3370969"/>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4</m:t>
                          </m:r>
                        </m:sub>
                      </m:sSub>
                      <m:r>
                        <a:rPr lang="en-US" altLang="zh-CN" sz="2800" b="0" i="1" smtClean="0">
                          <a:solidFill>
                            <a:schemeClr val="accent1">
                              <a:lumMod val="50000"/>
                            </a:schemeClr>
                          </a:solidFill>
                          <a:latin typeface="Cambria Math" charset="0"/>
                          <a:ea typeface="Times New Roman" charset="0"/>
                          <a:cs typeface="Times New Roman" charset="0"/>
                        </a:rPr>
                        <m:t>=0</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4726018" y="3370969"/>
                <a:ext cx="1280800" cy="523220"/>
              </a:xfrm>
              <a:prstGeom prst="rect">
                <a:avLst/>
              </a:prstGeom>
              <a:blipFill rotWithShape="0">
                <a:blip r:embed="rId9"/>
                <a:stretch>
                  <a:fillRect/>
                </a:stretch>
              </a:blipFill>
            </p:spPr>
            <p:txBody>
              <a:bodyPr/>
              <a:lstStyle/>
              <a:p>
                <a:r>
                  <a:rPr lang="zh-CN" altLang="en-US">
                    <a:noFill/>
                  </a:rPr>
                  <a:t> </a:t>
                </a:r>
              </a:p>
            </p:txBody>
          </p:sp>
        </mc:Fallback>
      </mc:AlternateContent>
      <p:sp>
        <p:nvSpPr>
          <p:cNvPr id="20" name="文本框 19"/>
          <p:cNvSpPr txBox="1"/>
          <p:nvPr/>
        </p:nvSpPr>
        <p:spPr>
          <a:xfrm>
            <a:off x="1239958" y="1699334"/>
            <a:ext cx="367408" cy="523220"/>
          </a:xfrm>
          <a:prstGeom prst="rect">
            <a:avLst/>
          </a:prstGeom>
          <a:noFill/>
        </p:spPr>
        <p:txBody>
          <a:bodyPr wrap="none" rtlCol="0">
            <a:spAutoFit/>
          </a:bodyPr>
          <a:lstStyle/>
          <a:p>
            <a:r>
              <a:rPr kumimoji="1" lang="en-US" altLang="zh-CN" sz="2800">
                <a:solidFill>
                  <a:srgbClr val="094162"/>
                </a:solidFill>
              </a:rPr>
              <a:t>2</a:t>
            </a:r>
            <a:endParaRPr kumimoji="1" lang="zh-CN" altLang="en-US" sz="2800" dirty="0">
              <a:solidFill>
                <a:srgbClr val="094162"/>
              </a:solidFill>
            </a:endParaRPr>
          </a:p>
        </p:txBody>
      </p:sp>
      <p:sp>
        <p:nvSpPr>
          <p:cNvPr id="21" name="文本框 20"/>
          <p:cNvSpPr txBox="1"/>
          <p:nvPr/>
        </p:nvSpPr>
        <p:spPr>
          <a:xfrm>
            <a:off x="2746248" y="1545446"/>
            <a:ext cx="367408" cy="523220"/>
          </a:xfrm>
          <a:prstGeom prst="rect">
            <a:avLst/>
          </a:prstGeom>
          <a:noFill/>
        </p:spPr>
        <p:txBody>
          <a:bodyPr wrap="none" rtlCol="0">
            <a:spAutoFit/>
          </a:bodyPr>
          <a:lstStyle/>
          <a:p>
            <a:r>
              <a:rPr kumimoji="1" lang="en-US" altLang="zh-CN" sz="2800" dirty="0">
                <a:solidFill>
                  <a:srgbClr val="094162"/>
                </a:solidFill>
              </a:rPr>
              <a:t>3</a:t>
            </a:r>
            <a:endParaRPr kumimoji="1" lang="zh-CN" altLang="en-US" sz="2800" dirty="0">
              <a:solidFill>
                <a:srgbClr val="094162"/>
              </a:solidFill>
            </a:endParaRPr>
          </a:p>
        </p:txBody>
      </p:sp>
      <p:sp>
        <p:nvSpPr>
          <p:cNvPr id="22" name="文本框 21"/>
          <p:cNvSpPr txBox="1"/>
          <p:nvPr/>
        </p:nvSpPr>
        <p:spPr>
          <a:xfrm>
            <a:off x="1831741" y="2308551"/>
            <a:ext cx="367408" cy="523220"/>
          </a:xfrm>
          <a:prstGeom prst="rect">
            <a:avLst/>
          </a:prstGeom>
          <a:noFill/>
        </p:spPr>
        <p:txBody>
          <a:bodyPr wrap="none" rtlCol="0">
            <a:spAutoFit/>
          </a:bodyPr>
          <a:lstStyle/>
          <a:p>
            <a:r>
              <a:rPr kumimoji="1" lang="en-US" altLang="zh-CN" sz="2800" dirty="0">
                <a:solidFill>
                  <a:srgbClr val="094162"/>
                </a:solidFill>
              </a:rPr>
              <a:t>1</a:t>
            </a:r>
            <a:endParaRPr kumimoji="1" lang="zh-CN" altLang="en-US" sz="2800" dirty="0">
              <a:solidFill>
                <a:srgbClr val="094162"/>
              </a:solidFill>
            </a:endParaRPr>
          </a:p>
        </p:txBody>
      </p:sp>
      <p:sp>
        <p:nvSpPr>
          <p:cNvPr id="23" name="文本框 22"/>
          <p:cNvSpPr txBox="1"/>
          <p:nvPr/>
        </p:nvSpPr>
        <p:spPr>
          <a:xfrm>
            <a:off x="3731535" y="2765027"/>
            <a:ext cx="367408" cy="523220"/>
          </a:xfrm>
          <a:prstGeom prst="rect">
            <a:avLst/>
          </a:prstGeom>
          <a:noFill/>
        </p:spPr>
        <p:txBody>
          <a:bodyPr wrap="none" rtlCol="0">
            <a:spAutoFit/>
          </a:bodyPr>
          <a:lstStyle/>
          <a:p>
            <a:r>
              <a:rPr kumimoji="1" lang="en-US" altLang="zh-CN" sz="2800" dirty="0">
                <a:solidFill>
                  <a:srgbClr val="094162"/>
                </a:solidFill>
              </a:rPr>
              <a:t>1</a:t>
            </a:r>
            <a:endParaRPr kumimoji="1" lang="zh-CN" altLang="en-US" sz="2800" dirty="0">
              <a:solidFill>
                <a:srgbClr val="094162"/>
              </a:solidFill>
            </a:endParaRPr>
          </a:p>
        </p:txBody>
      </p:sp>
      <mc:AlternateContent xmlns:mc="http://schemas.openxmlformats.org/markup-compatibility/2006" xmlns:a14="http://schemas.microsoft.com/office/drawing/2010/main">
        <mc:Choice Requires="a14">
          <p:sp>
            <p:nvSpPr>
              <p:cNvPr id="24" name="矩形 23"/>
              <p:cNvSpPr/>
              <p:nvPr/>
            </p:nvSpPr>
            <p:spPr>
              <a:xfrm>
                <a:off x="6259454" y="1354641"/>
                <a:ext cx="3251788" cy="16081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94162"/>
                          </a:solidFill>
                          <a:latin typeface="Cambria Math" charset="0"/>
                          <a:ea typeface="Times New Roman" charset="0"/>
                          <a:cs typeface="Times New Roman" charset="0"/>
                        </a:rPr>
                        <m:t>𝑾</m:t>
                      </m:r>
                      <m:r>
                        <a:rPr lang="en-US" altLang="zh-CN" sz="2800" b="0" i="1" smtClean="0">
                          <a:solidFill>
                            <a:srgbClr val="094162"/>
                          </a:solidFill>
                          <a:latin typeface="Cambria Math" charset="0"/>
                          <a:ea typeface="Times New Roman" charset="0"/>
                          <a:cs typeface="Times New Roman" charset="0"/>
                        </a:rPr>
                        <m:t>=</m:t>
                      </m:r>
                      <m:d>
                        <m:dPr>
                          <m:begChr m:val="["/>
                          <m:endChr m:val="]"/>
                          <m:ctrlPr>
                            <a:rPr lang="pt-BR" altLang="zh-CN" sz="2800" b="0" i="1" smtClean="0">
                              <a:solidFill>
                                <a:srgbClr val="094162"/>
                              </a:solidFill>
                              <a:latin typeface="Cambria Math" charset="0"/>
                              <a:ea typeface="Times New Roman" charset="0"/>
                              <a:cs typeface="Times New Roman" charset="0"/>
                            </a:rPr>
                          </m:ctrlPr>
                        </m:dPr>
                        <m:e>
                          <m:m>
                            <m:mPr>
                              <m:mcs>
                                <m:mc>
                                  <m:mcPr>
                                    <m:count m:val="3"/>
                                    <m:mcJc m:val="center"/>
                                  </m:mcPr>
                                </m:mc>
                              </m:mcs>
                              <m:ctrlPr>
                                <a:rPr lang="uk-UA" altLang="zh-CN" sz="2800" b="0" i="1" smtClean="0">
                                  <a:solidFill>
                                    <a:srgbClr val="094162"/>
                                  </a:solidFill>
                                  <a:latin typeface="Cambria Math" charset="0"/>
                                  <a:ea typeface="Times New Roman" charset="0"/>
                                  <a:cs typeface="Times New Roman" charset="0"/>
                                </a:rPr>
                              </m:ctrlPr>
                            </m:mPr>
                            <m:mr>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0</m:t>
                                      </m:r>
                                    </m:e>
                                  </m:mr>
                                  <m:mr>
                                    <m:e>
                                      <m:r>
                                        <a:rPr lang="en-US" altLang="zh-CN" sz="2800" b="0" i="1" smtClean="0">
                                          <a:solidFill>
                                            <a:srgbClr val="094162"/>
                                          </a:solidFill>
                                          <a:latin typeface="Cambria Math" charset="0"/>
                                          <a:ea typeface="Times New Roman" charset="0"/>
                                          <a:cs typeface="Times New Roman" charset="0"/>
                                        </a:rPr>
                                        <m:t>2</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2</m:t>
                                      </m:r>
                                    </m:e>
                                  </m:mr>
                                  <m:mr>
                                    <m:e>
                                      <m:r>
                                        <a:rPr lang="en-US" altLang="zh-CN" sz="2800" b="0" i="1" smtClean="0">
                                          <a:solidFill>
                                            <a:srgbClr val="094162"/>
                                          </a:solidFill>
                                          <a:latin typeface="Cambria Math" charset="0"/>
                                          <a:ea typeface="Times New Roman" charset="0"/>
                                          <a:cs typeface="Times New Roman" charset="0"/>
                                        </a:rPr>
                                        <m:t>0</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3</m:t>
                                            </m:r>
                                          </m:e>
                                          <m:e>
                                            <m:r>
                                              <a:rPr lang="en-US" altLang="zh-CN" sz="2800" b="0" i="1" smtClean="0">
                                                <a:solidFill>
                                                  <a:srgbClr val="094162"/>
                                                </a:solidFill>
                                                <a:latin typeface="Cambria Math" charset="0"/>
                                                <a:ea typeface="Times New Roman" charset="0"/>
                                                <a:cs typeface="Times New Roman" charset="0"/>
                                              </a:rPr>
                                              <m:t>0</m:t>
                                            </m:r>
                                          </m:e>
                                        </m:mr>
                                      </m:m>
                                    </m:e>
                                  </m:m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1</m:t>
                                            </m:r>
                                          </m:e>
                                          <m:e>
                                            <m:r>
                                              <a:rPr lang="en-US" altLang="zh-CN" sz="2800" b="0" i="1" smtClean="0">
                                                <a:solidFill>
                                                  <a:srgbClr val="094162"/>
                                                </a:solidFill>
                                                <a:latin typeface="Cambria Math" charset="0"/>
                                                <a:ea typeface="Times New Roman" charset="0"/>
                                                <a:cs typeface="Times New Roman" charset="0"/>
                                              </a:rPr>
                                              <m:t>0</m:t>
                                            </m:r>
                                          </m:e>
                                        </m:mr>
                                      </m:m>
                                    </m:e>
                                  </m:mr>
                                </m:m>
                              </m:e>
                            </m:mr>
                            <m:mr>
                              <m:e>
                                <m:r>
                                  <a:rPr lang="en-US" altLang="zh-CN" sz="2800" b="0" i="1" smtClean="0">
                                    <a:solidFill>
                                      <a:srgbClr val="094162"/>
                                    </a:solidFill>
                                    <a:latin typeface="Cambria Math" charset="0"/>
                                    <a:ea typeface="Times New Roman" charset="0"/>
                                    <a:cs typeface="Times New Roman" charset="0"/>
                                  </a:rPr>
                                  <m:t>3</m:t>
                                </m:r>
                              </m:e>
                              <m:e>
                                <m:r>
                                  <a:rPr lang="en-US" altLang="zh-CN" sz="2800" b="0" i="1" smtClean="0">
                                    <a:solidFill>
                                      <a:srgbClr val="094162"/>
                                    </a:solidFill>
                                    <a:latin typeface="Cambria Math" charset="0"/>
                                    <a:ea typeface="Times New Roman" charset="0"/>
                                    <a:cs typeface="Times New Roman" charset="0"/>
                                  </a:rPr>
                                  <m:t>1</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1</m:t>
                                      </m:r>
                                    </m:e>
                                  </m:mr>
                                </m:m>
                              </m:e>
                            </m:m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m:rPr>
                                          <m:brk m:alnAt="7"/>
                                        </m:rPr>
                                        <a:rPr lang="en-US" altLang="zh-CN" sz="2800" b="0" i="1" smtClean="0">
                                          <a:solidFill>
                                            <a:srgbClr val="094162"/>
                                          </a:solidFill>
                                          <a:latin typeface="Cambria Math" charset="0"/>
                                          <a:ea typeface="Times New Roman" charset="0"/>
                                          <a:cs typeface="Times New Roman" charset="0"/>
                                        </a:rPr>
                                        <m:t>1</m:t>
                                      </m:r>
                                    </m:e>
                                    <m:e>
                                      <m:r>
                                        <a:rPr lang="en-US" altLang="zh-CN" sz="2800" b="0" i="1" smtClean="0">
                                          <a:solidFill>
                                            <a:srgbClr val="094162"/>
                                          </a:solidFill>
                                          <a:latin typeface="Cambria Math" charset="0"/>
                                          <a:ea typeface="Times New Roman" charset="0"/>
                                          <a:cs typeface="Times New Roman" charset="0"/>
                                        </a:rPr>
                                        <m:t>0</m:t>
                                      </m:r>
                                    </m:e>
                                  </m:mr>
                                </m:m>
                              </m:e>
                            </m:mr>
                          </m:m>
                        </m:e>
                      </m:d>
                    </m:oMath>
                  </m:oMathPara>
                </a14:m>
                <a:endParaRPr lang="zh-CN" altLang="en-US" sz="2800" dirty="0">
                  <a:solidFill>
                    <a:srgbClr val="094162"/>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6259454" y="1354641"/>
                <a:ext cx="3251788" cy="1608197"/>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296387" y="3235476"/>
                <a:ext cx="3177921" cy="1679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94162"/>
                          </a:solidFill>
                          <a:latin typeface="Cambria Math" charset="0"/>
                          <a:ea typeface="Times New Roman" charset="0"/>
                          <a:cs typeface="Times New Roman" charset="0"/>
                        </a:rPr>
                        <m:t>𝑫</m:t>
                      </m:r>
                      <m:r>
                        <a:rPr lang="en-US" altLang="zh-CN" sz="2800" b="0" i="1" smtClean="0">
                          <a:solidFill>
                            <a:srgbClr val="094162"/>
                          </a:solidFill>
                          <a:latin typeface="Cambria Math" charset="0"/>
                          <a:ea typeface="Times New Roman" charset="0"/>
                          <a:cs typeface="Times New Roman" charset="0"/>
                        </a:rPr>
                        <m:t>=</m:t>
                      </m:r>
                      <m:d>
                        <m:dPr>
                          <m:begChr m:val="["/>
                          <m:endChr m:val="]"/>
                          <m:ctrlPr>
                            <a:rPr lang="pt-BR" altLang="zh-CN" sz="2800" b="0" i="1" smtClean="0">
                              <a:solidFill>
                                <a:srgbClr val="094162"/>
                              </a:solidFill>
                              <a:latin typeface="Cambria Math" charset="0"/>
                              <a:ea typeface="Times New Roman" charset="0"/>
                              <a:cs typeface="Times New Roman" charset="0"/>
                            </a:rPr>
                          </m:ctrlPr>
                        </m:dPr>
                        <m:e>
                          <m:m>
                            <m:mPr>
                              <m:mcs>
                                <m:mc>
                                  <m:mcPr>
                                    <m:count m:val="3"/>
                                    <m:mcJc m:val="center"/>
                                  </m:mcPr>
                                </m:mc>
                              </m:mcs>
                              <m:ctrlPr>
                                <a:rPr lang="uk-UA" altLang="zh-CN" sz="2800" b="0" i="1" smtClean="0">
                                  <a:solidFill>
                                    <a:srgbClr val="094162"/>
                                  </a:solidFill>
                                  <a:latin typeface="Cambria Math" charset="0"/>
                                  <a:ea typeface="Times New Roman" charset="0"/>
                                  <a:cs typeface="Times New Roman" charset="0"/>
                                </a:rPr>
                              </m:ctrlPr>
                            </m:mPr>
                            <m:mr>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5</m:t>
                                      </m:r>
                                    </m:e>
                                  </m:mr>
                                  <m:mr>
                                    <m:e>
                                      <m:r>
                                        <m:rPr>
                                          <m:brk m:alnAt="7"/>
                                        </m:rPr>
                                        <a:rPr lang="en-US" altLang="zh-CN" sz="2800" b="0" i="1" smtClean="0">
                                          <a:solidFill>
                                            <a:srgbClr val="094162"/>
                                          </a:solidFill>
                                          <a:latin typeface="Cambria Math" charset="0"/>
                                          <a:ea typeface="Times New Roman" charset="0"/>
                                          <a:cs typeface="Times New Roman" charset="0"/>
                                        </a:rPr>
                                        <m:t>0</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0</m:t>
                                      </m:r>
                                    </m:e>
                                  </m:mr>
                                  <m:mr>
                                    <m:e>
                                      <m:r>
                                        <a:rPr lang="en-US" altLang="zh-CN" sz="2800" b="0" i="1" smtClean="0">
                                          <a:solidFill>
                                            <a:srgbClr val="094162"/>
                                          </a:solidFill>
                                          <a:latin typeface="Cambria Math" charset="0"/>
                                          <a:ea typeface="Times New Roman" charset="0"/>
                                          <a:cs typeface="Times New Roman" charset="0"/>
                                        </a:rPr>
                                        <m:t>3</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mr>
                                      </m:m>
                                    </m:e>
                                  </m:m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mr>
                                      </m:m>
                                    </m:e>
                                  </m:mr>
                                </m:m>
                              </m:e>
                            </m:m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5</m:t>
                                      </m:r>
                                    </m:e>
                                    <m:e>
                                      <m:r>
                                        <a:rPr lang="en-US" altLang="zh-CN" sz="2800" b="0" i="1" smtClean="0">
                                          <a:solidFill>
                                            <a:srgbClr val="094162"/>
                                          </a:solidFill>
                                          <a:latin typeface="Cambria Math" charset="0"/>
                                          <a:ea typeface="Times New Roman" charset="0"/>
                                          <a:cs typeface="Times New Roman" charset="0"/>
                                        </a:rPr>
                                        <m:t>0</m:t>
                                      </m:r>
                                    </m:e>
                                  </m:mr>
                                </m:m>
                              </m:e>
                            </m:m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1</m:t>
                                      </m:r>
                                    </m:e>
                                  </m:mr>
                                </m:m>
                              </m:e>
                            </m:mr>
                          </m:m>
                        </m:e>
                      </m:d>
                    </m:oMath>
                  </m:oMathPara>
                </a14:m>
                <a:endParaRPr lang="zh-CN" altLang="en-US" sz="2800" dirty="0">
                  <a:solidFill>
                    <a:srgbClr val="094162"/>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296387" y="3235476"/>
                <a:ext cx="3177921" cy="1679755"/>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296387" y="5137411"/>
                <a:ext cx="5431743" cy="1679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94162"/>
                          </a:solidFill>
                          <a:latin typeface="Cambria Math" charset="0"/>
                          <a:ea typeface="Times New Roman" charset="0"/>
                          <a:cs typeface="Times New Roman" charset="0"/>
                        </a:rPr>
                        <m:t>𝑳</m:t>
                      </m:r>
                      <m:r>
                        <a:rPr lang="en-US" altLang="zh-CN" sz="2800" b="0" i="1" smtClean="0">
                          <a:solidFill>
                            <a:srgbClr val="094162"/>
                          </a:solidFill>
                          <a:latin typeface="Cambria Math" charset="0"/>
                          <a:ea typeface="Times New Roman" charset="0"/>
                          <a:cs typeface="Times New Roman" charset="0"/>
                        </a:rPr>
                        <m:t>=</m:t>
                      </m:r>
                      <m:r>
                        <a:rPr lang="en-US" altLang="zh-CN" sz="2800" b="1" i="1" smtClean="0">
                          <a:solidFill>
                            <a:srgbClr val="094162"/>
                          </a:solidFill>
                          <a:latin typeface="Cambria Math" charset="0"/>
                          <a:ea typeface="Times New Roman" charset="0"/>
                          <a:cs typeface="Times New Roman" charset="0"/>
                        </a:rPr>
                        <m:t>𝑫</m:t>
                      </m:r>
                      <m:r>
                        <a:rPr lang="en-US" altLang="zh-CN" sz="2800" b="0" i="1" smtClean="0">
                          <a:solidFill>
                            <a:srgbClr val="094162"/>
                          </a:solidFill>
                          <a:latin typeface="Cambria Math" charset="0"/>
                          <a:ea typeface="Times New Roman" charset="0"/>
                          <a:cs typeface="Times New Roman" charset="0"/>
                        </a:rPr>
                        <m:t>−</m:t>
                      </m:r>
                      <m:r>
                        <a:rPr lang="en-US" altLang="zh-CN" sz="2800" b="1" i="1" smtClean="0">
                          <a:solidFill>
                            <a:srgbClr val="094162"/>
                          </a:solidFill>
                          <a:latin typeface="Cambria Math" charset="0"/>
                          <a:ea typeface="Times New Roman" charset="0"/>
                          <a:cs typeface="Times New Roman" charset="0"/>
                        </a:rPr>
                        <m:t>𝑾</m:t>
                      </m:r>
                      <m:r>
                        <a:rPr lang="en-US" altLang="zh-CN" sz="2800" b="0" i="1" smtClean="0">
                          <a:solidFill>
                            <a:srgbClr val="094162"/>
                          </a:solidFill>
                          <a:latin typeface="Cambria Math" charset="0"/>
                          <a:ea typeface="Times New Roman" charset="0"/>
                          <a:cs typeface="Times New Roman" charset="0"/>
                        </a:rPr>
                        <m:t>=</m:t>
                      </m:r>
                      <m:d>
                        <m:dPr>
                          <m:begChr m:val="["/>
                          <m:endChr m:val="]"/>
                          <m:ctrlPr>
                            <a:rPr lang="pt-BR" altLang="zh-CN" sz="2800" b="0" i="1" smtClean="0">
                              <a:solidFill>
                                <a:srgbClr val="094162"/>
                              </a:solidFill>
                              <a:latin typeface="Cambria Math" charset="0"/>
                              <a:ea typeface="Times New Roman" charset="0"/>
                              <a:cs typeface="Times New Roman" charset="0"/>
                            </a:rPr>
                          </m:ctrlPr>
                        </m:dPr>
                        <m:e>
                          <m:m>
                            <m:mPr>
                              <m:mcs>
                                <m:mc>
                                  <m:mcPr>
                                    <m:count m:val="3"/>
                                    <m:mcJc m:val="center"/>
                                  </m:mcPr>
                                </m:mc>
                              </m:mcs>
                              <m:ctrlPr>
                                <a:rPr lang="uk-UA" altLang="zh-CN" sz="2800" b="0" i="1" smtClean="0">
                                  <a:solidFill>
                                    <a:srgbClr val="094162"/>
                                  </a:solidFill>
                                  <a:latin typeface="Cambria Math" charset="0"/>
                                  <a:ea typeface="Times New Roman" charset="0"/>
                                  <a:cs typeface="Times New Roman" charset="0"/>
                                </a:rPr>
                              </m:ctrlPr>
                            </m:mPr>
                            <m:mr>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5</m:t>
                                      </m:r>
                                    </m:e>
                                  </m:mr>
                                  <m:mr>
                                    <m:e>
                                      <m:r>
                                        <m:rPr>
                                          <m:brk m:alnAt="7"/>
                                        </m:rPr>
                                        <a:rPr lang="en-US" altLang="zh-CN" sz="2800" b="0" i="1" smtClean="0">
                                          <a:solidFill>
                                            <a:srgbClr val="094162"/>
                                          </a:solidFill>
                                          <a:latin typeface="Cambria Math" charset="0"/>
                                          <a:ea typeface="Times New Roman" charset="0"/>
                                          <a:cs typeface="Times New Roman" charset="0"/>
                                        </a:rPr>
                                        <m:t>−</m:t>
                                      </m:r>
                                      <m:r>
                                        <a:rPr lang="en-US" altLang="zh-CN" sz="2800" b="0" i="1" smtClean="0">
                                          <a:solidFill>
                                            <a:srgbClr val="094162"/>
                                          </a:solidFill>
                                          <a:latin typeface="Cambria Math" charset="0"/>
                                          <a:ea typeface="Times New Roman" charset="0"/>
                                          <a:cs typeface="Times New Roman" charset="0"/>
                                        </a:rPr>
                                        <m:t>2</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−2</m:t>
                                      </m:r>
                                    </m:e>
                                  </m:mr>
                                  <m:mr>
                                    <m:e>
                                      <m:r>
                                        <a:rPr lang="en-US" altLang="zh-CN" sz="2800" b="0" i="1" smtClean="0">
                                          <a:solidFill>
                                            <a:srgbClr val="094162"/>
                                          </a:solidFill>
                                          <a:latin typeface="Cambria Math" charset="0"/>
                                          <a:ea typeface="Times New Roman" charset="0"/>
                                          <a:cs typeface="Times New Roman" charset="0"/>
                                        </a:rPr>
                                        <m:t>3</m:t>
                                      </m:r>
                                    </m:e>
                                  </m:mr>
                                </m:m>
                              </m:e>
                              <m:e>
                                <m:m>
                                  <m:mPr>
                                    <m:mcs>
                                      <m:mc>
                                        <m:mcPr>
                                          <m:count m:val="1"/>
                                          <m:mcJc m:val="center"/>
                                        </m:mcPr>
                                      </m:mc>
                                    </m:mcs>
                                    <m:ctrlPr>
                                      <a:rPr lang="cs-CZ" altLang="zh-CN" sz="2800" b="0" i="1" smtClean="0">
                                        <a:solidFill>
                                          <a:srgbClr val="094162"/>
                                        </a:solidFill>
                                        <a:latin typeface="Cambria Math" charset="0"/>
                                        <a:ea typeface="Times New Roman" charset="0"/>
                                        <a:cs typeface="Times New Roman" charset="0"/>
                                      </a:rPr>
                                    </m:ctrlPr>
                                  </m:mP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−3</m:t>
                                            </m:r>
                                          </m:e>
                                          <m:e>
                                            <m:r>
                                              <a:rPr lang="en-US" altLang="zh-CN" sz="2800" b="0" i="1" smtClean="0">
                                                <a:solidFill>
                                                  <a:srgbClr val="094162"/>
                                                </a:solidFill>
                                                <a:latin typeface="Cambria Math" charset="0"/>
                                                <a:ea typeface="Times New Roman" charset="0"/>
                                                <a:cs typeface="Times New Roman" charset="0"/>
                                              </a:rPr>
                                              <m:t>0</m:t>
                                            </m:r>
                                          </m:e>
                                        </m:mr>
                                      </m:m>
                                    </m:e>
                                  </m:mr>
                                  <m:mr>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−1</m:t>
                                            </m:r>
                                          </m:e>
                                          <m:e>
                                            <m:r>
                                              <a:rPr lang="en-US" altLang="zh-CN" sz="2800" b="0" i="1" smtClean="0">
                                                <a:solidFill>
                                                  <a:srgbClr val="094162"/>
                                                </a:solidFill>
                                                <a:latin typeface="Cambria Math" charset="0"/>
                                                <a:ea typeface="Times New Roman" charset="0"/>
                                                <a:cs typeface="Times New Roman" charset="0"/>
                                              </a:rPr>
                                              <m:t>0</m:t>
                                            </m:r>
                                          </m:e>
                                        </m:mr>
                                      </m:m>
                                    </m:e>
                                  </m:mr>
                                </m:m>
                              </m:e>
                            </m:mr>
                            <m:mr>
                              <m:e>
                                <m:r>
                                  <a:rPr lang="en-US" altLang="zh-CN" sz="2800" b="0" i="1" smtClean="0">
                                    <a:solidFill>
                                      <a:srgbClr val="094162"/>
                                    </a:solidFill>
                                    <a:latin typeface="Cambria Math" charset="0"/>
                                    <a:ea typeface="Times New Roman" charset="0"/>
                                    <a:cs typeface="Times New Roman" charset="0"/>
                                  </a:rPr>
                                  <m:t>−3</m:t>
                                </m:r>
                              </m:e>
                              <m:e>
                                <m:r>
                                  <a:rPr lang="en-US" altLang="zh-CN" sz="2800" b="0" i="1" smtClean="0">
                                    <a:solidFill>
                                      <a:srgbClr val="094162"/>
                                    </a:solidFill>
                                    <a:latin typeface="Cambria Math" charset="0"/>
                                    <a:ea typeface="Times New Roman" charset="0"/>
                                    <a:cs typeface="Times New Roman" charset="0"/>
                                  </a:rPr>
                                  <m:t>−1</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5</m:t>
                                      </m:r>
                                    </m:e>
                                    <m:e>
                                      <m:r>
                                        <a:rPr lang="en-US" altLang="zh-CN" sz="2800" b="0" i="1" smtClean="0">
                                          <a:solidFill>
                                            <a:srgbClr val="094162"/>
                                          </a:solidFill>
                                          <a:latin typeface="Cambria Math" charset="0"/>
                                          <a:ea typeface="Times New Roman" charset="0"/>
                                          <a:cs typeface="Times New Roman" charset="0"/>
                                        </a:rPr>
                                        <m:t>−1</m:t>
                                      </m:r>
                                    </m:e>
                                  </m:mr>
                                </m:m>
                              </m:e>
                            </m:mr>
                            <m:mr>
                              <m:e>
                                <m:r>
                                  <a:rPr lang="en-US" altLang="zh-CN" sz="2800" b="0" i="1" smtClean="0">
                                    <a:solidFill>
                                      <a:srgbClr val="094162"/>
                                    </a:solidFill>
                                    <a:latin typeface="Cambria Math" charset="0"/>
                                    <a:ea typeface="Times New Roman" charset="0"/>
                                    <a:cs typeface="Times New Roman" charset="0"/>
                                  </a:rPr>
                                  <m:t>0</m:t>
                                </m:r>
                              </m:e>
                              <m:e>
                                <m:r>
                                  <a:rPr lang="en-US" altLang="zh-CN" sz="2800" b="0" i="1" smtClean="0">
                                    <a:solidFill>
                                      <a:srgbClr val="094162"/>
                                    </a:solidFill>
                                    <a:latin typeface="Cambria Math" charset="0"/>
                                    <a:ea typeface="Times New Roman" charset="0"/>
                                    <a:cs typeface="Times New Roman" charset="0"/>
                                  </a:rPr>
                                  <m:t>0</m:t>
                                </m:r>
                              </m:e>
                              <m:e>
                                <m:m>
                                  <m:mPr>
                                    <m:mcs>
                                      <m:mc>
                                        <m:mcPr>
                                          <m:count m:val="2"/>
                                          <m:mcJc m:val="center"/>
                                        </m:mcPr>
                                      </m:mc>
                                    </m:mcs>
                                    <m:ctrlPr>
                                      <a:rPr lang="uk-UA" altLang="zh-CN" sz="2800" b="0" i="1" smtClean="0">
                                        <a:solidFill>
                                          <a:srgbClr val="094162"/>
                                        </a:solidFill>
                                        <a:latin typeface="Cambria Math" charset="0"/>
                                        <a:ea typeface="Times New Roman" charset="0"/>
                                        <a:cs typeface="Times New Roman" charset="0"/>
                                      </a:rPr>
                                    </m:ctrlPr>
                                  </m:mPr>
                                  <m:mr>
                                    <m:e>
                                      <m:r>
                                        <a:rPr lang="en-US" altLang="zh-CN" sz="2800" b="0" i="1" smtClean="0">
                                          <a:solidFill>
                                            <a:srgbClr val="094162"/>
                                          </a:solidFill>
                                          <a:latin typeface="Cambria Math" charset="0"/>
                                          <a:ea typeface="Times New Roman" charset="0"/>
                                          <a:cs typeface="Times New Roman" charset="0"/>
                                        </a:rPr>
                                        <m:t>−1</m:t>
                                      </m:r>
                                    </m:e>
                                    <m:e>
                                      <m:r>
                                        <a:rPr lang="en-US" altLang="zh-CN" sz="2800" b="0" i="1" smtClean="0">
                                          <a:solidFill>
                                            <a:srgbClr val="094162"/>
                                          </a:solidFill>
                                          <a:latin typeface="Cambria Math" charset="0"/>
                                          <a:ea typeface="Times New Roman" charset="0"/>
                                          <a:cs typeface="Times New Roman" charset="0"/>
                                        </a:rPr>
                                        <m:t>1</m:t>
                                      </m:r>
                                    </m:e>
                                  </m:mr>
                                </m:m>
                              </m:e>
                            </m:mr>
                          </m:m>
                        </m:e>
                      </m:d>
                    </m:oMath>
                  </m:oMathPara>
                </a14:m>
                <a:endParaRPr lang="zh-CN" altLang="en-US" sz="2800" dirty="0">
                  <a:solidFill>
                    <a:srgbClr val="094162"/>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6296387" y="5137411"/>
                <a:ext cx="5431743" cy="1679755"/>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60844" y="4103378"/>
                <a:ext cx="5387885"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charset="0"/>
                          <a:ea typeface="Times New Roman" charset="0"/>
                          <a:cs typeface="Times New Roman" charset="0"/>
                        </a:rPr>
                        <m:t>𝑆</m:t>
                      </m:r>
                      <m:r>
                        <a:rPr lang="en-US" altLang="zh-CN" sz="2800" b="0" i="1" smtClean="0">
                          <a:solidFill>
                            <a:srgbClr val="094162"/>
                          </a:solidFill>
                          <a:latin typeface="Cambria Math" charset="0"/>
                          <a:ea typeface="Times New Roman" charset="0"/>
                          <a:cs typeface="Times New Roman" charset="0"/>
                        </a:rPr>
                        <m:t>=</m:t>
                      </m:r>
                      <m:f>
                        <m:fPr>
                          <m:ctrlPr>
                            <a:rPr lang="mr-IN" altLang="zh-CN" sz="2800" i="1">
                              <a:solidFill>
                                <a:srgbClr val="094162"/>
                              </a:solidFill>
                              <a:latin typeface="Cambria Math" charset="0"/>
                              <a:ea typeface="Times New Roman" charset="0"/>
                              <a:cs typeface="Times New Roman" charset="0"/>
                            </a:rPr>
                          </m:ctrlPr>
                        </m:fPr>
                        <m:num>
                          <m:r>
                            <a:rPr lang="en-US" altLang="zh-CN" sz="2800" i="1">
                              <a:solidFill>
                                <a:srgbClr val="094162"/>
                              </a:solidFill>
                              <a:latin typeface="Cambria Math" charset="0"/>
                              <a:ea typeface="Times New Roman" charset="0"/>
                              <a:cs typeface="Times New Roman" charset="0"/>
                            </a:rPr>
                            <m:t>1</m:t>
                          </m:r>
                        </m:num>
                        <m:den>
                          <m:r>
                            <a:rPr lang="en-US" altLang="zh-CN" sz="2800" i="1">
                              <a:solidFill>
                                <a:srgbClr val="094162"/>
                              </a:solidFill>
                              <a:latin typeface="Cambria Math" charset="0"/>
                              <a:ea typeface="Times New Roman" charset="0"/>
                              <a:cs typeface="Times New Roman" charset="0"/>
                            </a:rPr>
                            <m:t>2</m:t>
                          </m:r>
                        </m:den>
                      </m:f>
                      <m:nary>
                        <m:naryPr>
                          <m:chr m:val="∑"/>
                          <m:limLoc m:val="subSup"/>
                          <m:ctrlPr>
                            <a:rPr lang="is-IS" altLang="zh-CN" sz="2800" i="1">
                              <a:solidFill>
                                <a:srgbClr val="094162"/>
                              </a:solidFill>
                              <a:latin typeface="Cambria Math" charset="0"/>
                              <a:ea typeface="Times New Roman" charset="0"/>
                              <a:cs typeface="Times New Roman" charset="0"/>
                            </a:rPr>
                          </m:ctrlPr>
                        </m:naryPr>
                        <m:sub>
                          <m:r>
                            <m:rPr>
                              <m:brk m:alnAt="25"/>
                            </m:rPr>
                            <a:rPr lang="en-US" altLang="zh-CN" sz="2800" i="1">
                              <a:solidFill>
                                <a:srgbClr val="094162"/>
                              </a:solidFill>
                              <a:latin typeface="Cambria Math" charset="0"/>
                              <a:ea typeface="Times New Roman" charset="0"/>
                              <a:cs typeface="Times New Roman" charset="0"/>
                            </a:rPr>
                            <m:t>𝑖</m:t>
                          </m:r>
                          <m:r>
                            <a:rPr lang="en-US" altLang="zh-CN" sz="2800" i="1">
                              <a:solidFill>
                                <a:srgbClr val="094162"/>
                              </a:solidFill>
                              <a:latin typeface="Cambria Math" charset="0"/>
                              <a:ea typeface="Times New Roman" charset="0"/>
                              <a:cs typeface="Times New Roman" charset="0"/>
                            </a:rPr>
                            <m:t>=1</m:t>
                          </m:r>
                        </m:sub>
                        <m:sup>
                          <m:r>
                            <a:rPr lang="en-US" altLang="zh-CN" sz="2800" i="1" smtClean="0">
                              <a:solidFill>
                                <a:srgbClr val="094162"/>
                              </a:solidFill>
                              <a:latin typeface="Cambria Math" charset="0"/>
                              <a:ea typeface="Times New Roman" charset="0"/>
                              <a:cs typeface="Times New Roman" charset="0"/>
                            </a:rPr>
                            <m:t>𝑁</m:t>
                          </m:r>
                        </m:sup>
                        <m:e>
                          <m:nary>
                            <m:naryPr>
                              <m:chr m:val="∑"/>
                              <m:limLoc m:val="subSup"/>
                              <m:ctrlPr>
                                <a:rPr lang="is-IS" altLang="zh-CN" sz="2800" i="1">
                                  <a:solidFill>
                                    <a:srgbClr val="094162"/>
                                  </a:solidFill>
                                  <a:latin typeface="Cambria Math" charset="0"/>
                                  <a:ea typeface="Times New Roman" charset="0"/>
                                  <a:cs typeface="Times New Roman" charset="0"/>
                                </a:rPr>
                              </m:ctrlPr>
                            </m:naryPr>
                            <m:sub>
                              <m:r>
                                <m:rPr>
                                  <m:brk m:alnAt="25"/>
                                </m:rPr>
                                <a:rPr lang="en-US" altLang="zh-CN" sz="2800" i="1">
                                  <a:solidFill>
                                    <a:srgbClr val="094162"/>
                                  </a:solidFill>
                                  <a:latin typeface="Cambria Math" charset="0"/>
                                  <a:ea typeface="Times New Roman" charset="0"/>
                                  <a:cs typeface="Times New Roman" charset="0"/>
                                </a:rPr>
                                <m:t>𝑗</m:t>
                              </m:r>
                              <m:r>
                                <a:rPr lang="en-US" altLang="zh-CN" sz="2800" i="1">
                                  <a:solidFill>
                                    <a:srgbClr val="094162"/>
                                  </a:solidFill>
                                  <a:latin typeface="Cambria Math" charset="0"/>
                                  <a:ea typeface="Times New Roman" charset="0"/>
                                  <a:cs typeface="Times New Roman" charset="0"/>
                                </a:rPr>
                                <m:t>=1</m:t>
                              </m:r>
                            </m:sub>
                            <m:sup>
                              <m:r>
                                <a:rPr lang="en-US" altLang="zh-CN" sz="2800" i="1">
                                  <a:solidFill>
                                    <a:srgbClr val="094162"/>
                                  </a:solidFill>
                                  <a:latin typeface="Cambria Math" charset="0"/>
                                  <a:ea typeface="Times New Roman" charset="0"/>
                                  <a:cs typeface="Times New Roman" charset="0"/>
                                </a:rPr>
                                <m:t>𝑁</m:t>
                              </m:r>
                            </m:sup>
                            <m:e>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𝑤</m:t>
                                  </m:r>
                                </m:e>
                                <m:sub>
                                  <m:r>
                                    <a:rPr lang="en-US" altLang="zh-CN" sz="2800" i="1">
                                      <a:solidFill>
                                        <a:srgbClr val="094162"/>
                                      </a:solidFill>
                                      <a:latin typeface="Cambria Math" panose="02040503050406030204" pitchFamily="18" charset="0"/>
                                      <a:ea typeface="Times New Roman" charset="0"/>
                                      <a:cs typeface="Times New Roman" charset="0"/>
                                    </a:rPr>
                                    <m:t>𝑖</m:t>
                                  </m:r>
                                  <m:r>
                                    <a:rPr lang="en-US" altLang="zh-CN" sz="2800" i="1">
                                      <a:solidFill>
                                        <a:srgbClr val="094162"/>
                                      </a:solidFill>
                                      <a:latin typeface="Cambria Math" charset="0"/>
                                      <a:ea typeface="Times New Roman" charset="0"/>
                                      <a:cs typeface="Times New Roman" charset="0"/>
                                    </a:rPr>
                                    <m:t>,</m:t>
                                  </m:r>
                                  <m:r>
                                    <a:rPr lang="en-US" altLang="zh-CN" sz="2800" i="1">
                                      <a:solidFill>
                                        <a:srgbClr val="094162"/>
                                      </a:solidFill>
                                      <a:latin typeface="Cambria Math" panose="02040503050406030204" pitchFamily="18" charset="0"/>
                                      <a:ea typeface="Times New Roman" charset="0"/>
                                      <a:cs typeface="Times New Roman" charset="0"/>
                                    </a:rPr>
                                    <m:t>𝑗</m:t>
                                  </m:r>
                                </m:sub>
                              </m:sSub>
                              <m:sSup>
                                <m:sSupPr>
                                  <m:ctrlPr>
                                    <a:rPr lang="en-US" altLang="zh-CN" sz="2800" i="1">
                                      <a:solidFill>
                                        <a:srgbClr val="094162"/>
                                      </a:solidFill>
                                      <a:latin typeface="Cambria Math" charset="0"/>
                                      <a:ea typeface="Times New Roman" charset="0"/>
                                      <a:cs typeface="Times New Roman" charset="0"/>
                                    </a:rPr>
                                  </m:ctrlPr>
                                </m:sSupPr>
                                <m:e>
                                  <m:r>
                                    <a:rPr lang="en-US" altLang="zh-CN" sz="2800" i="1">
                                      <a:solidFill>
                                        <a:srgbClr val="094162"/>
                                      </a:solidFill>
                                      <a:latin typeface="Cambria Math" panose="02040503050406030204" pitchFamily="18" charset="0"/>
                                      <a:ea typeface="Times New Roman" charset="0"/>
                                      <a:cs typeface="Times New Roman" charset="0"/>
                                    </a:rPr>
                                    <m:t>(</m:t>
                                  </m:r>
                                  <m:sSub>
                                    <m:sSubPr>
                                      <m:ctrlPr>
                                        <a:rPr lang="en-US" altLang="zh-CN" sz="2800" i="1" smtClean="0">
                                          <a:solidFill>
                                            <a:srgbClr val="094162"/>
                                          </a:solidFill>
                                          <a:latin typeface="Cambria Math" charset="0"/>
                                          <a:ea typeface="Times New Roman" charset="0"/>
                                          <a:cs typeface="Times New Roman" charset="0"/>
                                        </a:rPr>
                                      </m:ctrlPr>
                                    </m:sSubPr>
                                    <m:e>
                                      <m:acc>
                                        <m:accPr>
                                          <m:chr m:val="̂"/>
                                          <m:ctrlPr>
                                            <a:rPr lang="en-US" altLang="zh-CN" sz="2800" b="0" i="1" smtClean="0">
                                              <a:solidFill>
                                                <a:srgbClr val="094162"/>
                                              </a:solidFill>
                                              <a:latin typeface="Cambria Math" charset="0"/>
                                              <a:ea typeface="Times New Roman" charset="0"/>
                                              <a:cs typeface="Times New Roman" charset="0"/>
                                            </a:rPr>
                                          </m:ctrlPr>
                                        </m:accPr>
                                        <m:e>
                                          <m:r>
                                            <a:rPr lang="en-US" altLang="zh-CN" sz="2800" b="0" i="1" smtClean="0">
                                              <a:solidFill>
                                                <a:srgbClr val="094162"/>
                                              </a:solidFill>
                                              <a:latin typeface="Cambria Math" charset="0"/>
                                              <a:ea typeface="Times New Roman" charset="0"/>
                                              <a:cs typeface="Times New Roman" charset="0"/>
                                            </a:rPr>
                                            <m:t>𝑦</m:t>
                                          </m:r>
                                        </m:e>
                                      </m:acc>
                                    </m:e>
                                    <m:sub>
                                      <m:r>
                                        <a:rPr lang="en-US" altLang="zh-CN" sz="2800" b="0" i="1" smtClean="0">
                                          <a:solidFill>
                                            <a:srgbClr val="094162"/>
                                          </a:solidFill>
                                          <a:latin typeface="Cambria Math" charset="0"/>
                                          <a:ea typeface="Times New Roman" charset="0"/>
                                          <a:cs typeface="Times New Roman" charset="0"/>
                                        </a:rPr>
                                        <m:t>𝑖</m:t>
                                      </m:r>
                                    </m:sub>
                                  </m:sSub>
                                  <m:r>
                                    <a:rPr lang="en-US" altLang="zh-CN" sz="2800" i="1">
                                      <a:solidFill>
                                        <a:srgbClr val="094162"/>
                                      </a:solidFill>
                                      <a:latin typeface="Cambria Math" panose="02040503050406030204" pitchFamily="18" charset="0"/>
                                      <a:ea typeface="Times New Roman" charset="0"/>
                                      <a:cs typeface="Times New Roman" charset="0"/>
                                    </a:rPr>
                                    <m:t>−</m:t>
                                  </m:r>
                                  <m:sSub>
                                    <m:sSubPr>
                                      <m:ctrlPr>
                                        <a:rPr lang="en-US" altLang="zh-CN" sz="2800" i="1">
                                          <a:solidFill>
                                            <a:srgbClr val="094162"/>
                                          </a:solidFill>
                                          <a:latin typeface="Cambria Math" charset="0"/>
                                          <a:ea typeface="Times New Roman" charset="0"/>
                                          <a:cs typeface="Times New Roman" charset="0"/>
                                        </a:rPr>
                                      </m:ctrlPr>
                                    </m:sSubPr>
                                    <m:e>
                                      <m:acc>
                                        <m:accPr>
                                          <m:chr m:val="̂"/>
                                          <m:ctrlPr>
                                            <a:rPr lang="en-US" altLang="zh-CN" sz="2800" i="1">
                                              <a:solidFill>
                                                <a:srgbClr val="094162"/>
                                              </a:solidFill>
                                              <a:latin typeface="Cambria Math" charset="0"/>
                                              <a:ea typeface="Times New Roman" charset="0"/>
                                              <a:cs typeface="Times New Roman" charset="0"/>
                                            </a:rPr>
                                          </m:ctrlPr>
                                        </m:accPr>
                                        <m:e>
                                          <m:r>
                                            <a:rPr lang="en-US" altLang="zh-CN" sz="2800" i="1">
                                              <a:solidFill>
                                                <a:srgbClr val="094162"/>
                                              </a:solidFill>
                                              <a:latin typeface="Cambria Math" charset="0"/>
                                              <a:ea typeface="Times New Roman" charset="0"/>
                                              <a:cs typeface="Times New Roman" charset="0"/>
                                            </a:rPr>
                                            <m:t>𝑦</m:t>
                                          </m:r>
                                        </m:e>
                                      </m:acc>
                                    </m:e>
                                    <m:sub>
                                      <m:r>
                                        <a:rPr lang="en-US" altLang="zh-CN" sz="2800" b="0" i="1" smtClean="0">
                                          <a:solidFill>
                                            <a:srgbClr val="094162"/>
                                          </a:solidFill>
                                          <a:latin typeface="Cambria Math" charset="0"/>
                                          <a:ea typeface="Times New Roman" charset="0"/>
                                          <a:cs typeface="Times New Roman" charset="0"/>
                                        </a:rPr>
                                        <m:t>𝑗</m:t>
                                      </m:r>
                                    </m:sub>
                                  </m:sSub>
                                  <m:r>
                                    <a:rPr lang="en-US" altLang="zh-CN" sz="2800" i="1">
                                      <a:solidFill>
                                        <a:srgbClr val="094162"/>
                                      </a:solidFill>
                                      <a:latin typeface="Cambria Math" panose="02040503050406030204" pitchFamily="18" charset="0"/>
                                      <a:ea typeface="Times New Roman" charset="0"/>
                                      <a:cs typeface="Times New Roman" charset="0"/>
                                    </a:rPr>
                                    <m:t>)</m:t>
                                  </m:r>
                                </m:e>
                                <m:sup>
                                  <m:r>
                                    <a:rPr lang="en-US" altLang="zh-CN" sz="2800" i="1">
                                      <a:solidFill>
                                        <a:srgbClr val="094162"/>
                                      </a:solidFill>
                                      <a:latin typeface="Cambria Math" panose="02040503050406030204" pitchFamily="18" charset="0"/>
                                      <a:ea typeface="Times New Roman" charset="0"/>
                                      <a:cs typeface="Times New Roman" charset="0"/>
                                    </a:rPr>
                                    <m:t>2</m:t>
                                  </m:r>
                                </m:sup>
                              </m:sSup>
                            </m:e>
                          </m:nary>
                        </m:e>
                      </m:nary>
                    </m:oMath>
                  </m:oMathPara>
                </a14:m>
                <a:endParaRPr lang="zh-CN" altLang="en-US" sz="2800" dirty="0">
                  <a:solidFill>
                    <a:srgbClr val="094162"/>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260844" y="4103378"/>
                <a:ext cx="5387885" cy="1022972"/>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18421" y="5210765"/>
                <a:ext cx="171046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charset="0"/>
                          <a:ea typeface="Times New Roman" charset="0"/>
                          <a:cs typeface="Times New Roman" charset="0"/>
                        </a:rPr>
                        <m:t>=</m:t>
                      </m:r>
                      <m:f>
                        <m:fPr>
                          <m:ctrlPr>
                            <a:rPr lang="mr-IN" altLang="zh-CN" sz="2800" i="1">
                              <a:solidFill>
                                <a:srgbClr val="094162"/>
                              </a:solidFill>
                              <a:latin typeface="Cambria Math" charset="0"/>
                              <a:ea typeface="Times New Roman" charset="0"/>
                              <a:cs typeface="Times New Roman" charset="0"/>
                            </a:rPr>
                          </m:ctrlPr>
                        </m:fPr>
                        <m:num>
                          <m:r>
                            <a:rPr lang="en-US" altLang="zh-CN" sz="2800" i="1">
                              <a:solidFill>
                                <a:srgbClr val="094162"/>
                              </a:solidFill>
                              <a:latin typeface="Cambria Math" charset="0"/>
                              <a:ea typeface="Times New Roman" charset="0"/>
                              <a:cs typeface="Times New Roman" charset="0"/>
                            </a:rPr>
                            <m:t>1</m:t>
                          </m:r>
                        </m:num>
                        <m:den>
                          <m:r>
                            <a:rPr lang="en-US" altLang="zh-CN" sz="2800" i="1">
                              <a:solidFill>
                                <a:srgbClr val="094162"/>
                              </a:solidFill>
                              <a:latin typeface="Cambria Math" charset="0"/>
                              <a:ea typeface="Times New Roman" charset="0"/>
                              <a:cs typeface="Times New Roman" charset="0"/>
                            </a:rPr>
                            <m:t>2</m:t>
                          </m:r>
                        </m:den>
                      </m:f>
                      <m:sSup>
                        <m:sSupPr>
                          <m:ctrlPr>
                            <a:rPr lang="en-US" altLang="zh-CN" sz="2800" i="1" smtClean="0">
                              <a:solidFill>
                                <a:srgbClr val="094162"/>
                              </a:solidFill>
                              <a:latin typeface="Cambria Math" charset="0"/>
                              <a:ea typeface="Times New Roman" charset="0"/>
                              <a:cs typeface="Times New Roman" charset="0"/>
                            </a:rPr>
                          </m:ctrlPr>
                        </m:sSupPr>
                        <m:e>
                          <m:acc>
                            <m:accPr>
                              <m:chr m:val="̂"/>
                              <m:ctrlPr>
                                <a:rPr lang="en-US" altLang="zh-CN" sz="2800" b="0" i="1" smtClean="0">
                                  <a:solidFill>
                                    <a:srgbClr val="094162"/>
                                  </a:solidFill>
                                  <a:latin typeface="Cambria Math" charset="0"/>
                                  <a:ea typeface="Times New Roman" charset="0"/>
                                  <a:cs typeface="Times New Roman" charset="0"/>
                                </a:rPr>
                              </m:ctrlPr>
                            </m:accPr>
                            <m:e>
                              <m:r>
                                <a:rPr lang="en-US" altLang="zh-CN" sz="2800" b="1" i="1" smtClean="0">
                                  <a:solidFill>
                                    <a:srgbClr val="094162"/>
                                  </a:solidFill>
                                  <a:latin typeface="Cambria Math" charset="0"/>
                                  <a:ea typeface="Times New Roman" charset="0"/>
                                  <a:cs typeface="Times New Roman" charset="0"/>
                                </a:rPr>
                                <m:t>𝒚</m:t>
                              </m:r>
                            </m:e>
                          </m:acc>
                        </m:e>
                        <m:sup>
                          <m:r>
                            <m:rPr>
                              <m:sty m:val="p"/>
                            </m:rPr>
                            <a:rPr lang="en-US" altLang="zh-CN" sz="2800" b="0" i="0" smtClean="0">
                              <a:solidFill>
                                <a:srgbClr val="094162"/>
                              </a:solidFill>
                              <a:latin typeface="Cambria Math" charset="0"/>
                              <a:ea typeface="Times New Roman" charset="0"/>
                              <a:cs typeface="Times New Roman" charset="0"/>
                            </a:rPr>
                            <m:t>T</m:t>
                          </m:r>
                        </m:sup>
                      </m:sSup>
                      <m:r>
                        <a:rPr lang="en-US" altLang="zh-CN" sz="2800" b="1" i="1">
                          <a:solidFill>
                            <a:srgbClr val="094162"/>
                          </a:solidFill>
                          <a:latin typeface="Cambria Math" charset="0"/>
                          <a:ea typeface="Times New Roman" charset="0"/>
                          <a:cs typeface="Times New Roman" charset="0"/>
                        </a:rPr>
                        <m:t>𝑳</m:t>
                      </m:r>
                      <m:acc>
                        <m:accPr>
                          <m:chr m:val="̂"/>
                          <m:ctrlPr>
                            <a:rPr lang="en-US" altLang="zh-CN" sz="2800" i="1">
                              <a:solidFill>
                                <a:srgbClr val="094162"/>
                              </a:solidFill>
                              <a:latin typeface="Cambria Math" charset="0"/>
                              <a:ea typeface="Times New Roman" charset="0"/>
                              <a:cs typeface="Times New Roman" charset="0"/>
                            </a:rPr>
                          </m:ctrlPr>
                        </m:accPr>
                        <m:e>
                          <m:r>
                            <a:rPr lang="en-US" altLang="zh-CN" sz="2800" b="1" i="1">
                              <a:solidFill>
                                <a:srgbClr val="094162"/>
                              </a:solidFill>
                              <a:latin typeface="Cambria Math" charset="0"/>
                              <a:ea typeface="Times New Roman" charset="0"/>
                              <a:cs typeface="Times New Roman" charset="0"/>
                            </a:rPr>
                            <m:t>𝒚</m:t>
                          </m:r>
                        </m:e>
                      </m:acc>
                    </m:oMath>
                  </m:oMathPara>
                </a14:m>
                <a:endParaRPr lang="zh-CN" altLang="en-US" sz="2800" dirty="0">
                  <a:solidFill>
                    <a:srgbClr val="094162"/>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718421" y="5210765"/>
                <a:ext cx="1710468" cy="898964"/>
              </a:xfrm>
              <a:prstGeom prst="rect">
                <a:avLst/>
              </a:prstGeom>
              <a:blipFill rotWithShape="0">
                <a:blip r:embed="rId14"/>
                <a:stretch>
                  <a:fillRect/>
                </a:stretch>
              </a:blipFill>
            </p:spPr>
            <p:txBody>
              <a:bodyPr/>
              <a:lstStyle/>
              <a:p>
                <a:r>
                  <a:rPr lang="zh-CN" altLang="en-US">
                    <a:noFill/>
                  </a:rPr>
                  <a:t> </a:t>
                </a:r>
              </a:p>
            </p:txBody>
          </p:sp>
        </mc:Fallback>
      </mc:AlternateContent>
      <p:sp>
        <p:nvSpPr>
          <p:cNvPr id="29" name="矩形 28"/>
          <p:cNvSpPr/>
          <p:nvPr/>
        </p:nvSpPr>
        <p:spPr>
          <a:xfrm>
            <a:off x="6259454" y="5316730"/>
            <a:ext cx="1980029" cy="400110"/>
          </a:xfrm>
          <a:prstGeom prst="rect">
            <a:avLst/>
          </a:prstGeom>
        </p:spPr>
        <p:txBody>
          <a:bodyPr wrap="none">
            <a:spAutoFit/>
          </a:bodyPr>
          <a:lstStyle/>
          <a:p>
            <a:r>
              <a:rPr kumimoji="1" lang="zh-CN" altLang="en-US" sz="2000" dirty="0">
                <a:solidFill>
                  <a:srgbClr val="C00000"/>
                </a:solidFill>
                <a:latin typeface="Microsoft YaHei" charset="-122"/>
                <a:ea typeface="Microsoft YaHei" charset="-122"/>
                <a:cs typeface="Microsoft YaHei" charset="-122"/>
              </a:rPr>
              <a:t>拉普拉斯矩阵：</a:t>
            </a:r>
            <a:endParaRPr lang="zh-CN" altLang="en-US" sz="2000" dirty="0">
              <a:solidFill>
                <a:srgbClr val="C00000"/>
              </a:solidFill>
            </a:endParaRPr>
          </a:p>
        </p:txBody>
      </p:sp>
      <mc:AlternateContent xmlns:mc="http://schemas.openxmlformats.org/markup-compatibility/2006" xmlns:a14="http://schemas.microsoft.com/office/drawing/2010/main">
        <mc:Choice Requires="a14">
          <p:sp>
            <p:nvSpPr>
              <p:cNvPr id="30" name="矩形 29"/>
              <p:cNvSpPr/>
              <p:nvPr/>
            </p:nvSpPr>
            <p:spPr>
              <a:xfrm>
                <a:off x="1178814" y="6165238"/>
                <a:ext cx="3321807"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94162"/>
                              </a:solidFill>
                              <a:latin typeface="Cambria Math" charset="0"/>
                              <a:ea typeface="Times New Roman" charset="0"/>
                              <a:cs typeface="Times New Roman" charset="0"/>
                            </a:rPr>
                          </m:ctrlPr>
                        </m:accPr>
                        <m:e>
                          <m:r>
                            <a:rPr lang="en-US" altLang="zh-CN" sz="2800" b="1" i="1">
                              <a:solidFill>
                                <a:srgbClr val="094162"/>
                              </a:solidFill>
                              <a:latin typeface="Cambria Math" charset="0"/>
                              <a:ea typeface="Times New Roman" charset="0"/>
                              <a:cs typeface="Times New Roman" charset="0"/>
                            </a:rPr>
                            <m:t>𝒚</m:t>
                          </m:r>
                        </m:e>
                      </m:acc>
                      <m:r>
                        <a:rPr lang="en-US" altLang="zh-CN" sz="2800" b="0" i="1" smtClean="0">
                          <a:solidFill>
                            <a:srgbClr val="094162"/>
                          </a:solidFill>
                          <a:latin typeface="Cambria Math" charset="0"/>
                          <a:ea typeface="Times New Roman" charset="0"/>
                          <a:cs typeface="Times New Roman" charset="0"/>
                        </a:rPr>
                        <m:t>=</m:t>
                      </m:r>
                      <m:sSup>
                        <m:sSupPr>
                          <m:ctrlPr>
                            <a:rPr lang="en-US" altLang="zh-CN" sz="2800" b="0" i="1" smtClean="0">
                              <a:solidFill>
                                <a:srgbClr val="094162"/>
                              </a:solidFill>
                              <a:latin typeface="Cambria Math" charset="0"/>
                              <a:ea typeface="Times New Roman" charset="0"/>
                              <a:cs typeface="Times New Roman" charset="0"/>
                            </a:rPr>
                          </m:ctrlPr>
                        </m:sSupPr>
                        <m:e>
                          <m:d>
                            <m:dPr>
                              <m:ctrlPr>
                                <a:rPr lang="is-IS" altLang="zh-CN" sz="2800" b="0" i="1" smtClean="0">
                                  <a:solidFill>
                                    <a:srgbClr val="094162"/>
                                  </a:solidFill>
                                  <a:latin typeface="Cambria Math" charset="0"/>
                                  <a:ea typeface="Times New Roman" charset="0"/>
                                  <a:cs typeface="Times New Roman" charset="0"/>
                                </a:rPr>
                              </m:ctrlPr>
                            </m:dPr>
                            <m:e>
                              <m:sSub>
                                <m:sSubPr>
                                  <m:ctrlPr>
                                    <a:rPr lang="en-US" altLang="zh-CN" sz="2800" i="1">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i="1">
                                      <a:solidFill>
                                        <a:schemeClr val="accent1">
                                          <a:lumMod val="50000"/>
                                        </a:schemeClr>
                                      </a:solidFill>
                                      <a:latin typeface="Cambria Math" charset="0"/>
                                      <a:ea typeface="Times New Roman" charset="0"/>
                                      <a:cs typeface="Times New Roman" charset="0"/>
                                    </a:rPr>
                                    <m:t>1</m:t>
                                  </m:r>
                                </m:sub>
                              </m:sSub>
                              <m:r>
                                <a:rPr lang="en-US" altLang="zh-CN" sz="2800" b="0" i="1" smtClean="0">
                                  <a:solidFill>
                                    <a:schemeClr val="accent1">
                                      <a:lumMod val="50000"/>
                                    </a:schemeClr>
                                  </a:solidFill>
                                  <a:latin typeface="Cambria Math" charset="0"/>
                                  <a:ea typeface="Times New Roman" charset="0"/>
                                  <a:cs typeface="Times New Roman" charset="0"/>
                                </a:rPr>
                                <m:t>,</m:t>
                              </m:r>
                              <m:sSub>
                                <m:sSubPr>
                                  <m:ctrlPr>
                                    <a:rPr lang="en-US" altLang="zh-CN" sz="2800" i="1">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2</m:t>
                                  </m:r>
                                </m:sub>
                              </m:sSub>
                              <m:r>
                                <a:rPr lang="en-US" altLang="zh-CN" sz="2800" b="0" i="1" smtClean="0">
                                  <a:solidFill>
                                    <a:schemeClr val="accent1">
                                      <a:lumMod val="50000"/>
                                    </a:schemeClr>
                                  </a:solidFill>
                                  <a:latin typeface="Cambria Math" charset="0"/>
                                  <a:ea typeface="Times New Roman" charset="0"/>
                                  <a:cs typeface="Times New Roman" charset="0"/>
                                </a:rPr>
                                <m:t>,…,</m:t>
                              </m:r>
                              <m:sSub>
                                <m:sSubPr>
                                  <m:ctrlPr>
                                    <a:rPr lang="en-US" altLang="zh-CN" sz="2800" i="1">
                                      <a:solidFill>
                                        <a:schemeClr val="accent1">
                                          <a:lumMod val="50000"/>
                                        </a:schemeClr>
                                      </a:solidFill>
                                      <a:latin typeface="Cambria Math" charset="0"/>
                                      <a:ea typeface="Times New Roman" charset="0"/>
                                      <a:cs typeface="Times New Roman" charset="0"/>
                                    </a:rPr>
                                  </m:ctrlPr>
                                </m:sSubPr>
                                <m:e>
                                  <m:acc>
                                    <m:accPr>
                                      <m:chr m:val="̂"/>
                                      <m:ctrlPr>
                                        <a:rPr lang="en-US" altLang="zh-CN" sz="2800" i="1">
                                          <a:solidFill>
                                            <a:schemeClr val="accent1">
                                              <a:lumMod val="50000"/>
                                            </a:schemeClr>
                                          </a:solidFill>
                                          <a:latin typeface="Cambria Math" charset="0"/>
                                          <a:ea typeface="Times New Roman" charset="0"/>
                                          <a:cs typeface="Times New Roman" charset="0"/>
                                        </a:rPr>
                                      </m:ctrlPr>
                                    </m:accPr>
                                    <m:e>
                                      <m:r>
                                        <a:rPr lang="en-US" altLang="zh-CN" sz="2800" i="1">
                                          <a:solidFill>
                                            <a:schemeClr val="accent1">
                                              <a:lumMod val="50000"/>
                                            </a:schemeClr>
                                          </a:solidFill>
                                          <a:latin typeface="Cambria Math" charset="0"/>
                                          <a:ea typeface="Times New Roman" charset="0"/>
                                          <a:cs typeface="Times New Roman" charset="0"/>
                                        </a:rPr>
                                        <m:t>𝑦</m:t>
                                      </m:r>
                                    </m:e>
                                  </m:acc>
                                </m:e>
                                <m:sub>
                                  <m:r>
                                    <a:rPr lang="en-US" altLang="zh-CN" sz="2800" b="0" i="1" smtClean="0">
                                      <a:solidFill>
                                        <a:schemeClr val="accent1">
                                          <a:lumMod val="50000"/>
                                        </a:schemeClr>
                                      </a:solidFill>
                                      <a:latin typeface="Cambria Math" charset="0"/>
                                      <a:ea typeface="Times New Roman" charset="0"/>
                                      <a:cs typeface="Times New Roman" charset="0"/>
                                    </a:rPr>
                                    <m:t>𝑁</m:t>
                                  </m:r>
                                </m:sub>
                              </m:sSub>
                            </m:e>
                          </m:d>
                        </m:e>
                        <m:sup>
                          <m:r>
                            <m:rPr>
                              <m:sty m:val="p"/>
                            </m:rPr>
                            <a:rPr lang="en-US" altLang="zh-CN" sz="2800">
                              <a:solidFill>
                                <a:srgbClr val="094162"/>
                              </a:solidFill>
                              <a:latin typeface="Cambria Math" charset="0"/>
                              <a:ea typeface="Times New Roman" charset="0"/>
                              <a:cs typeface="Times New Roman" charset="0"/>
                            </a:rPr>
                            <m:t>T</m:t>
                          </m:r>
                        </m:sup>
                      </m:sSup>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1178814" y="6165238"/>
                <a:ext cx="3321807" cy="530915"/>
              </a:xfrm>
              <a:prstGeom prst="rect">
                <a:avLst/>
              </a:prstGeom>
              <a:blipFill rotWithShape="0">
                <a:blip r:embed="rId15"/>
                <a:stretch>
                  <a:fillRect/>
                </a:stretch>
              </a:blipFill>
            </p:spPr>
            <p:txBody>
              <a:bodyPr/>
              <a:lstStyle/>
              <a:p>
                <a:r>
                  <a:rPr lang="zh-CN" altLang="en-US">
                    <a:noFill/>
                  </a:rPr>
                  <a:t> </a:t>
                </a:r>
              </a:p>
            </p:txBody>
          </p:sp>
        </mc:Fallback>
      </mc:AlternateContent>
      <p:sp>
        <p:nvSpPr>
          <p:cNvPr id="31" name="矩形 30"/>
          <p:cNvSpPr/>
          <p:nvPr/>
        </p:nvSpPr>
        <p:spPr>
          <a:xfrm>
            <a:off x="455902" y="6197902"/>
            <a:ext cx="902811" cy="523220"/>
          </a:xfrm>
          <a:prstGeom prst="rect">
            <a:avLst/>
          </a:prstGeom>
        </p:spPr>
        <p:txBody>
          <a:bodyPr wrap="none">
            <a:spAutoFit/>
          </a:bodyPr>
          <a:lstStyle/>
          <a:p>
            <a:r>
              <a:rPr kumimoji="1" lang="zh-CN" altLang="en-US" sz="2800">
                <a:solidFill>
                  <a:srgbClr val="094162"/>
                </a:solidFill>
                <a:latin typeface="Microsoft YaHei" charset="-122"/>
                <a:ea typeface="Microsoft YaHei" charset="-122"/>
                <a:cs typeface="Microsoft YaHei" charset="-122"/>
              </a:rPr>
              <a:t>其中</a:t>
            </a:r>
            <a:endParaRPr lang="zh-CN" altLang="en-US" sz="2800" dirty="0">
              <a:solidFill>
                <a:srgbClr val="094162"/>
              </a:solidFill>
            </a:endParaRPr>
          </a:p>
        </p:txBody>
      </p:sp>
      <p:sp>
        <p:nvSpPr>
          <p:cNvPr id="2" name="标题 1"/>
          <p:cNvSpPr>
            <a:spLocks noGrp="1"/>
          </p:cNvSpPr>
          <p:nvPr>
            <p:ph type="title"/>
          </p:nvPr>
        </p:nvSpPr>
        <p:spPr/>
        <p:txBody>
          <a:bodyPr/>
          <a:lstStyle/>
          <a:p>
            <a:endParaRPr kumimoji="1" lang="zh-CN" altLang="en-US"/>
          </a:p>
        </p:txBody>
      </p:sp>
      <p:sp>
        <p:nvSpPr>
          <p:cNvPr id="32" name="文本占位符 31"/>
          <p:cNvSpPr>
            <a:spLocks noGrp="1"/>
          </p:cNvSpPr>
          <p:nvPr>
            <p:ph type="body" sz="quarter" idx="4294967295"/>
          </p:nvPr>
        </p:nvSpPr>
        <p:spPr>
          <a:xfrm>
            <a:off x="0" y="173038"/>
            <a:ext cx="2338388" cy="479425"/>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拉普拉斯矩阵</a:t>
            </a:r>
            <a:endParaRPr lang="zh-CN" altLang="en-US" dirty="0"/>
          </a:p>
        </p:txBody>
      </p:sp>
      <mc:AlternateContent xmlns:mc="http://schemas.openxmlformats.org/markup-compatibility/2006" xmlns:a14="http://schemas.microsoft.com/office/drawing/2010/main">
        <mc:Choice Requires="a14">
          <p:sp>
            <p:nvSpPr>
              <p:cNvPr id="33" name="矩形 32"/>
              <p:cNvSpPr/>
              <p:nvPr/>
            </p:nvSpPr>
            <p:spPr>
              <a:xfrm>
                <a:off x="5910257" y="2935885"/>
                <a:ext cx="6404125" cy="451790"/>
              </a:xfrm>
              <a:prstGeom prst="rect">
                <a:avLst/>
              </a:prstGeom>
            </p:spPr>
            <p:txBody>
              <a:bodyPr wrap="none">
                <a:spAutoFit/>
              </a:bodyPr>
              <a:lstStyle/>
              <a:p>
                <a:r>
                  <a:rPr lang="zh-CN" altLang="en-US" sz="2000" dirty="0">
                    <a:solidFill>
                      <a:schemeClr val="accent1">
                        <a:lumMod val="50000"/>
                      </a:schemeClr>
                    </a:solidFill>
                    <a:latin typeface="Microsoft YaHei" charset="-122"/>
                    <a:ea typeface="Microsoft YaHei" charset="-122"/>
                    <a:cs typeface="Microsoft YaHei" charset="-122"/>
                  </a:rPr>
                  <a:t>对角的度矩阵（</a:t>
                </a:r>
                <a:r>
                  <a:rPr lang="en-US" altLang="zh-CN" sz="2000" dirty="0">
                    <a:solidFill>
                      <a:schemeClr val="accent1">
                        <a:lumMod val="50000"/>
                      </a:schemeClr>
                    </a:solidFill>
                    <a:latin typeface="Times New Roman" charset="0"/>
                    <a:ea typeface="Times New Roman" charset="0"/>
                    <a:cs typeface="Times New Roman" charset="0"/>
                  </a:rPr>
                  <a:t>Diagonal degree matrix</a:t>
                </a:r>
                <a:r>
                  <a:rPr lang="zh-CN" altLang="en-US" sz="2000" dirty="0">
                    <a:solidFill>
                      <a:schemeClr val="accent1">
                        <a:lumMod val="50000"/>
                      </a:schemeClr>
                    </a:solidFill>
                    <a:latin typeface="Times New Roman" charset="0"/>
                    <a:ea typeface="Times New Roman" charset="0"/>
                    <a:cs typeface="Times New Roman" charset="0"/>
                  </a:rPr>
                  <a:t>）</a:t>
                </a:r>
                <a14:m>
                  <m:oMath xmlns:m="http://schemas.openxmlformats.org/officeDocument/2006/math">
                    <m:r>
                      <a:rPr lang="en-US" altLang="zh-CN" sz="2000" i="1">
                        <a:solidFill>
                          <a:schemeClr val="accent1">
                            <a:lumMod val="50000"/>
                          </a:schemeClr>
                        </a:solidFill>
                        <a:latin typeface="Cambria Math" panose="02040503050406030204" pitchFamily="18" charset="0"/>
                        <a:ea typeface="Times New Roman" charset="0"/>
                        <a:cs typeface="Times New Roman" charset="0"/>
                      </a:rPr>
                      <m:t>  </m:t>
                    </m:r>
                    <m:sSub>
                      <m:sSubPr>
                        <m:ctrlPr>
                          <a:rPr lang="en-US" altLang="zh-CN" sz="2000" i="1">
                            <a:solidFill>
                              <a:schemeClr val="accent1">
                                <a:lumMod val="50000"/>
                              </a:schemeClr>
                            </a:solidFill>
                            <a:latin typeface="Cambria Math" charset="0"/>
                            <a:ea typeface="Times New Roman" charset="0"/>
                            <a:cs typeface="Times New Roman" charset="0"/>
                          </a:rPr>
                        </m:ctrlPr>
                      </m:sSubPr>
                      <m:e>
                        <m:r>
                          <a:rPr lang="en-US" altLang="zh-CN" sz="2000" i="1">
                            <a:solidFill>
                              <a:schemeClr val="accent1">
                                <a:lumMod val="50000"/>
                              </a:schemeClr>
                            </a:solidFill>
                            <a:latin typeface="Cambria Math" charset="0"/>
                            <a:ea typeface="Times New Roman" charset="0"/>
                            <a:cs typeface="Times New Roman" charset="0"/>
                          </a:rPr>
                          <m:t>𝑑</m:t>
                        </m:r>
                      </m:e>
                      <m:sub>
                        <m:r>
                          <a:rPr lang="en-US" altLang="zh-CN" sz="2000" i="1">
                            <a:solidFill>
                              <a:schemeClr val="accent1">
                                <a:lumMod val="50000"/>
                              </a:schemeClr>
                            </a:solidFill>
                            <a:latin typeface="Cambria Math" panose="02040503050406030204" pitchFamily="18" charset="0"/>
                            <a:ea typeface="Times New Roman" charset="0"/>
                            <a:cs typeface="Times New Roman" charset="0"/>
                          </a:rPr>
                          <m:t>𝑖</m:t>
                        </m:r>
                        <m:r>
                          <a:rPr lang="en-US" altLang="zh-CN" sz="2000" i="1">
                            <a:solidFill>
                              <a:schemeClr val="accent1">
                                <a:lumMod val="50000"/>
                              </a:schemeClr>
                            </a:solidFill>
                            <a:latin typeface="Cambria Math" charset="0"/>
                            <a:ea typeface="Times New Roman" charset="0"/>
                            <a:cs typeface="Times New Roman" charset="0"/>
                          </a:rPr>
                          <m:t>,</m:t>
                        </m:r>
                        <m:r>
                          <a:rPr lang="en-US" altLang="zh-CN" sz="2000" i="1">
                            <a:solidFill>
                              <a:schemeClr val="accent1">
                                <a:lumMod val="50000"/>
                              </a:schemeClr>
                            </a:solidFill>
                            <a:latin typeface="Cambria Math" panose="02040503050406030204" pitchFamily="18" charset="0"/>
                            <a:ea typeface="Times New Roman" charset="0"/>
                            <a:cs typeface="Times New Roman" charset="0"/>
                          </a:rPr>
                          <m:t>𝑖</m:t>
                        </m:r>
                      </m:sub>
                    </m:sSub>
                    <m:r>
                      <a:rPr lang="en-US" altLang="zh-CN" sz="2000" i="1">
                        <a:solidFill>
                          <a:schemeClr val="accent1">
                            <a:lumMod val="50000"/>
                          </a:schemeClr>
                        </a:solidFill>
                        <a:latin typeface="Cambria Math" panose="02040503050406030204" pitchFamily="18" charset="0"/>
                        <a:ea typeface="Times New Roman" charset="0"/>
                        <a:cs typeface="Times New Roman" charset="0"/>
                      </a:rPr>
                      <m:t>=</m:t>
                    </m:r>
                    <m:nary>
                      <m:naryPr>
                        <m:chr m:val="∑"/>
                        <m:limLoc m:val="subSup"/>
                        <m:ctrlPr>
                          <a:rPr lang="en-US" altLang="zh-CN" sz="2000" i="1">
                            <a:solidFill>
                              <a:schemeClr val="accent1">
                                <a:lumMod val="50000"/>
                              </a:schemeClr>
                            </a:solidFill>
                            <a:latin typeface="Cambria Math" charset="0"/>
                            <a:ea typeface="Times New Roman" charset="0"/>
                            <a:cs typeface="Times New Roman" charset="0"/>
                          </a:rPr>
                        </m:ctrlPr>
                      </m:naryPr>
                      <m:sub>
                        <m:r>
                          <m:rPr>
                            <m:brk m:alnAt="25"/>
                          </m:rPr>
                          <a:rPr lang="en-US" altLang="zh-CN" sz="2000" i="1">
                            <a:solidFill>
                              <a:schemeClr val="accent1">
                                <a:lumMod val="50000"/>
                              </a:schemeClr>
                            </a:solidFill>
                            <a:latin typeface="Cambria Math" panose="02040503050406030204" pitchFamily="18" charset="0"/>
                            <a:ea typeface="Times New Roman" charset="0"/>
                            <a:cs typeface="Times New Roman" charset="0"/>
                          </a:rPr>
                          <m:t>𝑗</m:t>
                        </m:r>
                        <m:r>
                          <a:rPr lang="en-US" altLang="zh-CN" sz="2000" i="1">
                            <a:solidFill>
                              <a:schemeClr val="accent1">
                                <a:lumMod val="50000"/>
                              </a:schemeClr>
                            </a:solidFill>
                            <a:latin typeface="Cambria Math" panose="02040503050406030204" pitchFamily="18" charset="0"/>
                            <a:ea typeface="Times New Roman" charset="0"/>
                            <a:cs typeface="Times New Roman" charset="0"/>
                          </a:rPr>
                          <m:t>=1</m:t>
                        </m:r>
                      </m:sub>
                      <m:sup>
                        <m:r>
                          <a:rPr lang="en-US" altLang="zh-CN" sz="2000" i="1">
                            <a:solidFill>
                              <a:schemeClr val="accent1">
                                <a:lumMod val="50000"/>
                              </a:schemeClr>
                            </a:solidFill>
                            <a:latin typeface="Cambria Math" charset="0"/>
                            <a:ea typeface="Times New Roman" charset="0"/>
                            <a:cs typeface="Times New Roman" charset="0"/>
                          </a:rPr>
                          <m:t>𝑁</m:t>
                        </m:r>
                      </m:sup>
                      <m:e>
                        <m:sSub>
                          <m:sSubPr>
                            <m:ctrlPr>
                              <a:rPr lang="en-US" altLang="zh-CN" sz="2000" i="1">
                                <a:solidFill>
                                  <a:schemeClr val="accent1">
                                    <a:lumMod val="50000"/>
                                  </a:schemeClr>
                                </a:solidFill>
                                <a:latin typeface="Cambria Math" charset="0"/>
                                <a:ea typeface="Times New Roman" charset="0"/>
                                <a:cs typeface="Times New Roman" charset="0"/>
                              </a:rPr>
                            </m:ctrlPr>
                          </m:sSubPr>
                          <m:e>
                            <m:r>
                              <a:rPr lang="en-US" altLang="zh-CN" sz="2000" i="1">
                                <a:solidFill>
                                  <a:schemeClr val="accent1">
                                    <a:lumMod val="50000"/>
                                  </a:schemeClr>
                                </a:solidFill>
                                <a:latin typeface="Cambria Math" charset="0"/>
                                <a:ea typeface="Times New Roman" charset="0"/>
                                <a:cs typeface="Times New Roman" charset="0"/>
                              </a:rPr>
                              <m:t>𝑤</m:t>
                            </m:r>
                          </m:e>
                          <m:sub>
                            <m:r>
                              <a:rPr lang="en-US" altLang="zh-CN" sz="2000" i="1">
                                <a:solidFill>
                                  <a:schemeClr val="accent1">
                                    <a:lumMod val="50000"/>
                                  </a:schemeClr>
                                </a:solidFill>
                                <a:latin typeface="Cambria Math" panose="02040503050406030204" pitchFamily="18" charset="0"/>
                                <a:ea typeface="Times New Roman" charset="0"/>
                                <a:cs typeface="Times New Roman" charset="0"/>
                              </a:rPr>
                              <m:t>𝑖</m:t>
                            </m:r>
                            <m:r>
                              <a:rPr lang="en-US" altLang="zh-CN" sz="2000" i="1">
                                <a:solidFill>
                                  <a:schemeClr val="accent1">
                                    <a:lumMod val="50000"/>
                                  </a:schemeClr>
                                </a:solidFill>
                                <a:latin typeface="Cambria Math" charset="0"/>
                                <a:ea typeface="Times New Roman" charset="0"/>
                                <a:cs typeface="Times New Roman" charset="0"/>
                              </a:rPr>
                              <m:t>,</m:t>
                            </m:r>
                            <m:r>
                              <a:rPr lang="en-US" altLang="zh-CN" sz="2000" i="1">
                                <a:solidFill>
                                  <a:schemeClr val="accent1">
                                    <a:lumMod val="50000"/>
                                  </a:schemeClr>
                                </a:solidFill>
                                <a:latin typeface="Cambria Math" panose="02040503050406030204" pitchFamily="18" charset="0"/>
                                <a:ea typeface="Times New Roman" charset="0"/>
                                <a:cs typeface="Times New Roman" charset="0"/>
                              </a:rPr>
                              <m:t>𝑗</m:t>
                            </m:r>
                          </m:sub>
                        </m:sSub>
                      </m:e>
                    </m:nary>
                  </m:oMath>
                </a14:m>
                <a:endParaRPr lang="zh-CN" altLang="en-US" sz="2000" dirty="0"/>
              </a:p>
            </p:txBody>
          </p:sp>
        </mc:Choice>
        <mc:Fallback xmlns="">
          <p:sp>
            <p:nvSpPr>
              <p:cNvPr id="33" name="矩形 32"/>
              <p:cNvSpPr>
                <a:spLocks noRot="1" noChangeAspect="1" noMove="1" noResize="1" noEditPoints="1" noAdjustHandles="1" noChangeArrowheads="1" noChangeShapeType="1" noTextEdit="1"/>
              </p:cNvSpPr>
              <p:nvPr/>
            </p:nvSpPr>
            <p:spPr>
              <a:xfrm>
                <a:off x="5910257" y="2935885"/>
                <a:ext cx="6404125" cy="451790"/>
              </a:xfrm>
              <a:prstGeom prst="rect">
                <a:avLst/>
              </a:prstGeom>
              <a:blipFill rotWithShape="0">
                <a:blip r:embed="rId16"/>
                <a:stretch>
                  <a:fillRect l="-1048" t="-105405" r="-571" b="-15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2164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0938463" cy="3133725"/>
              </a:xfrm>
            </p:spPr>
            <p:txBody>
              <a:bodyPr/>
              <a:lstStyle/>
              <a:p>
                <a14:m>
                  <m:oMath xmlns:m="http://schemas.openxmlformats.org/officeDocument/2006/math">
                    <m:sSub>
                      <m:sSubPr>
                        <m:ctrlPr>
                          <a:rPr lang="en-US" altLang="zh-CN" sz="2400" i="1" smtClean="0">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𝑖</m:t>
                        </m:r>
                      </m:sub>
                    </m:sSub>
                  </m:oMath>
                </a14:m>
                <a:r>
                  <a:rPr lang="zh-CN" altLang="en-US" sz="2400" dirty="0" smtClean="0">
                    <a:solidFill>
                      <a:srgbClr val="094162"/>
                    </a:solidFill>
                    <a:latin typeface="Microsoft YaHei" charset="-122"/>
                    <a:ea typeface="Microsoft YaHei" charset="-122"/>
                    <a:cs typeface="Microsoft YaHei" charset="-122"/>
                  </a:rPr>
                  <a:t>的标注</a:t>
                </a:r>
                <a14:m>
                  <m:oMath xmlns:m="http://schemas.openxmlformats.org/officeDocument/2006/math">
                    <m:r>
                      <a:rPr lang="en-US" altLang="zh-CN" sz="2400" i="1">
                        <a:solidFill>
                          <a:srgbClr val="094162"/>
                        </a:solidFill>
                        <a:latin typeface="Microsoft YaHei" charset="-122"/>
                        <a:ea typeface="Microsoft YaHei" charset="-122"/>
                        <a:cs typeface="Microsoft YaHei" charset="-122"/>
                      </a:rPr>
                      <m:t>𝑓</m:t>
                    </m:r>
                    <m:d>
                      <m:dPr>
                        <m:ctrlPr>
                          <a:rPr lang="is-IS" altLang="zh-CN" sz="2400" i="1">
                            <a:solidFill>
                              <a:srgbClr val="094162"/>
                            </a:solidFill>
                            <a:latin typeface="Microsoft YaHei" charset="-122"/>
                            <a:ea typeface="Microsoft YaHei" charset="-122"/>
                            <a:cs typeface="Microsoft YaHei" charset="-122"/>
                          </a:rPr>
                        </m:ctrlPr>
                      </m:dPr>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𝑖</m:t>
                            </m:r>
                          </m:sub>
                        </m:sSub>
                      </m:e>
                    </m:d>
                  </m:oMath>
                </a14:m>
                <a:r>
                  <a:rPr kumimoji="1" lang="zh-CN" altLang="en-US" sz="2400" dirty="0" smtClean="0">
                    <a:latin typeface="Microsoft YaHei" charset="-122"/>
                    <a:ea typeface="Microsoft YaHei" charset="-122"/>
                    <a:cs typeface="Microsoft YaHei" charset="-122"/>
                  </a:rPr>
                  <a:t>被视为能量</a:t>
                </a:r>
                <a:r>
                  <a:rPr kumimoji="1"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有</a:t>
                </a:r>
                <a:r>
                  <a:rPr lang="zh-CN" altLang="en-US" sz="2400" dirty="0">
                    <a:latin typeface="Microsoft YaHei" charset="-122"/>
                    <a:ea typeface="Microsoft YaHei" charset="-122"/>
                    <a:cs typeface="Microsoft YaHei" charset="-122"/>
                  </a:rPr>
                  <a:t>标记样本的</a:t>
                </a:r>
                <a:r>
                  <a:rPr lang="zh-CN" altLang="en-US" sz="2400" dirty="0" smtClean="0">
                    <a:latin typeface="Microsoft YaHei" charset="-122"/>
                    <a:ea typeface="Microsoft YaHei" charset="-122"/>
                    <a:cs typeface="Microsoft YaHei" charset="-122"/>
                  </a:rPr>
                  <a:t>能量已知，未</a:t>
                </a:r>
                <a:r>
                  <a:rPr lang="zh-CN" altLang="en-US" sz="2400" dirty="0">
                    <a:latin typeface="Microsoft YaHei" charset="-122"/>
                    <a:ea typeface="Microsoft YaHei" charset="-122"/>
                    <a:cs typeface="Microsoft YaHei" charset="-122"/>
                  </a:rPr>
                  <a:t>标记样本的</a:t>
                </a:r>
                <a:r>
                  <a:rPr lang="zh-CN" altLang="en-US" sz="2400" dirty="0" smtClean="0">
                    <a:latin typeface="Microsoft YaHei" charset="-122"/>
                    <a:ea typeface="Microsoft YaHei" charset="-122"/>
                    <a:cs typeface="Microsoft YaHei" charset="-122"/>
                  </a:rPr>
                  <a:t>能量未知</a:t>
                </a:r>
                <a:endParaRPr lang="en-US" altLang="zh-CN" sz="2400" dirty="0" smtClean="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能量在样本之间</a:t>
                </a:r>
                <a:r>
                  <a:rPr lang="zh-CN" altLang="en-US" sz="2400" dirty="0" smtClean="0">
                    <a:latin typeface="Microsoft YaHei" charset="-122"/>
                    <a:ea typeface="Microsoft YaHei" charset="-122"/>
                    <a:cs typeface="Microsoft YaHei" charset="-122"/>
                  </a:rPr>
                  <a:t>流动：</a:t>
                </a:r>
                <a:r>
                  <a:rPr lang="zh-CN" altLang="en-US" sz="2400" dirty="0">
                    <a:latin typeface="Microsoft YaHei" charset="-122"/>
                    <a:ea typeface="Microsoft YaHei" charset="-122"/>
                    <a:cs typeface="Microsoft YaHei" charset="-122"/>
                  </a:rPr>
                  <a:t>样本</a:t>
                </a:r>
                <a14:m>
                  <m:oMath xmlns:m="http://schemas.openxmlformats.org/officeDocument/2006/math">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𝑖</m:t>
                        </m:r>
                      </m:sub>
                    </m:sSub>
                  </m:oMath>
                </a14:m>
                <a:r>
                  <a:rPr lang="zh-CN" altLang="en-US" sz="2400" dirty="0" smtClean="0">
                    <a:solidFill>
                      <a:srgbClr val="094162"/>
                    </a:solidFill>
                    <a:latin typeface="Microsoft YaHei" charset="-122"/>
                    <a:ea typeface="Microsoft YaHei" charset="-122"/>
                    <a:cs typeface="Microsoft YaHei" charset="-122"/>
                  </a:rPr>
                  <a:t>流向的</a:t>
                </a:r>
                <a:r>
                  <a:rPr lang="zh-CN" altLang="en-US" sz="2400" dirty="0">
                    <a:latin typeface="Microsoft YaHei" charset="-122"/>
                    <a:ea typeface="Microsoft YaHei" charset="-122"/>
                    <a:cs typeface="Microsoft YaHei" charset="-122"/>
                  </a:rPr>
                  <a:t>样本</a:t>
                </a:r>
                <a14:m>
                  <m:oMath xmlns:m="http://schemas.openxmlformats.org/officeDocument/2006/math">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b="0" i="1" smtClean="0">
                            <a:solidFill>
                              <a:srgbClr val="094162"/>
                            </a:solidFill>
                            <a:latin typeface="Microsoft YaHei" charset="-122"/>
                            <a:ea typeface="Microsoft YaHei" charset="-122"/>
                            <a:cs typeface="Microsoft YaHei" charset="-122"/>
                          </a:rPr>
                          <m:t>𝑗</m:t>
                        </m:r>
                      </m:sub>
                    </m:sSub>
                  </m:oMath>
                </a14:m>
                <a:r>
                  <a:rPr lang="zh-CN" altLang="en-US" sz="2400" dirty="0">
                    <a:latin typeface="Microsoft YaHei" charset="-122"/>
                    <a:ea typeface="Microsoft YaHei" charset="-122"/>
                    <a:cs typeface="Microsoft YaHei" charset="-122"/>
                  </a:rPr>
                  <a:t>的能量为</a:t>
                </a:r>
                <a14:m>
                  <m:oMath xmlns:m="http://schemas.openxmlformats.org/officeDocument/2006/math">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i="1">
                            <a:solidFill>
                              <a:srgbClr val="094162"/>
                            </a:solidFill>
                            <a:latin typeface="Microsoft YaHei" charset="-122"/>
                            <a:ea typeface="Microsoft YaHei" charset="-122"/>
                            <a:cs typeface="Microsoft YaHei" charset="-122"/>
                          </a:rPr>
                          <m:t>𝑤</m:t>
                        </m:r>
                      </m:e>
                      <m:sub>
                        <m:r>
                          <a:rPr lang="en-US" altLang="zh-CN" sz="2400" i="1">
                            <a:solidFill>
                              <a:srgbClr val="094162"/>
                            </a:solidFill>
                            <a:latin typeface="Microsoft YaHei" charset="-122"/>
                            <a:ea typeface="Microsoft YaHei" charset="-122"/>
                            <a:cs typeface="Microsoft YaHei" charset="-122"/>
                          </a:rPr>
                          <m:t>𝑖</m:t>
                        </m:r>
                        <m:r>
                          <a:rPr lang="en-US" altLang="zh-CN" sz="2400" i="1">
                            <a:solidFill>
                              <a:srgbClr val="094162"/>
                            </a:solidFill>
                            <a:latin typeface="Microsoft YaHei" charset="-122"/>
                            <a:ea typeface="Microsoft YaHei" charset="-122"/>
                            <a:cs typeface="Microsoft YaHei" charset="-122"/>
                          </a:rPr>
                          <m:t>,</m:t>
                        </m:r>
                        <m:r>
                          <a:rPr lang="en-US" altLang="zh-CN" sz="2400" i="1">
                            <a:solidFill>
                              <a:srgbClr val="094162"/>
                            </a:solidFill>
                            <a:latin typeface="Microsoft YaHei" charset="-122"/>
                            <a:ea typeface="Microsoft YaHei" charset="-122"/>
                            <a:cs typeface="Microsoft YaHei" charset="-122"/>
                          </a:rPr>
                          <m:t>𝑗</m:t>
                        </m:r>
                      </m:sub>
                    </m:sSub>
                    <m:r>
                      <a:rPr lang="en-US" altLang="zh-CN" sz="2400" i="1">
                        <a:solidFill>
                          <a:srgbClr val="094162"/>
                        </a:solidFill>
                        <a:latin typeface="Microsoft YaHei" charset="-122"/>
                        <a:ea typeface="Microsoft YaHei" charset="-122"/>
                        <a:cs typeface="Microsoft YaHei" charset="-122"/>
                      </a:rPr>
                      <m:t>𝑓</m:t>
                    </m:r>
                    <m:d>
                      <m:dPr>
                        <m:ctrlPr>
                          <a:rPr lang="is-IS" altLang="zh-CN" sz="2400" i="1">
                            <a:solidFill>
                              <a:srgbClr val="094162"/>
                            </a:solidFill>
                            <a:latin typeface="Microsoft YaHei" charset="-122"/>
                            <a:ea typeface="Microsoft YaHei" charset="-122"/>
                            <a:cs typeface="Microsoft YaHei" charset="-122"/>
                          </a:rPr>
                        </m:ctrlPr>
                      </m:dPr>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𝑗</m:t>
                            </m:r>
                          </m:sub>
                        </m:sSub>
                      </m:e>
                    </m:d>
                  </m:oMath>
                </a14:m>
                <a:endParaRPr kumimoji="1" lang="en-US" altLang="zh-CN" sz="2400" dirty="0" smtClean="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能量不能在有标记样本与有标记样本之间流动，也不能从未标记样本流向有标记</a:t>
                </a:r>
                <a:r>
                  <a:rPr lang="zh-CN" altLang="en-US" sz="2400" dirty="0" smtClean="0">
                    <a:latin typeface="Microsoft YaHei" charset="-122"/>
                    <a:ea typeface="Microsoft YaHei" charset="-122"/>
                    <a:cs typeface="Microsoft YaHei" charset="-122"/>
                  </a:rPr>
                  <a:t>样本</a:t>
                </a:r>
                <a:endParaRPr lang="en-US" altLang="zh-CN" sz="24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流经每个未标记样本的能量是守恒</a:t>
                </a:r>
                <a:r>
                  <a:rPr lang="zh-CN" altLang="en-US" sz="2400" dirty="0" smtClean="0">
                    <a:latin typeface="Microsoft YaHei" charset="-122"/>
                    <a:ea typeface="Microsoft YaHei" charset="-122"/>
                    <a:cs typeface="Microsoft YaHei" charset="-122"/>
                  </a:rPr>
                  <a:t>的</a:t>
                </a:r>
                <a:endParaRPr lang="en-US" altLang="zh-CN" sz="2400" dirty="0" smtClean="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对未标记样本</a:t>
                </a:r>
                <a14:m>
                  <m:oMath xmlns:m="http://schemas.openxmlformats.org/officeDocument/2006/math">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𝑖</m:t>
                        </m:r>
                      </m:sub>
                    </m:sSub>
                    <m:r>
                      <a:rPr lang="en-US" altLang="zh-CN" sz="2400" b="0" i="1" smtClean="0">
                        <a:solidFill>
                          <a:srgbClr val="094162"/>
                        </a:solidFill>
                        <a:latin typeface="Microsoft YaHei" charset="-122"/>
                        <a:ea typeface="Microsoft YaHei" charset="-122"/>
                        <a:cs typeface="Microsoft YaHei" charset="-122"/>
                      </a:rPr>
                      <m:t>, </m:t>
                    </m:r>
                    <m:r>
                      <a:rPr lang="en-US" altLang="zh-CN" sz="2400" b="0" i="1" smtClean="0">
                        <a:solidFill>
                          <a:srgbClr val="094162"/>
                        </a:solidFill>
                        <a:latin typeface="Microsoft YaHei" charset="-122"/>
                        <a:ea typeface="Microsoft YaHei" charset="-122"/>
                        <a:cs typeface="Microsoft YaHei" charset="-122"/>
                      </a:rPr>
                      <m:t>𝑖</m:t>
                    </m:r>
                    <m:r>
                      <a:rPr lang="en-US" altLang="zh-CN" sz="2400" b="0" i="1" smtClean="0">
                        <a:solidFill>
                          <a:srgbClr val="094162"/>
                        </a:solidFill>
                        <a:latin typeface="Microsoft YaHei" charset="-122"/>
                        <a:ea typeface="Microsoft YaHei" charset="-122"/>
                        <a:cs typeface="Microsoft YaHei" charset="-122"/>
                      </a:rPr>
                      <m:t>=</m:t>
                    </m:r>
                    <m:r>
                      <a:rPr lang="en-US" altLang="zh-CN" sz="2400" b="0" i="1" smtClean="0">
                        <a:solidFill>
                          <a:srgbClr val="094162"/>
                        </a:solidFill>
                        <a:latin typeface="Microsoft YaHei" charset="-122"/>
                        <a:ea typeface="Microsoft YaHei" charset="-122"/>
                        <a:cs typeface="Microsoft YaHei" charset="-122"/>
                      </a:rPr>
                      <m:t>𝐿</m:t>
                    </m:r>
                    <m:r>
                      <a:rPr lang="en-US" altLang="zh-CN" sz="2400" b="0" i="1" smtClean="0">
                        <a:solidFill>
                          <a:srgbClr val="094162"/>
                        </a:solidFill>
                        <a:latin typeface="Microsoft YaHei" charset="-122"/>
                        <a:ea typeface="Microsoft YaHei" charset="-122"/>
                        <a:cs typeface="Microsoft YaHei" charset="-122"/>
                      </a:rPr>
                      <m:t>+1, …, </m:t>
                    </m:r>
                    <m:r>
                      <a:rPr lang="en-US" altLang="zh-CN" sz="2400" b="0" i="1" smtClean="0">
                        <a:solidFill>
                          <a:srgbClr val="094162"/>
                        </a:solidFill>
                        <a:latin typeface="Microsoft YaHei" charset="-122"/>
                        <a:ea typeface="Microsoft YaHei" charset="-122"/>
                        <a:cs typeface="Microsoft YaHei" charset="-122"/>
                      </a:rPr>
                      <m:t>𝐿</m:t>
                    </m:r>
                    <m:r>
                      <a:rPr lang="en-US" altLang="zh-CN" sz="2400" b="0" i="1" smtClean="0">
                        <a:solidFill>
                          <a:srgbClr val="094162"/>
                        </a:solidFill>
                        <a:latin typeface="Microsoft YaHei" charset="-122"/>
                        <a:ea typeface="Microsoft YaHei" charset="-122"/>
                        <a:cs typeface="Microsoft YaHei" charset="-122"/>
                      </a:rPr>
                      <m:t>+</m:t>
                    </m:r>
                    <m:r>
                      <a:rPr lang="en-US" altLang="zh-CN" sz="2400" b="0" i="1" smtClean="0">
                        <a:solidFill>
                          <a:srgbClr val="094162"/>
                        </a:solidFill>
                        <a:latin typeface="Microsoft YaHei" charset="-122"/>
                        <a:ea typeface="Microsoft YaHei" charset="-122"/>
                        <a:cs typeface="Microsoft YaHei" charset="-122"/>
                      </a:rPr>
                      <m:t>𝑈</m:t>
                    </m:r>
                  </m:oMath>
                </a14:m>
                <a:r>
                  <a:rPr kumimoji="1" lang="en-US" altLang="zh-CN" sz="2400" dirty="0" smtClean="0">
                    <a:latin typeface="Microsoft YaHei" charset="-122"/>
                    <a:ea typeface="Microsoft YaHei" charset="-122"/>
                    <a:cs typeface="Microsoft YaHei" charset="-122"/>
                  </a:rPr>
                  <a:t>, </a:t>
                </a:r>
              </a:p>
              <a:p>
                <a:pPr lvl="1"/>
                <a:r>
                  <a:rPr kumimoji="1" lang="en-US" altLang="zh-CN"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能量</a:t>
                </a:r>
                <a:r>
                  <a:rPr lang="zh-CN" altLang="en-US" sz="2400" dirty="0">
                    <a:latin typeface="Microsoft YaHei" charset="-122"/>
                    <a:ea typeface="Microsoft YaHei" charset="-122"/>
                    <a:cs typeface="Microsoft YaHei" charset="-122"/>
                  </a:rPr>
                  <a:t>流出</a:t>
                </a:r>
                <a:r>
                  <a:rPr lang="zh-CN" altLang="en-US" sz="2400" dirty="0" smtClean="0">
                    <a:latin typeface="Microsoft YaHei" charset="-122"/>
                    <a:ea typeface="Microsoft YaHei" charset="-122"/>
                    <a:cs typeface="Microsoft YaHei" charset="-122"/>
                  </a:rPr>
                  <a:t>为</a:t>
                </a:r>
                <a14:m>
                  <m:oMath xmlns:m="http://schemas.openxmlformats.org/officeDocument/2006/math">
                    <m:nary>
                      <m:naryPr>
                        <m:chr m:val="∑"/>
                        <m:limLoc m:val="subSup"/>
                        <m:ctrlPr>
                          <a:rPr lang="is-IS" altLang="zh-CN" sz="2400" i="1" smtClean="0">
                            <a:latin typeface="Microsoft YaHei" charset="-122"/>
                            <a:ea typeface="Microsoft YaHei" charset="-122"/>
                            <a:cs typeface="Microsoft YaHei" charset="-122"/>
                          </a:rPr>
                        </m:ctrlPr>
                      </m:naryPr>
                      <m:sub>
                        <m:r>
                          <m:rPr>
                            <m:brk m:alnAt="25"/>
                          </m:rPr>
                          <a:rPr lang="en-US" altLang="zh-CN" sz="2400" b="0" i="1" smtClean="0">
                            <a:latin typeface="Microsoft YaHei" charset="-122"/>
                            <a:ea typeface="Microsoft YaHei" charset="-122"/>
                            <a:cs typeface="Microsoft YaHei" charset="-122"/>
                          </a:rPr>
                          <m:t>𝑗</m:t>
                        </m:r>
                        <m:r>
                          <a:rPr lang="en-US" altLang="zh-CN" sz="2400" b="0" i="1" smtClean="0">
                            <a:latin typeface="Microsoft YaHei" charset="-122"/>
                            <a:ea typeface="Microsoft YaHei" charset="-122"/>
                            <a:cs typeface="Microsoft YaHei" charset="-122"/>
                          </a:rPr>
                          <m:t>=</m:t>
                        </m:r>
                        <m:r>
                          <a:rPr lang="en-US" altLang="zh-CN" sz="2400" b="0" i="1" smtClean="0">
                            <a:latin typeface="Microsoft YaHei" charset="-122"/>
                            <a:ea typeface="Microsoft YaHei" charset="-122"/>
                            <a:cs typeface="Microsoft YaHei" charset="-122"/>
                          </a:rPr>
                          <m:t>𝐿</m:t>
                        </m:r>
                        <m:r>
                          <a:rPr lang="en-US" altLang="zh-CN" sz="2400" b="0" i="1" smtClean="0">
                            <a:latin typeface="Microsoft YaHei" charset="-122"/>
                            <a:ea typeface="Microsoft YaHei" charset="-122"/>
                            <a:cs typeface="Microsoft YaHei" charset="-122"/>
                          </a:rPr>
                          <m:t>+1</m:t>
                        </m:r>
                      </m:sub>
                      <m:sup>
                        <m:r>
                          <a:rPr lang="en-US" altLang="zh-CN" sz="2400" b="0" i="1" smtClean="0">
                            <a:latin typeface="Microsoft YaHei" charset="-122"/>
                            <a:ea typeface="Microsoft YaHei" charset="-122"/>
                            <a:cs typeface="Microsoft YaHei" charset="-122"/>
                          </a:rPr>
                          <m:t>𝐿</m:t>
                        </m:r>
                        <m:r>
                          <a:rPr lang="en-US" altLang="zh-CN" sz="2400" b="0" i="1" smtClean="0">
                            <a:latin typeface="Microsoft YaHei" charset="-122"/>
                            <a:ea typeface="Microsoft YaHei" charset="-122"/>
                            <a:cs typeface="Microsoft YaHei" charset="-122"/>
                          </a:rPr>
                          <m:t>+</m:t>
                        </m:r>
                        <m:r>
                          <a:rPr lang="en-US" altLang="zh-CN" sz="2400" b="0" i="1" smtClean="0">
                            <a:latin typeface="Microsoft YaHei" charset="-122"/>
                            <a:ea typeface="Microsoft YaHei" charset="-122"/>
                            <a:cs typeface="Microsoft YaHei" charset="-122"/>
                          </a:rPr>
                          <m:t>𝑈</m:t>
                        </m:r>
                      </m:sup>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i="1">
                                <a:solidFill>
                                  <a:srgbClr val="094162"/>
                                </a:solidFill>
                                <a:latin typeface="Microsoft YaHei" charset="-122"/>
                                <a:ea typeface="Microsoft YaHei" charset="-122"/>
                                <a:cs typeface="Microsoft YaHei" charset="-122"/>
                              </a:rPr>
                              <m:t>𝑤</m:t>
                            </m:r>
                          </m:e>
                          <m:sub>
                            <m:r>
                              <a:rPr lang="en-US" altLang="zh-CN" sz="2400" i="1">
                                <a:solidFill>
                                  <a:srgbClr val="094162"/>
                                </a:solidFill>
                                <a:latin typeface="Microsoft YaHei" charset="-122"/>
                                <a:ea typeface="Microsoft YaHei" charset="-122"/>
                                <a:cs typeface="Microsoft YaHei" charset="-122"/>
                              </a:rPr>
                              <m:t>𝑖</m:t>
                            </m:r>
                            <m:r>
                              <a:rPr lang="en-US" altLang="zh-CN" sz="2400" i="1">
                                <a:solidFill>
                                  <a:srgbClr val="094162"/>
                                </a:solidFill>
                                <a:latin typeface="Microsoft YaHei" charset="-122"/>
                                <a:ea typeface="Microsoft YaHei" charset="-122"/>
                                <a:cs typeface="Microsoft YaHei" charset="-122"/>
                              </a:rPr>
                              <m:t>,</m:t>
                            </m:r>
                            <m:r>
                              <a:rPr lang="en-US" altLang="zh-CN" sz="2400" i="1">
                                <a:solidFill>
                                  <a:srgbClr val="094162"/>
                                </a:solidFill>
                                <a:latin typeface="Microsoft YaHei" charset="-122"/>
                                <a:ea typeface="Microsoft YaHei" charset="-122"/>
                                <a:cs typeface="Microsoft YaHei" charset="-122"/>
                              </a:rPr>
                              <m:t>𝑗</m:t>
                            </m:r>
                          </m:sub>
                        </m:sSub>
                        <m:r>
                          <a:rPr lang="en-US" altLang="zh-CN" sz="2400" i="1">
                            <a:solidFill>
                              <a:srgbClr val="094162"/>
                            </a:solidFill>
                            <a:latin typeface="Microsoft YaHei" charset="-122"/>
                            <a:ea typeface="Microsoft YaHei" charset="-122"/>
                            <a:cs typeface="Microsoft YaHei" charset="-122"/>
                          </a:rPr>
                          <m:t>𝑓</m:t>
                        </m:r>
                        <m:d>
                          <m:dPr>
                            <m:ctrlPr>
                              <a:rPr lang="is-IS" altLang="zh-CN" sz="2400" i="1">
                                <a:solidFill>
                                  <a:srgbClr val="094162"/>
                                </a:solidFill>
                                <a:latin typeface="Microsoft YaHei" charset="-122"/>
                                <a:ea typeface="Microsoft YaHei" charset="-122"/>
                                <a:cs typeface="Microsoft YaHei" charset="-122"/>
                              </a:rPr>
                            </m:ctrlPr>
                          </m:dPr>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𝑗</m:t>
                                </m:r>
                              </m:sub>
                            </m:sSub>
                          </m:e>
                        </m:d>
                      </m:e>
                    </m:nary>
                  </m:oMath>
                </a14:m>
                <a:endParaRPr kumimoji="1" lang="en-US" altLang="zh-CN" sz="2400" dirty="0" smtClean="0">
                  <a:latin typeface="Microsoft YaHei" charset="-122"/>
                  <a:ea typeface="Microsoft YaHei" charset="-122"/>
                  <a:cs typeface="Microsoft YaHei" charset="-122"/>
                </a:endParaRPr>
              </a:p>
              <a:p>
                <a:pPr lvl="1"/>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能量</a:t>
                </a:r>
                <a:r>
                  <a:rPr lang="zh-CN" altLang="en-US" sz="2400" dirty="0">
                    <a:latin typeface="Microsoft YaHei" charset="-122"/>
                    <a:ea typeface="Microsoft YaHei" charset="-122"/>
                    <a:cs typeface="Microsoft YaHei" charset="-122"/>
                  </a:rPr>
                  <a:t>流入为</a:t>
                </a:r>
                <a14:m>
                  <m:oMath xmlns:m="http://schemas.openxmlformats.org/officeDocument/2006/math">
                    <m:nary>
                      <m:naryPr>
                        <m:chr m:val="∑"/>
                        <m:limLoc m:val="subSup"/>
                        <m:ctrlPr>
                          <a:rPr lang="is-IS" altLang="zh-CN" sz="2400" i="1">
                            <a:latin typeface="Microsoft YaHei" charset="-122"/>
                            <a:ea typeface="Microsoft YaHei" charset="-122"/>
                            <a:cs typeface="Microsoft YaHei" charset="-122"/>
                          </a:rPr>
                        </m:ctrlPr>
                      </m:naryPr>
                      <m:sub>
                        <m:r>
                          <m:rPr>
                            <m:brk m:alnAt="1"/>
                          </m:rPr>
                          <a:rPr lang="en-US" altLang="zh-CN" sz="2400" b="0" i="1" smtClean="0">
                            <a:latin typeface="Microsoft YaHei" charset="-122"/>
                            <a:ea typeface="Microsoft YaHei" charset="-122"/>
                            <a:cs typeface="Microsoft YaHei" charset="-122"/>
                          </a:rPr>
                          <m:t>𝑗</m:t>
                        </m:r>
                        <m:r>
                          <a:rPr lang="en-US" altLang="zh-CN" sz="2400" i="1">
                            <a:latin typeface="Microsoft YaHei" charset="-122"/>
                            <a:ea typeface="Microsoft YaHei" charset="-122"/>
                            <a:cs typeface="Microsoft YaHei" charset="-122"/>
                          </a:rPr>
                          <m:t>=1</m:t>
                        </m:r>
                      </m:sub>
                      <m:sup>
                        <m:r>
                          <a:rPr lang="en-US" altLang="zh-CN" sz="2400" i="1">
                            <a:latin typeface="Microsoft YaHei" charset="-122"/>
                            <a:ea typeface="Microsoft YaHei" charset="-122"/>
                            <a:cs typeface="Microsoft YaHei" charset="-122"/>
                          </a:rPr>
                          <m:t>𝐿</m:t>
                        </m:r>
                        <m:r>
                          <a:rPr lang="en-US" altLang="zh-CN" sz="2400" i="1">
                            <a:latin typeface="Microsoft YaHei" charset="-122"/>
                            <a:ea typeface="Microsoft YaHei" charset="-122"/>
                            <a:cs typeface="Microsoft YaHei" charset="-122"/>
                          </a:rPr>
                          <m:t>+</m:t>
                        </m:r>
                        <m:r>
                          <a:rPr lang="en-US" altLang="zh-CN" sz="2400" i="1">
                            <a:latin typeface="Microsoft YaHei" charset="-122"/>
                            <a:ea typeface="Microsoft YaHei" charset="-122"/>
                            <a:cs typeface="Microsoft YaHei" charset="-122"/>
                          </a:rPr>
                          <m:t>𝑈</m:t>
                        </m:r>
                      </m:sup>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i="1">
                                <a:solidFill>
                                  <a:srgbClr val="094162"/>
                                </a:solidFill>
                                <a:latin typeface="Microsoft YaHei" charset="-122"/>
                                <a:ea typeface="Microsoft YaHei" charset="-122"/>
                                <a:cs typeface="Microsoft YaHei" charset="-122"/>
                              </a:rPr>
                              <m:t>𝑤</m:t>
                            </m:r>
                          </m:e>
                          <m:sub>
                            <m:r>
                              <a:rPr lang="en-US" altLang="zh-CN" sz="2400" b="0" i="1" smtClean="0">
                                <a:solidFill>
                                  <a:srgbClr val="C00000"/>
                                </a:solidFill>
                                <a:latin typeface="Microsoft YaHei" charset="-122"/>
                                <a:ea typeface="Microsoft YaHei" charset="-122"/>
                                <a:cs typeface="Microsoft YaHei" charset="-122"/>
                              </a:rPr>
                              <m:t>𝑗</m:t>
                            </m:r>
                            <m:r>
                              <a:rPr lang="en-US" altLang="zh-CN" sz="2400" b="0" i="1" smtClean="0">
                                <a:solidFill>
                                  <a:srgbClr val="C00000"/>
                                </a:solidFill>
                                <a:latin typeface="Microsoft YaHei" charset="-122"/>
                                <a:ea typeface="Microsoft YaHei" charset="-122"/>
                                <a:cs typeface="Microsoft YaHei" charset="-122"/>
                              </a:rPr>
                              <m:t>,</m:t>
                            </m:r>
                            <m:r>
                              <a:rPr lang="en-US" altLang="zh-CN" sz="2400" b="0" i="1" smtClean="0">
                                <a:solidFill>
                                  <a:srgbClr val="C00000"/>
                                </a:solidFill>
                                <a:latin typeface="Microsoft YaHei" charset="-122"/>
                                <a:ea typeface="Microsoft YaHei" charset="-122"/>
                                <a:cs typeface="Microsoft YaHei" charset="-122"/>
                              </a:rPr>
                              <m:t>𝑖</m:t>
                            </m:r>
                          </m:sub>
                        </m:sSub>
                        <m:r>
                          <a:rPr lang="en-US" altLang="zh-CN" sz="2400" i="1" smtClean="0">
                            <a:solidFill>
                              <a:srgbClr val="7030A0"/>
                            </a:solidFill>
                            <a:latin typeface="Microsoft YaHei" charset="-122"/>
                            <a:ea typeface="Microsoft YaHei" charset="-122"/>
                            <a:cs typeface="Microsoft YaHei" charset="-122"/>
                          </a:rPr>
                          <m:t>𝑓</m:t>
                        </m:r>
                        <m:d>
                          <m:dPr>
                            <m:ctrlPr>
                              <a:rPr lang="is-IS" altLang="zh-CN" sz="2400" i="1">
                                <a:solidFill>
                                  <a:srgbClr val="7030A0"/>
                                </a:solidFill>
                                <a:latin typeface="Microsoft YaHei" charset="-122"/>
                                <a:ea typeface="Microsoft YaHei" charset="-122"/>
                                <a:cs typeface="Microsoft YaHei" charset="-122"/>
                              </a:rPr>
                            </m:ctrlPr>
                          </m:dPr>
                          <m:e>
                            <m:sSub>
                              <m:sSubPr>
                                <m:ctrlPr>
                                  <a:rPr lang="en-US" altLang="zh-CN" sz="2400" i="1">
                                    <a:solidFill>
                                      <a:srgbClr val="7030A0"/>
                                    </a:solidFill>
                                    <a:latin typeface="Microsoft YaHei" charset="-122"/>
                                    <a:ea typeface="Microsoft YaHei" charset="-122"/>
                                    <a:cs typeface="Microsoft YaHei" charset="-122"/>
                                  </a:rPr>
                                </m:ctrlPr>
                              </m:sSubPr>
                              <m:e>
                                <m:r>
                                  <a:rPr lang="en-US" altLang="zh-CN" sz="2400" b="1" i="1">
                                    <a:solidFill>
                                      <a:srgbClr val="7030A0"/>
                                    </a:solidFill>
                                    <a:latin typeface="Microsoft YaHei" charset="-122"/>
                                    <a:ea typeface="Microsoft YaHei" charset="-122"/>
                                    <a:cs typeface="Microsoft YaHei" charset="-122"/>
                                  </a:rPr>
                                  <m:t>𝒙</m:t>
                                </m:r>
                              </m:e>
                              <m:sub>
                                <m:r>
                                  <a:rPr lang="en-US" altLang="zh-CN" sz="2400" b="0" i="1" smtClean="0">
                                    <a:solidFill>
                                      <a:srgbClr val="7030A0"/>
                                    </a:solidFill>
                                    <a:latin typeface="Microsoft YaHei" charset="-122"/>
                                    <a:ea typeface="Microsoft YaHei" charset="-122"/>
                                    <a:cs typeface="Microsoft YaHei" charset="-122"/>
                                  </a:rPr>
                                  <m:t>𝑖</m:t>
                                </m:r>
                              </m:sub>
                            </m:sSub>
                          </m:e>
                        </m:d>
                      </m:e>
                    </m:nary>
                    <m:r>
                      <a:rPr lang="en-US" altLang="zh-CN" sz="2400" b="0" i="1" smtClean="0">
                        <a:solidFill>
                          <a:srgbClr val="094162"/>
                        </a:solidFill>
                        <a:latin typeface="Cambria Math" charset="0"/>
                        <a:ea typeface="Microsoft YaHei" charset="-122"/>
                        <a:cs typeface="Microsoft YaHei" charset="-122"/>
                      </a:rPr>
                      <m:t>=</m:t>
                    </m:r>
                    <m:r>
                      <a:rPr lang="en-US" altLang="zh-CN" sz="2400" i="1" smtClean="0">
                        <a:solidFill>
                          <a:srgbClr val="7030A0"/>
                        </a:solidFill>
                        <a:latin typeface="Cambria Math" charset="0"/>
                        <a:ea typeface="Microsoft YaHei" charset="-122"/>
                        <a:cs typeface="Microsoft YaHei" charset="-122"/>
                      </a:rPr>
                      <m:t>𝑓</m:t>
                    </m:r>
                    <m:d>
                      <m:dPr>
                        <m:ctrlPr>
                          <a:rPr lang="is-IS" altLang="zh-CN" sz="2400" i="1">
                            <a:solidFill>
                              <a:srgbClr val="7030A0"/>
                            </a:solidFill>
                            <a:latin typeface="Cambria Math" charset="0"/>
                            <a:ea typeface="Microsoft YaHei" charset="-122"/>
                            <a:cs typeface="Microsoft YaHei" charset="-122"/>
                          </a:rPr>
                        </m:ctrlPr>
                      </m:dPr>
                      <m:e>
                        <m:sSub>
                          <m:sSubPr>
                            <m:ctrlPr>
                              <a:rPr lang="en-US" altLang="zh-CN" sz="2400" i="1">
                                <a:solidFill>
                                  <a:srgbClr val="7030A0"/>
                                </a:solidFill>
                                <a:latin typeface="Cambria Math" charset="0"/>
                                <a:ea typeface="Microsoft YaHei" charset="-122"/>
                                <a:cs typeface="Microsoft YaHei" charset="-122"/>
                              </a:rPr>
                            </m:ctrlPr>
                          </m:sSubPr>
                          <m:e>
                            <m:r>
                              <a:rPr lang="en-US" altLang="zh-CN" sz="2400" b="1" i="1">
                                <a:solidFill>
                                  <a:srgbClr val="7030A0"/>
                                </a:solidFill>
                                <a:latin typeface="Cambria Math" charset="0"/>
                                <a:ea typeface="Microsoft YaHei" charset="-122"/>
                                <a:cs typeface="Microsoft YaHei" charset="-122"/>
                              </a:rPr>
                              <m:t>𝒙</m:t>
                            </m:r>
                          </m:e>
                          <m:sub>
                            <m:r>
                              <a:rPr lang="en-US" altLang="zh-CN" sz="2400" i="1">
                                <a:solidFill>
                                  <a:srgbClr val="7030A0"/>
                                </a:solidFill>
                                <a:latin typeface="Cambria Math" charset="0"/>
                                <a:ea typeface="Microsoft YaHei" charset="-122"/>
                                <a:cs typeface="Microsoft YaHei" charset="-122"/>
                              </a:rPr>
                              <m:t>𝑖</m:t>
                            </m:r>
                          </m:sub>
                        </m:sSub>
                      </m:e>
                    </m:d>
                    <m:nary>
                      <m:naryPr>
                        <m:chr m:val="∑"/>
                        <m:limLoc m:val="subSup"/>
                        <m:ctrlPr>
                          <a:rPr lang="is-IS" altLang="zh-CN" sz="2400" i="1">
                            <a:latin typeface="Cambria Math" charset="0"/>
                            <a:ea typeface="Microsoft YaHei" charset="-122"/>
                            <a:cs typeface="Microsoft YaHei" charset="-122"/>
                          </a:rPr>
                        </m:ctrlPr>
                      </m:naryPr>
                      <m:sub>
                        <m:r>
                          <m:rPr>
                            <m:brk m:alnAt="1"/>
                          </m:rPr>
                          <a:rPr lang="en-US" altLang="zh-CN" sz="2400" i="1">
                            <a:latin typeface="Cambria Math" charset="0"/>
                            <a:ea typeface="Microsoft YaHei" charset="-122"/>
                            <a:cs typeface="Microsoft YaHei" charset="-122"/>
                          </a:rPr>
                          <m:t>𝑗</m:t>
                        </m:r>
                        <m:r>
                          <a:rPr lang="en-US" altLang="zh-CN" sz="2400" i="1">
                            <a:latin typeface="Cambria Math" charset="0"/>
                            <a:ea typeface="Microsoft YaHei" charset="-122"/>
                            <a:cs typeface="Microsoft YaHei" charset="-122"/>
                          </a:rPr>
                          <m:t>=1</m:t>
                        </m:r>
                      </m:sub>
                      <m:sup>
                        <m:r>
                          <a:rPr lang="en-US" altLang="zh-CN" sz="2400" i="1">
                            <a:latin typeface="Cambria Math" charset="0"/>
                            <a:ea typeface="Microsoft YaHei" charset="-122"/>
                            <a:cs typeface="Microsoft YaHei" charset="-122"/>
                          </a:rPr>
                          <m:t>𝐿</m:t>
                        </m:r>
                        <m:r>
                          <a:rPr lang="en-US" altLang="zh-CN" sz="2400" i="1">
                            <a:latin typeface="Cambria Math" charset="0"/>
                            <a:ea typeface="Microsoft YaHei" charset="-122"/>
                            <a:cs typeface="Microsoft YaHei" charset="-122"/>
                          </a:rPr>
                          <m:t>+</m:t>
                        </m:r>
                        <m:r>
                          <a:rPr lang="en-US" altLang="zh-CN" sz="2400" i="1">
                            <a:latin typeface="Cambria Math" charset="0"/>
                            <a:ea typeface="Microsoft YaHei" charset="-122"/>
                            <a:cs typeface="Microsoft YaHei" charset="-122"/>
                          </a:rPr>
                          <m:t>𝑈</m:t>
                        </m:r>
                      </m:sup>
                      <m:e>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𝑤</m:t>
                            </m:r>
                          </m:e>
                          <m:sub>
                            <m:r>
                              <a:rPr lang="en-US" altLang="zh-CN" sz="2400" b="0" i="1" smtClean="0">
                                <a:solidFill>
                                  <a:srgbClr val="C00000"/>
                                </a:solidFill>
                                <a:latin typeface="Cambria Math" charset="0"/>
                                <a:ea typeface="Microsoft YaHei" charset="-122"/>
                                <a:cs typeface="Microsoft YaHei" charset="-122"/>
                              </a:rPr>
                              <m:t>𝑖</m:t>
                            </m:r>
                            <m:r>
                              <a:rPr lang="en-US" altLang="zh-CN" sz="2400" i="1">
                                <a:solidFill>
                                  <a:srgbClr val="C00000"/>
                                </a:solidFill>
                                <a:latin typeface="Cambria Math" charset="0"/>
                                <a:ea typeface="Microsoft YaHei" charset="-122"/>
                                <a:cs typeface="Microsoft YaHei" charset="-122"/>
                              </a:rPr>
                              <m:t>,</m:t>
                            </m:r>
                            <m:r>
                              <a:rPr lang="en-US" altLang="zh-CN" sz="2400" b="0" i="1" smtClean="0">
                                <a:solidFill>
                                  <a:srgbClr val="C00000"/>
                                </a:solidFill>
                                <a:latin typeface="Cambria Math" charset="0"/>
                                <a:ea typeface="Microsoft YaHei" charset="-122"/>
                                <a:cs typeface="Microsoft YaHei" charset="-122"/>
                              </a:rPr>
                              <m:t>𝑗</m:t>
                            </m:r>
                          </m:sub>
                        </m:sSub>
                      </m:e>
                    </m:nary>
                  </m:oMath>
                </a14:m>
                <a:r>
                  <a:rPr kumimoji="1" lang="en-US" altLang="zh-CN" sz="2400" dirty="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lvl="1"/>
                <a:r>
                  <a:rPr lang="en-US" altLang="zh-CN" sz="2400" dirty="0">
                    <a:latin typeface="Microsoft YaHei" charset="-122"/>
                    <a:ea typeface="Microsoft YaHei" charset="-122"/>
                    <a:cs typeface="Microsoft YaHei" charset="-122"/>
                  </a:rPr>
                  <a:t> </a:t>
                </a:r>
                <a14:m>
                  <m:oMath xmlns:m="http://schemas.openxmlformats.org/officeDocument/2006/math">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𝑑</m:t>
                        </m:r>
                      </m:e>
                      <m:sub>
                        <m:r>
                          <a:rPr lang="en-US" altLang="zh-CN" sz="2400" i="1">
                            <a:solidFill>
                              <a:srgbClr val="094162"/>
                            </a:solidFill>
                            <a:latin typeface="Cambria Math" charset="0"/>
                            <a:ea typeface="Microsoft YaHei" charset="-122"/>
                            <a:cs typeface="Microsoft YaHei" charset="-122"/>
                          </a:rPr>
                          <m:t>𝑖</m:t>
                        </m:r>
                      </m:sub>
                    </m:sSub>
                    <m:r>
                      <a:rPr lang="en-US" altLang="zh-CN" sz="2400" i="1">
                        <a:solidFill>
                          <a:srgbClr val="094162"/>
                        </a:solidFill>
                        <a:latin typeface="Cambria Math" charset="0"/>
                        <a:ea typeface="Microsoft YaHei" charset="-122"/>
                        <a:cs typeface="Microsoft YaHei" charset="-122"/>
                      </a:rPr>
                      <m:t>=</m:t>
                    </m:r>
                    <m:nary>
                      <m:naryPr>
                        <m:chr m:val="∑"/>
                        <m:limLoc m:val="subSup"/>
                        <m:ctrlPr>
                          <a:rPr lang="is-IS" altLang="zh-CN" sz="2400" i="1">
                            <a:solidFill>
                              <a:srgbClr val="094162"/>
                            </a:solidFill>
                            <a:latin typeface="Cambria Math" charset="0"/>
                            <a:ea typeface="Microsoft YaHei" charset="-122"/>
                            <a:cs typeface="Microsoft YaHei" charset="-122"/>
                          </a:rPr>
                        </m:ctrlPr>
                      </m:naryPr>
                      <m:sub>
                        <m:r>
                          <m:rPr>
                            <m:brk m:alnAt="25"/>
                          </m:rPr>
                          <a:rPr lang="en-US" altLang="zh-CN" sz="2400" i="1">
                            <a:solidFill>
                              <a:srgbClr val="094162"/>
                            </a:solidFill>
                            <a:latin typeface="Cambria Math" charset="0"/>
                            <a:ea typeface="Microsoft YaHei" charset="-122"/>
                            <a:cs typeface="Microsoft YaHei" charset="-122"/>
                          </a:rPr>
                          <m:t>𝑗</m:t>
                        </m:r>
                        <m:r>
                          <a:rPr lang="en-US" altLang="zh-CN" sz="2400" i="1">
                            <a:solidFill>
                              <a:srgbClr val="094162"/>
                            </a:solidFill>
                            <a:latin typeface="Cambria Math" charset="0"/>
                            <a:ea typeface="Microsoft YaHei" charset="-122"/>
                            <a:cs typeface="Microsoft YaHei" charset="-122"/>
                          </a:rPr>
                          <m:t>=1</m:t>
                        </m:r>
                      </m:sub>
                      <m:sup>
                        <m:r>
                          <a:rPr lang="en-US" altLang="zh-CN" sz="2400" i="1">
                            <a:latin typeface="Cambria Math" charset="0"/>
                            <a:ea typeface="Microsoft YaHei" charset="-122"/>
                            <a:cs typeface="Microsoft YaHei" charset="-122"/>
                          </a:rPr>
                          <m:t>𝐿</m:t>
                        </m:r>
                        <m:r>
                          <a:rPr lang="en-US" altLang="zh-CN" sz="2400" i="1">
                            <a:latin typeface="Cambria Math" charset="0"/>
                            <a:ea typeface="Microsoft YaHei" charset="-122"/>
                            <a:cs typeface="Microsoft YaHei" charset="-122"/>
                          </a:rPr>
                          <m:t>+</m:t>
                        </m:r>
                        <m:r>
                          <a:rPr lang="en-US" altLang="zh-CN" sz="2400" i="1">
                            <a:latin typeface="Cambria Math" charset="0"/>
                            <a:ea typeface="Microsoft YaHei" charset="-122"/>
                            <a:cs typeface="Microsoft YaHei" charset="-122"/>
                          </a:rPr>
                          <m:t>𝑈</m:t>
                        </m:r>
                      </m:sup>
                      <m:e>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𝑤</m:t>
                            </m:r>
                          </m:e>
                          <m:sub>
                            <m:r>
                              <a:rPr lang="en-US" altLang="zh-CN" sz="2400" i="1">
                                <a:solidFill>
                                  <a:srgbClr val="094162"/>
                                </a:solidFill>
                                <a:latin typeface="Cambria Math" charset="0"/>
                                <a:ea typeface="Microsoft YaHei" charset="-122"/>
                                <a:cs typeface="Microsoft YaHei" charset="-122"/>
                              </a:rPr>
                              <m:t>𝑖</m:t>
                            </m:r>
                            <m:r>
                              <a:rPr lang="en-US" altLang="zh-CN" sz="2400" i="1">
                                <a:solidFill>
                                  <a:srgbClr val="094162"/>
                                </a:solidFill>
                                <a:latin typeface="Cambria Math" charset="0"/>
                                <a:ea typeface="Microsoft YaHei" charset="-122"/>
                                <a:cs typeface="Microsoft YaHei" charset="-122"/>
                              </a:rPr>
                              <m:t>,</m:t>
                            </m:r>
                            <m:r>
                              <a:rPr lang="en-US" altLang="zh-CN" sz="2400" i="1">
                                <a:solidFill>
                                  <a:srgbClr val="094162"/>
                                </a:solidFill>
                                <a:latin typeface="Cambria Math" charset="0"/>
                                <a:ea typeface="Microsoft YaHei" charset="-122"/>
                                <a:cs typeface="Microsoft YaHei" charset="-122"/>
                              </a:rPr>
                              <m:t>𝑗</m:t>
                            </m:r>
                          </m:sub>
                        </m:sSub>
                      </m:e>
                    </m:nary>
                  </m:oMath>
                </a14:m>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所以</a:t>
                </a:r>
                <a:r>
                  <a:rPr lang="en-US" altLang="zh-CN" sz="2400" dirty="0" smtClean="0">
                    <a:latin typeface="Microsoft YaHei" charset="-122"/>
                    <a:ea typeface="Microsoft YaHei" charset="-122"/>
                    <a:cs typeface="Microsoft YaHei" charset="-122"/>
                  </a:rPr>
                  <a:t> </a:t>
                </a:r>
                <a14:m>
                  <m:oMath xmlns:m="http://schemas.openxmlformats.org/officeDocument/2006/math">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𝑑</m:t>
                        </m:r>
                      </m:e>
                      <m:sub>
                        <m:r>
                          <a:rPr lang="en-US" altLang="zh-CN" sz="2400" i="1">
                            <a:solidFill>
                              <a:srgbClr val="094162"/>
                            </a:solidFill>
                            <a:latin typeface="Cambria Math" charset="0"/>
                            <a:ea typeface="Microsoft YaHei" charset="-122"/>
                            <a:cs typeface="Microsoft YaHei" charset="-122"/>
                          </a:rPr>
                          <m:t>𝑖</m:t>
                        </m:r>
                      </m:sub>
                    </m:sSub>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b="0" i="1" smtClean="0">
                                <a:solidFill>
                                  <a:srgbClr val="094162"/>
                                </a:solidFill>
                                <a:latin typeface="Cambria Math" charset="0"/>
                                <a:ea typeface="Microsoft YaHei" charset="-122"/>
                                <a:cs typeface="Microsoft YaHei" charset="-122"/>
                              </a:rPr>
                              <m:t>𝑖</m:t>
                            </m:r>
                          </m:sub>
                        </m:sSub>
                      </m:e>
                    </m:d>
                    <m:r>
                      <a:rPr lang="en-US" altLang="zh-CN" sz="2400">
                        <a:solidFill>
                          <a:srgbClr val="094162"/>
                        </a:solidFill>
                        <a:latin typeface="Cambria Math" charset="0"/>
                        <a:ea typeface="Microsoft YaHei" charset="-122"/>
                        <a:cs typeface="Microsoft YaHei" charset="-122"/>
                      </a:rPr>
                      <m:t>=</m:t>
                    </m:r>
                    <m:nary>
                      <m:naryPr>
                        <m:chr m:val="∑"/>
                        <m:limLoc m:val="subSup"/>
                        <m:ctrlPr>
                          <a:rPr lang="is-IS" altLang="zh-CN" sz="2400" i="1">
                            <a:latin typeface="Cambria Math" charset="0"/>
                            <a:ea typeface="Microsoft YaHei" charset="-122"/>
                            <a:cs typeface="Microsoft YaHei" charset="-122"/>
                          </a:rPr>
                        </m:ctrlPr>
                      </m:naryPr>
                      <m:sub>
                        <m:r>
                          <m:rPr>
                            <m:brk m:alnAt="25"/>
                          </m:rPr>
                          <a:rPr lang="en-US" altLang="zh-CN" sz="2400" i="1">
                            <a:latin typeface="Cambria Math" charset="0"/>
                            <a:ea typeface="Microsoft YaHei" charset="-122"/>
                            <a:cs typeface="Microsoft YaHei" charset="-122"/>
                          </a:rPr>
                          <m:t>𝑗</m:t>
                        </m:r>
                        <m:r>
                          <a:rPr lang="en-US" altLang="zh-CN" sz="2400" i="1">
                            <a:latin typeface="Cambria Math" charset="0"/>
                            <a:ea typeface="Microsoft YaHei" charset="-122"/>
                            <a:cs typeface="Microsoft YaHei" charset="-122"/>
                          </a:rPr>
                          <m:t>=</m:t>
                        </m:r>
                        <m:r>
                          <a:rPr lang="en-US" altLang="zh-CN" sz="2400" i="1">
                            <a:latin typeface="Cambria Math" charset="0"/>
                            <a:ea typeface="Microsoft YaHei" charset="-122"/>
                            <a:cs typeface="Microsoft YaHei" charset="-122"/>
                          </a:rPr>
                          <m:t>𝐿</m:t>
                        </m:r>
                        <m:r>
                          <a:rPr lang="en-US" altLang="zh-CN" sz="2400" i="1">
                            <a:latin typeface="Cambria Math" charset="0"/>
                            <a:ea typeface="Microsoft YaHei" charset="-122"/>
                            <a:cs typeface="Microsoft YaHei" charset="-122"/>
                          </a:rPr>
                          <m:t>+1</m:t>
                        </m:r>
                      </m:sub>
                      <m:sup>
                        <m:r>
                          <a:rPr lang="en-US" altLang="zh-CN" sz="2400" i="1">
                            <a:latin typeface="Cambria Math" charset="0"/>
                            <a:ea typeface="Microsoft YaHei" charset="-122"/>
                            <a:cs typeface="Microsoft YaHei" charset="-122"/>
                          </a:rPr>
                          <m:t>𝐿</m:t>
                        </m:r>
                        <m:r>
                          <a:rPr lang="en-US" altLang="zh-CN" sz="2400" i="1">
                            <a:latin typeface="Cambria Math" charset="0"/>
                            <a:ea typeface="Microsoft YaHei" charset="-122"/>
                            <a:cs typeface="Microsoft YaHei" charset="-122"/>
                          </a:rPr>
                          <m:t>+</m:t>
                        </m:r>
                        <m:r>
                          <a:rPr lang="en-US" altLang="zh-CN" sz="2400" i="1">
                            <a:latin typeface="Cambria Math" charset="0"/>
                            <a:ea typeface="Microsoft YaHei" charset="-122"/>
                            <a:cs typeface="Microsoft YaHei" charset="-122"/>
                          </a:rPr>
                          <m:t>𝑈</m:t>
                        </m:r>
                      </m:sup>
                      <m:e>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𝑤</m:t>
                            </m:r>
                          </m:e>
                          <m:sub>
                            <m:r>
                              <a:rPr lang="en-US" altLang="zh-CN" sz="2400" i="1">
                                <a:solidFill>
                                  <a:srgbClr val="094162"/>
                                </a:solidFill>
                                <a:latin typeface="Cambria Math" charset="0"/>
                                <a:ea typeface="Microsoft YaHei" charset="-122"/>
                                <a:cs typeface="Microsoft YaHei" charset="-122"/>
                              </a:rPr>
                              <m:t>𝑖</m:t>
                            </m:r>
                            <m:r>
                              <a:rPr lang="en-US" altLang="zh-CN" sz="2400" i="1">
                                <a:solidFill>
                                  <a:srgbClr val="094162"/>
                                </a:solidFill>
                                <a:latin typeface="Cambria Math" charset="0"/>
                                <a:ea typeface="Microsoft YaHei" charset="-122"/>
                                <a:cs typeface="Microsoft YaHei" charset="-122"/>
                              </a:rPr>
                              <m:t>,</m:t>
                            </m:r>
                            <m:r>
                              <a:rPr lang="en-US" altLang="zh-CN" sz="2400" i="1">
                                <a:solidFill>
                                  <a:srgbClr val="094162"/>
                                </a:solidFill>
                                <a:latin typeface="Cambria Math" charset="0"/>
                                <a:ea typeface="Microsoft YaHei" charset="-122"/>
                                <a:cs typeface="Microsoft YaHei" charset="-122"/>
                              </a:rPr>
                              <m:t>𝑗</m:t>
                            </m:r>
                          </m:sub>
                        </m:sSub>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𝑗</m:t>
                                </m:r>
                              </m:sub>
                            </m:sSub>
                          </m:e>
                        </m:d>
                      </m:e>
                    </m:nary>
                  </m:oMath>
                </a14:m>
                <a:endParaRPr kumimoji="1" lang="en-US" altLang="zh-CN" sz="2400" dirty="0" smtClean="0">
                  <a:latin typeface="Microsoft YaHei" charset="-122"/>
                  <a:ea typeface="Microsoft YaHei" charset="-122"/>
                  <a:cs typeface="Microsoft YaHei" charset="-122"/>
                </a:endParaRPr>
              </a:p>
              <a:p>
                <a:endParaRPr kumimoji="1" lang="zh-CN" altLang="en-US" sz="24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938463" cy="3133725"/>
              </a:xfrm>
              <a:blipFill rotWithShape="0">
                <a:blip r:embed="rId2"/>
                <a:stretch>
                  <a:fillRect l="-724" b="-58171"/>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kumimoji="1" lang="zh-CN" altLang="en-US" dirty="0"/>
              <a:t>标签</a:t>
            </a:r>
            <a:r>
              <a:rPr kumimoji="1" lang="zh-CN" altLang="en-US" dirty="0" smtClean="0"/>
              <a:t>传播：能量观点</a:t>
            </a:r>
            <a:endParaRPr kumimoji="1" lang="zh-CN" altLang="en-US" dirty="0"/>
          </a:p>
        </p:txBody>
      </p:sp>
      <mc:AlternateContent xmlns:mc="http://schemas.openxmlformats.org/markup-compatibility/2006">
        <mc:Choice xmlns:a14="http://schemas.microsoft.com/office/drawing/2010/main" Requires="a14">
          <p:sp>
            <p:nvSpPr>
              <p:cNvPr id="7" name="矩形 6"/>
              <p:cNvSpPr/>
              <p:nvPr/>
            </p:nvSpPr>
            <p:spPr>
              <a:xfrm>
                <a:off x="8665339" y="4979783"/>
                <a:ext cx="1579215" cy="4914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𝑤</m:t>
                          </m:r>
                        </m:e>
                        <m:sub>
                          <m:r>
                            <a:rPr lang="en-US" altLang="zh-CN" sz="2400" i="1">
                              <a:solidFill>
                                <a:srgbClr val="094162"/>
                              </a:solidFill>
                              <a:latin typeface="Cambria Math" charset="0"/>
                              <a:ea typeface="Microsoft YaHei" charset="-122"/>
                              <a:cs typeface="Microsoft YaHei" charset="-122"/>
                            </a:rPr>
                            <m:t>𝑖</m:t>
                          </m:r>
                          <m:r>
                            <a:rPr lang="en-US" altLang="zh-CN" sz="2400" i="1">
                              <a:solidFill>
                                <a:srgbClr val="094162"/>
                              </a:solidFill>
                              <a:latin typeface="Cambria Math" charset="0"/>
                              <a:ea typeface="Microsoft YaHei" charset="-122"/>
                              <a:cs typeface="Microsoft YaHei" charset="-122"/>
                            </a:rPr>
                            <m:t>,</m:t>
                          </m:r>
                          <m:r>
                            <a:rPr lang="en-US" altLang="zh-CN" sz="2400" i="1">
                              <a:solidFill>
                                <a:srgbClr val="094162"/>
                              </a:solidFill>
                              <a:latin typeface="Cambria Math" charset="0"/>
                              <a:ea typeface="Microsoft YaHei" charset="-122"/>
                              <a:cs typeface="Microsoft YaHei" charset="-122"/>
                            </a:rPr>
                            <m:t>𝑗</m:t>
                          </m:r>
                        </m:sub>
                      </m:sSub>
                      <m:r>
                        <a:rPr lang="en-US" altLang="zh-CN" sz="2400" i="1">
                          <a:solidFill>
                            <a:srgbClr val="094162"/>
                          </a:solidFill>
                          <a:latin typeface="Cambria Math" charset="0"/>
                          <a:ea typeface="Microsoft YaHei" charset="-122"/>
                          <a:cs typeface="Microsoft YaHei" charset="-122"/>
                        </a:rPr>
                        <m:t>=</m:t>
                      </m:r>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𝑤</m:t>
                          </m:r>
                        </m:e>
                        <m:sub>
                          <m:r>
                            <a:rPr lang="en-US" altLang="zh-CN" sz="2400" i="1">
                              <a:solidFill>
                                <a:srgbClr val="094162"/>
                              </a:solidFill>
                              <a:latin typeface="Cambria Math" charset="0"/>
                              <a:ea typeface="Microsoft YaHei" charset="-122"/>
                              <a:cs typeface="Microsoft YaHei" charset="-122"/>
                            </a:rPr>
                            <m:t>𝑗</m:t>
                          </m:r>
                          <m:r>
                            <a:rPr lang="en-US" altLang="zh-CN" sz="2400" i="1">
                              <a:solidFill>
                                <a:srgbClr val="094162"/>
                              </a:solidFill>
                              <a:latin typeface="Cambria Math" charset="0"/>
                              <a:ea typeface="Microsoft YaHei" charset="-122"/>
                              <a:cs typeface="Microsoft YaHei" charset="-122"/>
                            </a:rPr>
                            <m:t>,</m:t>
                          </m:r>
                          <m:r>
                            <a:rPr lang="en-US" altLang="zh-CN" sz="2400" i="1">
                              <a:solidFill>
                                <a:srgbClr val="094162"/>
                              </a:solidFill>
                              <a:latin typeface="Cambria Math" charset="0"/>
                              <a:ea typeface="Microsoft YaHei" charset="-122"/>
                              <a:cs typeface="Microsoft YaHei" charset="-122"/>
                            </a:rPr>
                            <m:t>𝑖</m:t>
                          </m:r>
                        </m:sub>
                      </m:sSub>
                    </m:oMath>
                  </m:oMathPara>
                </a14:m>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8665339" y="4979783"/>
                <a:ext cx="1579215" cy="491417"/>
              </a:xfrm>
              <a:prstGeom prst="rect">
                <a:avLst/>
              </a:prstGeom>
              <a:blipFill rotWithShape="0">
                <a:blip r:embed="rId3"/>
                <a:stretch>
                  <a:fillRect b="-98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15344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0938463" cy="3133725"/>
              </a:xfrm>
            </p:spPr>
            <p:txBody>
              <a:bodyPr/>
              <a:lstStyle/>
              <a:p>
                <a:r>
                  <a:rPr lang="zh-CN" altLang="en-US" sz="2400" dirty="0" smtClean="0">
                    <a:latin typeface="Microsoft YaHei" charset="-122"/>
                    <a:ea typeface="Microsoft YaHei" charset="-122"/>
                    <a:cs typeface="Microsoft YaHei" charset="-122"/>
                  </a:rPr>
                  <a:t> 考虑</a:t>
                </a:r>
                <a:r>
                  <a:rPr lang="zh-CN" altLang="en-US" sz="2400" dirty="0">
                    <a:latin typeface="Microsoft YaHei" charset="-122"/>
                    <a:ea typeface="Microsoft YaHei" charset="-122"/>
                    <a:cs typeface="Microsoft YaHei" charset="-122"/>
                  </a:rPr>
                  <a:t>所有的未标记样本，则</a:t>
                </a:r>
                <a:r>
                  <a:rPr lang="zh-CN" altLang="en-US" sz="2400" dirty="0" smtClean="0">
                    <a:latin typeface="Microsoft YaHei" charset="-122"/>
                    <a:ea typeface="Microsoft YaHei" charset="-122"/>
                    <a:cs typeface="Microsoft YaHei" charset="-122"/>
                  </a:rPr>
                  <a:t>有</a:t>
                </a:r>
                <a:endParaRPr lang="en-US" altLang="zh-CN" sz="2400" dirty="0" smtClean="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kumimoji="1" lang="en-US" altLang="zh-CN" sz="2400" dirty="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lang="en-US" altLang="zh-CN" sz="2400" dirty="0" smtClean="0">
                  <a:latin typeface="Microsoft YaHei" charset="-122"/>
                  <a:ea typeface="Microsoft YaHei" charset="-122"/>
                  <a:cs typeface="Microsoft YaHei" charset="-122"/>
                </a:endParaRPr>
              </a:p>
              <a:p>
                <a:r>
                  <a:rPr lang="zh-CN" altLang="en-US" sz="2400" dirty="0" smtClean="0">
                    <a:latin typeface="Microsoft YaHei" charset="-122"/>
                    <a:ea typeface="Microsoft YaHei" charset="-122"/>
                    <a:cs typeface="Microsoft YaHei" charset="-122"/>
                  </a:rPr>
                  <a:t>从</a:t>
                </a:r>
                <a:r>
                  <a:rPr lang="zh-CN" altLang="en-US" sz="2400" dirty="0">
                    <a:latin typeface="Microsoft YaHei" charset="-122"/>
                    <a:ea typeface="Microsoft YaHei" charset="-122"/>
                    <a:cs typeface="Microsoft YaHei" charset="-122"/>
                  </a:rPr>
                  <a:t>每个有标记样本流出的能量也是守恒</a:t>
                </a:r>
                <a:r>
                  <a:rPr lang="zh-CN" altLang="en-US" sz="2400" dirty="0" smtClean="0">
                    <a:latin typeface="Microsoft YaHei" charset="-122"/>
                    <a:ea typeface="Microsoft YaHei" charset="-122"/>
                    <a:cs typeface="Microsoft YaHei" charset="-122"/>
                  </a:rPr>
                  <a:t>的</a:t>
                </a:r>
                <a:endParaRPr lang="en-US" altLang="zh-CN" sz="2400" dirty="0" smtClean="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有标记样本</a:t>
                </a:r>
                <a14:m>
                  <m:oMath xmlns:m="http://schemas.openxmlformats.org/officeDocument/2006/math">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𝑖</m:t>
                        </m:r>
                      </m:sub>
                    </m:sSub>
                    <m:r>
                      <a:rPr lang="en-US" altLang="zh-CN" sz="2400" i="1">
                        <a:solidFill>
                          <a:srgbClr val="094162"/>
                        </a:solidFill>
                        <a:latin typeface="Microsoft YaHei" charset="-122"/>
                        <a:ea typeface="Microsoft YaHei" charset="-122"/>
                        <a:cs typeface="Microsoft YaHei" charset="-122"/>
                      </a:rPr>
                      <m:t>, </m:t>
                    </m:r>
                    <m:r>
                      <a:rPr lang="en-US" altLang="zh-CN" sz="2400" i="1">
                        <a:solidFill>
                          <a:srgbClr val="094162"/>
                        </a:solidFill>
                        <a:latin typeface="Microsoft YaHei" charset="-122"/>
                        <a:ea typeface="Microsoft YaHei" charset="-122"/>
                        <a:cs typeface="Microsoft YaHei" charset="-122"/>
                      </a:rPr>
                      <m:t>𝑖</m:t>
                    </m:r>
                    <m:r>
                      <a:rPr lang="en-US" altLang="zh-CN" sz="2400" i="1">
                        <a:solidFill>
                          <a:srgbClr val="094162"/>
                        </a:solidFill>
                        <a:latin typeface="Microsoft YaHei" charset="-122"/>
                        <a:ea typeface="Microsoft YaHei" charset="-122"/>
                        <a:cs typeface="Microsoft YaHei" charset="-122"/>
                      </a:rPr>
                      <m:t>=1, 2,…, </m:t>
                    </m:r>
                    <m:r>
                      <a:rPr lang="en-US" altLang="zh-CN" sz="2400" i="1">
                        <a:solidFill>
                          <a:srgbClr val="094162"/>
                        </a:solidFill>
                        <a:latin typeface="Microsoft YaHei" charset="-122"/>
                        <a:ea typeface="Microsoft YaHei" charset="-122"/>
                        <a:cs typeface="Microsoft YaHei" charset="-122"/>
                      </a:rPr>
                      <m:t>𝐿</m:t>
                    </m:r>
                  </m:oMath>
                </a14:m>
                <a:r>
                  <a:rPr kumimoji="1" lang="en-US" altLang="zh-CN" sz="2400" dirty="0" smtClean="0">
                    <a:latin typeface="Microsoft YaHei" charset="-122"/>
                    <a:ea typeface="Microsoft YaHei" charset="-122"/>
                    <a:cs typeface="Microsoft YaHei" charset="-122"/>
                  </a:rPr>
                  <a:t>,</a:t>
                </a:r>
              </a:p>
              <a:p>
                <a:pPr lvl="1"/>
                <a:r>
                  <a:rPr kumimoji="1" lang="en-US" altLang="zh-CN" sz="2400" b="1" dirty="0">
                    <a:latin typeface="Microsoft YaHei" charset="-122"/>
                    <a:ea typeface="Microsoft YaHei" charset="-122"/>
                    <a:cs typeface="Microsoft YaHei" charset="-122"/>
                  </a:rPr>
                  <a:t> </a:t>
                </a:r>
                <a:r>
                  <a:rPr lang="zh-CN" altLang="en-US" sz="2400" b="1" dirty="0" smtClean="0">
                    <a:latin typeface="Microsoft YaHei" charset="-122"/>
                    <a:ea typeface="Microsoft YaHei" charset="-122"/>
                    <a:cs typeface="Microsoft YaHei" charset="-122"/>
                  </a:rPr>
                  <a:t>仅流出</a:t>
                </a:r>
                <a:r>
                  <a:rPr lang="zh-CN" altLang="en-US" sz="2400" b="1" dirty="0">
                    <a:latin typeface="Microsoft YaHei" charset="-122"/>
                    <a:ea typeface="Microsoft YaHei" charset="-122"/>
                    <a:cs typeface="Microsoft YaHei" charset="-122"/>
                  </a:rPr>
                  <a:t>到未标记样本</a:t>
                </a:r>
                <a:r>
                  <a:rPr lang="zh-CN" altLang="en-US" sz="2400" dirty="0">
                    <a:latin typeface="Microsoft YaHei" charset="-122"/>
                    <a:ea typeface="Microsoft YaHei" charset="-122"/>
                    <a:cs typeface="Microsoft YaHei" charset="-122"/>
                  </a:rPr>
                  <a:t>，因此流出能量为</a:t>
                </a:r>
                <a14:m>
                  <m:oMath xmlns:m="http://schemas.openxmlformats.org/officeDocument/2006/math">
                    <m:nary>
                      <m:naryPr>
                        <m:chr m:val="∑"/>
                        <m:limLoc m:val="subSup"/>
                        <m:ctrlPr>
                          <a:rPr lang="is-IS" altLang="zh-CN" sz="2400" i="1">
                            <a:latin typeface="Microsoft YaHei" charset="-122"/>
                            <a:ea typeface="Microsoft YaHei" charset="-122"/>
                            <a:cs typeface="Microsoft YaHei" charset="-122"/>
                          </a:rPr>
                        </m:ctrlPr>
                      </m:naryPr>
                      <m:sub>
                        <m:r>
                          <m:rPr>
                            <m:brk m:alnAt="25"/>
                          </m:rPr>
                          <a:rPr lang="en-US" altLang="zh-CN" sz="2400" i="1">
                            <a:latin typeface="Microsoft YaHei" charset="-122"/>
                            <a:ea typeface="Microsoft YaHei" charset="-122"/>
                            <a:cs typeface="Microsoft YaHei" charset="-122"/>
                          </a:rPr>
                          <m:t>𝑗</m:t>
                        </m:r>
                        <m:r>
                          <a:rPr lang="en-US" altLang="zh-CN" sz="2400" i="1">
                            <a:latin typeface="Microsoft YaHei" charset="-122"/>
                            <a:ea typeface="Microsoft YaHei" charset="-122"/>
                            <a:cs typeface="Microsoft YaHei" charset="-122"/>
                          </a:rPr>
                          <m:t>=</m:t>
                        </m:r>
                        <m:r>
                          <a:rPr lang="en-US" altLang="zh-CN" sz="2400" b="0" i="1" smtClean="0">
                            <a:latin typeface="Cambria Math" charset="0"/>
                            <a:ea typeface="Microsoft YaHei" charset="-122"/>
                            <a:cs typeface="Microsoft YaHei" charset="-122"/>
                          </a:rPr>
                          <m:t>𝐿</m:t>
                        </m:r>
                      </m:sub>
                      <m:sup>
                        <m:r>
                          <a:rPr lang="en-US" altLang="zh-CN" sz="2400" i="1">
                            <a:latin typeface="Microsoft YaHei" charset="-122"/>
                            <a:ea typeface="Microsoft YaHei" charset="-122"/>
                            <a:cs typeface="Microsoft YaHei" charset="-122"/>
                          </a:rPr>
                          <m:t>𝐿</m:t>
                        </m:r>
                        <m:r>
                          <a:rPr lang="en-US" altLang="zh-CN" sz="2400" b="0" i="1" smtClean="0">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𝑈</m:t>
                        </m:r>
                      </m:sup>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i="1">
                                <a:solidFill>
                                  <a:srgbClr val="094162"/>
                                </a:solidFill>
                                <a:latin typeface="Microsoft YaHei" charset="-122"/>
                                <a:ea typeface="Microsoft YaHei" charset="-122"/>
                                <a:cs typeface="Microsoft YaHei" charset="-122"/>
                              </a:rPr>
                              <m:t>𝑤</m:t>
                            </m:r>
                          </m:e>
                          <m:sub>
                            <m:r>
                              <a:rPr lang="en-US" altLang="zh-CN" sz="2400" i="1">
                                <a:solidFill>
                                  <a:srgbClr val="094162"/>
                                </a:solidFill>
                                <a:latin typeface="Microsoft YaHei" charset="-122"/>
                                <a:ea typeface="Microsoft YaHei" charset="-122"/>
                                <a:cs typeface="Microsoft YaHei" charset="-122"/>
                              </a:rPr>
                              <m:t>𝑖</m:t>
                            </m:r>
                            <m:r>
                              <a:rPr lang="en-US" altLang="zh-CN" sz="2400" i="1">
                                <a:solidFill>
                                  <a:srgbClr val="094162"/>
                                </a:solidFill>
                                <a:latin typeface="Microsoft YaHei" charset="-122"/>
                                <a:ea typeface="Microsoft YaHei" charset="-122"/>
                                <a:cs typeface="Microsoft YaHei" charset="-122"/>
                              </a:rPr>
                              <m:t>,</m:t>
                            </m:r>
                            <m:r>
                              <a:rPr lang="en-US" altLang="zh-CN" sz="2400" i="1">
                                <a:solidFill>
                                  <a:srgbClr val="094162"/>
                                </a:solidFill>
                                <a:latin typeface="Microsoft YaHei" charset="-122"/>
                                <a:ea typeface="Microsoft YaHei" charset="-122"/>
                                <a:cs typeface="Microsoft YaHei" charset="-122"/>
                              </a:rPr>
                              <m:t>𝑗</m:t>
                            </m:r>
                          </m:sub>
                        </m:sSub>
                        <m:r>
                          <a:rPr lang="en-US" altLang="zh-CN" sz="2400" i="1">
                            <a:solidFill>
                              <a:srgbClr val="094162"/>
                            </a:solidFill>
                            <a:latin typeface="Microsoft YaHei" charset="-122"/>
                            <a:ea typeface="Microsoft YaHei" charset="-122"/>
                            <a:cs typeface="Microsoft YaHei" charset="-122"/>
                          </a:rPr>
                          <m:t>𝑓</m:t>
                        </m:r>
                        <m:d>
                          <m:dPr>
                            <m:ctrlPr>
                              <a:rPr lang="is-IS" altLang="zh-CN" sz="2400" i="1">
                                <a:solidFill>
                                  <a:srgbClr val="094162"/>
                                </a:solidFill>
                                <a:latin typeface="Microsoft YaHei" charset="-122"/>
                                <a:ea typeface="Microsoft YaHei" charset="-122"/>
                                <a:cs typeface="Microsoft YaHei" charset="-122"/>
                              </a:rPr>
                            </m:ctrlPr>
                          </m:dPr>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𝑗</m:t>
                                </m:r>
                              </m:sub>
                            </m:sSub>
                          </m:e>
                        </m:d>
                      </m:e>
                    </m:nary>
                  </m:oMath>
                </a14:m>
                <a:endParaRPr kumimoji="1" lang="en-US" altLang="zh-CN" sz="2400" dirty="0" smtClean="0">
                  <a:latin typeface="Microsoft YaHei" charset="-122"/>
                  <a:ea typeface="Microsoft YaHei" charset="-122"/>
                  <a:cs typeface="Microsoft YaHei" charset="-122"/>
                </a:endParaRPr>
              </a:p>
              <a:p>
                <a:pPr lvl="1"/>
                <a:r>
                  <a:rPr lang="zh-CN" altLang="en-US" sz="2400" dirty="0" smtClean="0">
                    <a:latin typeface="Microsoft YaHei" charset="-122"/>
                    <a:ea typeface="Microsoft YaHei" charset="-122"/>
                    <a:cs typeface="Microsoft YaHei" charset="-122"/>
                  </a:rPr>
                  <a:t> 没有</a:t>
                </a:r>
                <a:r>
                  <a:rPr lang="zh-CN" altLang="en-US" sz="2400" dirty="0">
                    <a:latin typeface="Microsoft YaHei" charset="-122"/>
                    <a:ea typeface="Microsoft YaHei" charset="-122"/>
                    <a:cs typeface="Microsoft YaHei" charset="-122"/>
                  </a:rPr>
                  <a:t>能量流入，因此</a:t>
                </a:r>
                <a:r>
                  <a:rPr lang="zh-CN" altLang="en-US" sz="2400" dirty="0" smtClean="0">
                    <a:latin typeface="Microsoft YaHei" charset="-122"/>
                    <a:ea typeface="Microsoft YaHei" charset="-122"/>
                    <a:cs typeface="Microsoft YaHei" charset="-122"/>
                  </a:rPr>
                  <a:t>有</a:t>
                </a:r>
                <a:r>
                  <a:rPr lang="zh-CN" altLang="en-US" sz="2400" dirty="0">
                    <a:latin typeface="Microsoft YaHei" charset="-122"/>
                    <a:ea typeface="Microsoft YaHei" charset="-122"/>
                    <a:cs typeface="Microsoft YaHei" charset="-122"/>
                  </a:rPr>
                  <a:t>：</a:t>
                </a:r>
                <a14:m>
                  <m:oMath xmlns:m="http://schemas.openxmlformats.org/officeDocument/2006/math">
                    <m:nary>
                      <m:naryPr>
                        <m:chr m:val="∑"/>
                        <m:limLoc m:val="subSup"/>
                        <m:ctrlPr>
                          <a:rPr lang="is-IS" altLang="zh-CN" sz="2400" i="1">
                            <a:latin typeface="Microsoft YaHei" charset="-122"/>
                            <a:ea typeface="Microsoft YaHei" charset="-122"/>
                            <a:cs typeface="Microsoft YaHei" charset="-122"/>
                          </a:rPr>
                        </m:ctrlPr>
                      </m:naryPr>
                      <m:sub>
                        <m:r>
                          <m:rPr>
                            <m:brk m:alnAt="1"/>
                          </m:rPr>
                          <a:rPr lang="en-US" altLang="zh-CN" sz="2400" i="1">
                            <a:latin typeface="Microsoft YaHei" charset="-122"/>
                            <a:ea typeface="Microsoft YaHei" charset="-122"/>
                            <a:cs typeface="Microsoft YaHei" charset="-122"/>
                          </a:rPr>
                          <m:t>𝑗</m:t>
                        </m:r>
                        <m:r>
                          <a:rPr lang="en-US" altLang="zh-CN" sz="2400" i="1">
                            <a:latin typeface="Microsoft YaHei" charset="-122"/>
                            <a:ea typeface="Microsoft YaHei" charset="-122"/>
                            <a:cs typeface="Microsoft YaHei" charset="-122"/>
                          </a:rPr>
                          <m:t>=1</m:t>
                        </m:r>
                      </m:sub>
                      <m:sup>
                        <m:r>
                          <a:rPr lang="en-US" altLang="zh-CN" sz="2400" i="1">
                            <a:latin typeface="Microsoft YaHei" charset="-122"/>
                            <a:ea typeface="Microsoft YaHei" charset="-122"/>
                            <a:cs typeface="Microsoft YaHei" charset="-122"/>
                          </a:rPr>
                          <m:t>𝐿</m:t>
                        </m:r>
                      </m:sup>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i="1">
                                <a:solidFill>
                                  <a:srgbClr val="094162"/>
                                </a:solidFill>
                                <a:latin typeface="Microsoft YaHei" charset="-122"/>
                                <a:ea typeface="Microsoft YaHei" charset="-122"/>
                                <a:cs typeface="Microsoft YaHei" charset="-122"/>
                              </a:rPr>
                              <m:t>𝑤</m:t>
                            </m:r>
                          </m:e>
                          <m:sub>
                            <m:r>
                              <a:rPr lang="en-US" altLang="zh-CN" sz="2400" i="1">
                                <a:solidFill>
                                  <a:srgbClr val="094162"/>
                                </a:solidFill>
                                <a:latin typeface="Microsoft YaHei" charset="-122"/>
                                <a:ea typeface="Microsoft YaHei" charset="-122"/>
                                <a:cs typeface="Microsoft YaHei" charset="-122"/>
                              </a:rPr>
                              <m:t>𝑗</m:t>
                            </m:r>
                            <m:r>
                              <a:rPr lang="en-US" altLang="zh-CN" sz="2400" i="1">
                                <a:solidFill>
                                  <a:srgbClr val="094162"/>
                                </a:solidFill>
                                <a:latin typeface="Microsoft YaHei" charset="-122"/>
                                <a:ea typeface="Microsoft YaHei" charset="-122"/>
                                <a:cs typeface="Microsoft YaHei" charset="-122"/>
                              </a:rPr>
                              <m:t>,</m:t>
                            </m:r>
                            <m:r>
                              <a:rPr lang="en-US" altLang="zh-CN" sz="2400" i="1">
                                <a:solidFill>
                                  <a:srgbClr val="094162"/>
                                </a:solidFill>
                                <a:latin typeface="Microsoft YaHei" charset="-122"/>
                                <a:ea typeface="Microsoft YaHei" charset="-122"/>
                                <a:cs typeface="Microsoft YaHei" charset="-122"/>
                              </a:rPr>
                              <m:t>𝑖</m:t>
                            </m:r>
                          </m:sub>
                        </m:sSub>
                        <m:r>
                          <a:rPr lang="en-US" altLang="zh-CN" sz="2400" i="1">
                            <a:solidFill>
                              <a:srgbClr val="094162"/>
                            </a:solidFill>
                            <a:latin typeface="Microsoft YaHei" charset="-122"/>
                            <a:ea typeface="Microsoft YaHei" charset="-122"/>
                            <a:cs typeface="Microsoft YaHei" charset="-122"/>
                          </a:rPr>
                          <m:t>𝑓</m:t>
                        </m:r>
                        <m:d>
                          <m:dPr>
                            <m:ctrlPr>
                              <a:rPr lang="is-IS" altLang="zh-CN" sz="2400" i="1">
                                <a:solidFill>
                                  <a:srgbClr val="094162"/>
                                </a:solidFill>
                                <a:latin typeface="Microsoft YaHei" charset="-122"/>
                                <a:ea typeface="Microsoft YaHei" charset="-122"/>
                                <a:cs typeface="Microsoft YaHei" charset="-122"/>
                              </a:rPr>
                            </m:ctrlPr>
                          </m:dPr>
                          <m:e>
                            <m:sSub>
                              <m:sSubPr>
                                <m:ctrlPr>
                                  <a:rPr lang="en-US" altLang="zh-CN" sz="2400" i="1">
                                    <a:solidFill>
                                      <a:srgbClr val="094162"/>
                                    </a:solidFill>
                                    <a:latin typeface="Microsoft YaHei" charset="-122"/>
                                    <a:ea typeface="Microsoft YaHei" charset="-122"/>
                                    <a:cs typeface="Microsoft YaHei" charset="-122"/>
                                  </a:rPr>
                                </m:ctrlPr>
                              </m:sSubPr>
                              <m:e>
                                <m:r>
                                  <a:rPr lang="en-US" altLang="zh-CN" sz="2400" b="1" i="1">
                                    <a:solidFill>
                                      <a:srgbClr val="094162"/>
                                    </a:solidFill>
                                    <a:latin typeface="Microsoft YaHei" charset="-122"/>
                                    <a:ea typeface="Microsoft YaHei" charset="-122"/>
                                    <a:cs typeface="Microsoft YaHei" charset="-122"/>
                                  </a:rPr>
                                  <m:t>𝒙</m:t>
                                </m:r>
                              </m:e>
                              <m:sub>
                                <m:r>
                                  <a:rPr lang="en-US" altLang="zh-CN" sz="2400" i="1">
                                    <a:solidFill>
                                      <a:srgbClr val="094162"/>
                                    </a:solidFill>
                                    <a:latin typeface="Microsoft YaHei" charset="-122"/>
                                    <a:ea typeface="Microsoft YaHei" charset="-122"/>
                                    <a:cs typeface="Microsoft YaHei" charset="-122"/>
                                  </a:rPr>
                                  <m:t>𝑖</m:t>
                                </m:r>
                              </m:sub>
                            </m:sSub>
                          </m:e>
                        </m:d>
                        <m:r>
                          <a:rPr lang="en-US" altLang="zh-CN" sz="2400" b="0" i="1" smtClean="0">
                            <a:solidFill>
                              <a:srgbClr val="094162"/>
                            </a:solidFill>
                            <a:latin typeface="Cambria Math" charset="0"/>
                            <a:ea typeface="Microsoft YaHei" charset="-122"/>
                            <a:cs typeface="Microsoft YaHei" charset="-122"/>
                          </a:rPr>
                          <m:t>=0</m:t>
                        </m:r>
                      </m:e>
                    </m:nary>
                    <m:r>
                      <a:rPr lang="en-US" altLang="zh-CN" sz="2400" b="0" i="1" smtClean="0">
                        <a:solidFill>
                          <a:srgbClr val="094162"/>
                        </a:solidFill>
                        <a:latin typeface="Cambria Math" charset="0"/>
                        <a:ea typeface="Microsoft YaHei" charset="-122"/>
                        <a:cs typeface="Microsoft YaHei" charset="-122"/>
                      </a:rPr>
                      <m:t>=</m:t>
                    </m:r>
                    <m:r>
                      <a:rPr lang="en-US" altLang="zh-CN" sz="2400" i="1">
                        <a:solidFill>
                          <a:srgbClr val="7030A0"/>
                        </a:solidFill>
                        <a:latin typeface="Cambria Math" charset="0"/>
                        <a:ea typeface="Microsoft YaHei" charset="-122"/>
                        <a:cs typeface="Microsoft YaHei" charset="-122"/>
                      </a:rPr>
                      <m:t>𝑓</m:t>
                    </m:r>
                    <m:d>
                      <m:dPr>
                        <m:ctrlPr>
                          <a:rPr lang="is-IS" altLang="zh-CN" sz="2400" i="1">
                            <a:solidFill>
                              <a:srgbClr val="7030A0"/>
                            </a:solidFill>
                            <a:latin typeface="Cambria Math" charset="0"/>
                            <a:ea typeface="Microsoft YaHei" charset="-122"/>
                            <a:cs typeface="Microsoft YaHei" charset="-122"/>
                          </a:rPr>
                        </m:ctrlPr>
                      </m:dPr>
                      <m:e>
                        <m:sSub>
                          <m:sSubPr>
                            <m:ctrlPr>
                              <a:rPr lang="en-US" altLang="zh-CN" sz="2400" i="1">
                                <a:solidFill>
                                  <a:srgbClr val="7030A0"/>
                                </a:solidFill>
                                <a:latin typeface="Cambria Math" charset="0"/>
                                <a:ea typeface="Microsoft YaHei" charset="-122"/>
                                <a:cs typeface="Microsoft YaHei" charset="-122"/>
                              </a:rPr>
                            </m:ctrlPr>
                          </m:sSubPr>
                          <m:e>
                            <m:r>
                              <a:rPr lang="en-US" altLang="zh-CN" sz="2400" b="1" i="1">
                                <a:solidFill>
                                  <a:srgbClr val="7030A0"/>
                                </a:solidFill>
                                <a:latin typeface="Cambria Math" charset="0"/>
                                <a:ea typeface="Microsoft YaHei" charset="-122"/>
                                <a:cs typeface="Microsoft YaHei" charset="-122"/>
                              </a:rPr>
                              <m:t>𝒙</m:t>
                            </m:r>
                          </m:e>
                          <m:sub>
                            <m:r>
                              <a:rPr lang="en-US" altLang="zh-CN" sz="2400" i="1">
                                <a:solidFill>
                                  <a:srgbClr val="7030A0"/>
                                </a:solidFill>
                                <a:latin typeface="Cambria Math" charset="0"/>
                                <a:ea typeface="Microsoft YaHei" charset="-122"/>
                                <a:cs typeface="Microsoft YaHei" charset="-122"/>
                              </a:rPr>
                              <m:t>𝑖</m:t>
                            </m:r>
                          </m:sub>
                        </m:sSub>
                      </m:e>
                    </m:d>
                    <m:nary>
                      <m:naryPr>
                        <m:chr m:val="∑"/>
                        <m:limLoc m:val="subSup"/>
                        <m:ctrlPr>
                          <a:rPr lang="is-IS" altLang="zh-CN" sz="2400" i="1">
                            <a:latin typeface="Cambria Math" charset="0"/>
                            <a:ea typeface="Microsoft YaHei" charset="-122"/>
                            <a:cs typeface="Microsoft YaHei" charset="-122"/>
                          </a:rPr>
                        </m:ctrlPr>
                      </m:naryPr>
                      <m:sub>
                        <m:r>
                          <m:rPr>
                            <m:brk m:alnAt="1"/>
                          </m:rPr>
                          <a:rPr lang="en-US" altLang="zh-CN" sz="2400" i="1">
                            <a:latin typeface="Cambria Math" charset="0"/>
                            <a:ea typeface="Microsoft YaHei" charset="-122"/>
                            <a:cs typeface="Microsoft YaHei" charset="-122"/>
                          </a:rPr>
                          <m:t>𝑗</m:t>
                        </m:r>
                        <m:r>
                          <a:rPr lang="en-US" altLang="zh-CN" sz="2400" i="1">
                            <a:latin typeface="Cambria Math" charset="0"/>
                            <a:ea typeface="Microsoft YaHei" charset="-122"/>
                            <a:cs typeface="Microsoft YaHei" charset="-122"/>
                          </a:rPr>
                          <m:t>=1</m:t>
                        </m:r>
                      </m:sub>
                      <m:sup>
                        <m:r>
                          <a:rPr lang="en-US" altLang="zh-CN" sz="2400" i="1">
                            <a:latin typeface="Cambria Math" charset="0"/>
                            <a:ea typeface="Microsoft YaHei" charset="-122"/>
                            <a:cs typeface="Microsoft YaHei" charset="-122"/>
                          </a:rPr>
                          <m:t>𝐿</m:t>
                        </m:r>
                      </m:sup>
                      <m:e>
                        <m:sSub>
                          <m:sSubPr>
                            <m:ctrlPr>
                              <a:rPr lang="en-US" altLang="zh-CN" sz="2400" i="1">
                                <a:solidFill>
                                  <a:srgbClr val="094162"/>
                                </a:solidFill>
                                <a:latin typeface="Cambria Math" charset="0"/>
                                <a:ea typeface="Microsoft YaHei" charset="-122"/>
                                <a:cs typeface="Microsoft YaHei" charset="-122"/>
                              </a:rPr>
                            </m:ctrlPr>
                          </m:sSubPr>
                          <m:e>
                            <m:r>
                              <a:rPr lang="en-US" altLang="zh-CN" sz="2400" i="1">
                                <a:solidFill>
                                  <a:srgbClr val="094162"/>
                                </a:solidFill>
                                <a:latin typeface="Cambria Math" charset="0"/>
                                <a:ea typeface="Microsoft YaHei" charset="-122"/>
                                <a:cs typeface="Microsoft YaHei" charset="-122"/>
                              </a:rPr>
                              <m:t>𝑤</m:t>
                            </m:r>
                          </m:e>
                          <m:sub>
                            <m:r>
                              <a:rPr lang="en-US" altLang="zh-CN" sz="2400" i="1">
                                <a:solidFill>
                                  <a:srgbClr val="C00000"/>
                                </a:solidFill>
                                <a:latin typeface="Cambria Math" charset="0"/>
                                <a:ea typeface="Microsoft YaHei" charset="-122"/>
                                <a:cs typeface="Microsoft YaHei" charset="-122"/>
                              </a:rPr>
                              <m:t>𝑖</m:t>
                            </m:r>
                            <m:r>
                              <a:rPr lang="en-US" altLang="zh-CN" sz="2400" i="1">
                                <a:solidFill>
                                  <a:srgbClr val="C00000"/>
                                </a:solidFill>
                                <a:latin typeface="Cambria Math" charset="0"/>
                                <a:ea typeface="Microsoft YaHei" charset="-122"/>
                                <a:cs typeface="Microsoft YaHei" charset="-122"/>
                              </a:rPr>
                              <m:t>,</m:t>
                            </m:r>
                            <m:r>
                              <a:rPr lang="en-US" altLang="zh-CN" sz="2400" i="1">
                                <a:solidFill>
                                  <a:srgbClr val="C00000"/>
                                </a:solidFill>
                                <a:latin typeface="Cambria Math" charset="0"/>
                                <a:ea typeface="Microsoft YaHei" charset="-122"/>
                                <a:cs typeface="Microsoft YaHei" charset="-122"/>
                              </a:rPr>
                              <m:t>𝑗</m:t>
                            </m:r>
                          </m:sub>
                        </m:sSub>
                      </m:e>
                    </m:nary>
                  </m:oMath>
                </a14:m>
                <a:endParaRPr kumimoji="1" lang="zh-CN" altLang="en-US" sz="24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938463" cy="3133725"/>
              </a:xfrm>
              <a:blipFill rotWithShape="0">
                <a:blip r:embed="rId2"/>
                <a:stretch>
                  <a:fillRect l="-724" b="-57977"/>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kumimoji="1" lang="zh-CN" altLang="en-US" dirty="0"/>
              <a:t>标签传播</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0" y="1876865"/>
                <a:ext cx="12317346" cy="14902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kumimoji="1" lang="is-IS" altLang="zh-CN" sz="2400" i="1" smtClean="0">
                              <a:latin typeface="Cambria Math" charset="0"/>
                            </a:rPr>
                          </m:ctrlPr>
                        </m:dPr>
                        <m:e>
                          <m:m>
                            <m:mPr>
                              <m:mcs>
                                <m:mc>
                                  <m:mcPr>
                                    <m:count m:val="3"/>
                                    <m:mcJc m:val="center"/>
                                  </m:mcPr>
                                </m:mc>
                              </m:mcs>
                              <m:ctrlPr>
                                <a:rPr kumimoji="1" lang="uk-UA" altLang="zh-CN" sz="2400" i="1" smtClean="0">
                                  <a:latin typeface="Cambria Math" charset="0"/>
                                </a:rPr>
                              </m:ctrlPr>
                            </m:mPr>
                            <m:mr>
                              <m:e>
                                <m:sSub>
                                  <m:sSubPr>
                                    <m:ctrlPr>
                                      <a:rPr kumimoji="1" lang="en-US" altLang="zh-CN" sz="2400" i="1" smtClean="0">
                                        <a:latin typeface="Cambria Math" charset="0"/>
                                      </a:rPr>
                                    </m:ctrlPr>
                                  </m:sSubPr>
                                  <m:e>
                                    <m:r>
                                      <a:rPr kumimoji="1" lang="en-US" altLang="zh-CN" sz="2400" b="0" i="1" smtClean="0">
                                        <a:latin typeface="Cambria Math" charset="0"/>
                                      </a:rPr>
                                      <m:t>𝑑</m:t>
                                    </m:r>
                                  </m:e>
                                  <m:sub>
                                    <m:r>
                                      <a:rPr kumimoji="1" lang="en-US" altLang="zh-CN" sz="2400" b="0" i="1" smtClean="0">
                                        <a:latin typeface="Cambria Math" charset="0"/>
                                      </a:rPr>
                                      <m:t>𝐿</m:t>
                                    </m:r>
                                    <m:r>
                                      <a:rPr kumimoji="1" lang="en-US" altLang="zh-CN" sz="2400" b="0" i="1" smtClean="0">
                                        <a:latin typeface="Cambria Math" charset="0"/>
                                      </a:rPr>
                                      <m:t>+1</m:t>
                                    </m:r>
                                  </m:sub>
                                </m:sSub>
                              </m:e>
                              <m:e>
                                <m:r>
                                  <a:rPr kumimoji="1" lang="en-US" altLang="zh-CN" sz="2400" b="0" i="1" smtClean="0">
                                    <a:latin typeface="Cambria Math" charset="0"/>
                                  </a:rPr>
                                  <m:t>0</m:t>
                                </m:r>
                              </m:e>
                              <m:e>
                                <m:m>
                                  <m:mPr>
                                    <m:mcs>
                                      <m:mc>
                                        <m:mcPr>
                                          <m:count m:val="2"/>
                                          <m:mcJc m:val="center"/>
                                        </m:mcPr>
                                      </m:mc>
                                    </m:mcs>
                                    <m:ctrlPr>
                                      <a:rPr kumimoji="1" lang="uk-UA" altLang="zh-CN" sz="2400" i="1" smtClean="0">
                                        <a:latin typeface="Cambria Math" charset="0"/>
                                      </a:rPr>
                                    </m:ctrlPr>
                                  </m:mPr>
                                  <m:mr>
                                    <m:e>
                                      <m:r>
                                        <m:rPr>
                                          <m:brk m:alnAt="7"/>
                                        </m:rPr>
                                        <a:rPr kumimoji="1" lang="uk-UA" altLang="zh-CN" sz="2400" i="1" smtClean="0">
                                          <a:latin typeface="Cambria Math" charset="0"/>
                                        </a:rPr>
                                        <m:t>⋯</m:t>
                                      </m:r>
                                    </m:e>
                                    <m:e>
                                      <m:r>
                                        <a:rPr kumimoji="1" lang="en-US" altLang="zh-CN" sz="2400" b="0" i="1" smtClean="0">
                                          <a:latin typeface="Cambria Math" charset="0"/>
                                        </a:rPr>
                                        <m:t>0</m:t>
                                      </m:r>
                                    </m:e>
                                  </m:mr>
                                </m:m>
                              </m:e>
                            </m:mr>
                            <m:mr>
                              <m:e>
                                <m:r>
                                  <a:rPr kumimoji="1" lang="en-US" altLang="zh-CN" sz="2400" b="0" i="1" smtClean="0">
                                    <a:latin typeface="Cambria Math" charset="0"/>
                                  </a:rPr>
                                  <m:t>0</m:t>
                                </m:r>
                              </m:e>
                              <m:e>
                                <m:sSub>
                                  <m:sSubPr>
                                    <m:ctrlPr>
                                      <a:rPr kumimoji="1" lang="en-US" altLang="zh-CN" sz="2400" i="1">
                                        <a:latin typeface="Cambria Math" charset="0"/>
                                      </a:rPr>
                                    </m:ctrlPr>
                                  </m:sSubPr>
                                  <m:e>
                                    <m:r>
                                      <a:rPr kumimoji="1" lang="en-US" altLang="zh-CN" sz="2400" i="1">
                                        <a:latin typeface="Cambria Math" charset="0"/>
                                      </a:rPr>
                                      <m:t>𝑑</m:t>
                                    </m:r>
                                  </m:e>
                                  <m:sub>
                                    <m:r>
                                      <a:rPr kumimoji="1" lang="en-US" altLang="zh-CN" sz="2400" i="1">
                                        <a:latin typeface="Cambria Math" charset="0"/>
                                      </a:rPr>
                                      <m:t>𝐿</m:t>
                                    </m:r>
                                    <m:r>
                                      <a:rPr kumimoji="1" lang="en-US" altLang="zh-CN" sz="2400" i="1">
                                        <a:latin typeface="Cambria Math" charset="0"/>
                                      </a:rPr>
                                      <m:t>+2</m:t>
                                    </m:r>
                                  </m:sub>
                                </m:sSub>
                              </m:e>
                              <m:e>
                                <m:m>
                                  <m:mPr>
                                    <m:mcs>
                                      <m:mc>
                                        <m:mcPr>
                                          <m:count m:val="2"/>
                                          <m:mcJc m:val="center"/>
                                        </m:mcPr>
                                      </m:mc>
                                    </m:mcs>
                                    <m:ctrlPr>
                                      <a:rPr kumimoji="1" lang="uk-UA" altLang="zh-CN" sz="2400" i="1" smtClean="0">
                                        <a:latin typeface="Cambria Math" charset="0"/>
                                      </a:rPr>
                                    </m:ctrlPr>
                                  </m:mPr>
                                  <m:mr>
                                    <m:e>
                                      <m:r>
                                        <m:rPr>
                                          <m:brk m:alnAt="7"/>
                                        </m:rPr>
                                        <a:rPr kumimoji="1" lang="uk-UA" altLang="zh-CN" sz="2400" i="1" smtClean="0">
                                          <a:latin typeface="Cambria Math" charset="0"/>
                                        </a:rPr>
                                        <m:t>⋯</m:t>
                                      </m:r>
                                    </m:e>
                                    <m:e>
                                      <m:r>
                                        <a:rPr kumimoji="1" lang="en-US" altLang="zh-CN" sz="2400" b="0" i="1" smtClean="0">
                                          <a:latin typeface="Cambria Math" charset="0"/>
                                        </a:rPr>
                                        <m:t>0</m:t>
                                      </m:r>
                                    </m:e>
                                  </m:mr>
                                </m:m>
                              </m:e>
                            </m:mr>
                            <m:mr>
                              <m:e>
                                <m:m>
                                  <m:mPr>
                                    <m:mcs>
                                      <m:mc>
                                        <m:mcPr>
                                          <m:count m:val="1"/>
                                          <m:mcJc m:val="center"/>
                                        </m:mcPr>
                                      </m:mc>
                                    </m:mcs>
                                    <m:ctrlPr>
                                      <a:rPr kumimoji="1" lang="cs-CZ" altLang="zh-CN" sz="2400" i="1" smtClean="0">
                                        <a:latin typeface="Cambria Math" charset="0"/>
                                      </a:rPr>
                                    </m:ctrlPr>
                                  </m:mPr>
                                  <m:mr>
                                    <m:e>
                                      <m:r>
                                        <m:rPr>
                                          <m:brk m:alnAt="7"/>
                                        </m:rPr>
                                        <a:rPr kumimoji="1" lang="cs-CZ" altLang="zh-CN" sz="2400" i="1" smtClean="0">
                                          <a:latin typeface="Cambria Math" charset="0"/>
                                        </a:rPr>
                                        <m:t>⋮</m:t>
                                      </m:r>
                                    </m:e>
                                  </m:mr>
                                  <m:mr>
                                    <m:e>
                                      <m:r>
                                        <a:rPr kumimoji="1" lang="en-US" altLang="zh-CN" sz="2400" b="0" i="1" smtClean="0">
                                          <a:latin typeface="Cambria Math" charset="0"/>
                                        </a:rPr>
                                        <m:t>0</m:t>
                                      </m:r>
                                    </m:e>
                                  </m:mr>
                                </m:m>
                              </m:e>
                              <m:e>
                                <m:m>
                                  <m:mPr>
                                    <m:mcs>
                                      <m:mc>
                                        <m:mcPr>
                                          <m:count m:val="1"/>
                                          <m:mcJc m:val="center"/>
                                        </m:mcPr>
                                      </m:mc>
                                    </m:mcs>
                                    <m:ctrlPr>
                                      <a:rPr kumimoji="1" lang="cs-CZ" altLang="zh-CN" sz="2400" i="1" smtClean="0">
                                        <a:latin typeface="Cambria Math" charset="0"/>
                                      </a:rPr>
                                    </m:ctrlPr>
                                  </m:mPr>
                                  <m:mr>
                                    <m:e>
                                      <m:r>
                                        <m:rPr>
                                          <m:brk m:alnAt="7"/>
                                        </m:rPr>
                                        <a:rPr kumimoji="1" lang="cs-CZ" altLang="zh-CN" sz="2400" i="1" smtClean="0">
                                          <a:latin typeface="Cambria Math" charset="0"/>
                                        </a:rPr>
                                        <m:t>⋮</m:t>
                                      </m:r>
                                    </m:e>
                                  </m:mr>
                                  <m:mr>
                                    <m:e>
                                      <m:r>
                                        <a:rPr kumimoji="1" lang="en-US" altLang="zh-CN" sz="2400" b="0" i="1" smtClean="0">
                                          <a:latin typeface="Cambria Math" charset="0"/>
                                        </a:rPr>
                                        <m:t>0</m:t>
                                      </m:r>
                                    </m:e>
                                  </m:mr>
                                </m:m>
                              </m:e>
                              <m:e>
                                <m:m>
                                  <m:mPr>
                                    <m:mcs>
                                      <m:mc>
                                        <m:mcPr>
                                          <m:count m:val="2"/>
                                          <m:mcJc m:val="center"/>
                                        </m:mcPr>
                                      </m:mc>
                                    </m:mcs>
                                    <m:ctrlPr>
                                      <a:rPr kumimoji="1" lang="uk-UA" altLang="zh-CN" sz="2400" i="1" smtClean="0">
                                        <a:latin typeface="Cambria Math" charset="0"/>
                                      </a:rPr>
                                    </m:ctrlPr>
                                  </m:mPr>
                                  <m:mr>
                                    <m:e>
                                      <m:m>
                                        <m:mPr>
                                          <m:mcs>
                                            <m:mc>
                                              <m:mcPr>
                                                <m:count m:val="1"/>
                                                <m:mcJc m:val="center"/>
                                              </m:mcPr>
                                            </m:mc>
                                          </m:mcs>
                                          <m:ctrlPr>
                                            <a:rPr kumimoji="1" lang="cs-CZ" altLang="zh-CN" sz="2400" i="1" smtClean="0">
                                              <a:latin typeface="Cambria Math" charset="0"/>
                                            </a:rPr>
                                          </m:ctrlPr>
                                        </m:mPr>
                                        <m:mr>
                                          <m:e>
                                            <m:r>
                                              <m:rPr>
                                                <m:brk m:alnAt="7"/>
                                              </m:rPr>
                                              <a:rPr kumimoji="1" lang="cs-CZ" altLang="zh-CN" sz="2400" i="1" smtClean="0">
                                                <a:latin typeface="Cambria Math" charset="0"/>
                                              </a:rPr>
                                              <m:t>⋱</m:t>
                                            </m:r>
                                          </m:e>
                                        </m:mr>
                                        <m:mr>
                                          <m:e>
                                            <m:r>
                                              <a:rPr kumimoji="1" lang="cs-CZ" altLang="zh-CN" sz="2400" i="1" smtClean="0">
                                                <a:latin typeface="Cambria Math" charset="0"/>
                                              </a:rPr>
                                              <m:t>⋯</m:t>
                                            </m:r>
                                          </m:e>
                                        </m:mr>
                                      </m:m>
                                    </m:e>
                                    <m:e>
                                      <m:m>
                                        <m:mPr>
                                          <m:mcs>
                                            <m:mc>
                                              <m:mcPr>
                                                <m:count m:val="1"/>
                                                <m:mcJc m:val="center"/>
                                              </m:mcPr>
                                            </m:mc>
                                          </m:mcs>
                                          <m:ctrlPr>
                                            <a:rPr kumimoji="1" lang="cs-CZ" altLang="zh-CN" sz="2400" i="1" smtClean="0">
                                              <a:latin typeface="Cambria Math" charset="0"/>
                                            </a:rPr>
                                          </m:ctrlPr>
                                        </m:mPr>
                                        <m:mr>
                                          <m:e>
                                            <m:r>
                                              <m:rPr>
                                                <m:brk m:alnAt="7"/>
                                              </m:rPr>
                                              <a:rPr kumimoji="1" lang="cs-CZ" altLang="zh-CN" sz="2400" i="1" smtClean="0">
                                                <a:latin typeface="Cambria Math" charset="0"/>
                                              </a:rPr>
                                              <m:t>⋮</m:t>
                                            </m:r>
                                          </m:e>
                                        </m:mr>
                                        <m:mr>
                                          <m:e>
                                            <m:sSub>
                                              <m:sSubPr>
                                                <m:ctrlPr>
                                                  <a:rPr kumimoji="1" lang="en-US" altLang="zh-CN" sz="2400" i="1">
                                                    <a:latin typeface="Cambria Math" charset="0"/>
                                                  </a:rPr>
                                                </m:ctrlPr>
                                              </m:sSubPr>
                                              <m:e>
                                                <m:r>
                                                  <a:rPr kumimoji="1" lang="en-US" altLang="zh-CN" sz="2400" i="1">
                                                    <a:latin typeface="Cambria Math" charset="0"/>
                                                  </a:rPr>
                                                  <m:t>𝑑</m:t>
                                                </m:r>
                                              </m:e>
                                              <m:sub>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sub>
                                            </m:sSub>
                                          </m:e>
                                        </m:mr>
                                      </m:m>
                                    </m:e>
                                  </m:mr>
                                </m:m>
                              </m:e>
                            </m:mr>
                          </m:m>
                        </m:e>
                      </m:d>
                      <m:d>
                        <m:dPr>
                          <m:ctrlPr>
                            <a:rPr kumimoji="1" lang="is-IS" altLang="zh-CN" sz="2400" i="1" smtClean="0">
                              <a:latin typeface="Cambria Math" charset="0"/>
                            </a:rPr>
                          </m:ctrlPr>
                        </m:dPr>
                        <m:e>
                          <m:m>
                            <m:mPr>
                              <m:mcs>
                                <m:mc>
                                  <m:mcPr>
                                    <m:count m:val="1"/>
                                    <m:mcJc m:val="center"/>
                                  </m:mcPr>
                                </m:mc>
                              </m:mcs>
                              <m:ctrlPr>
                                <a:rPr kumimoji="1" lang="cs-CZ" altLang="zh-CN" sz="2400" i="1" smtClean="0">
                                  <a:latin typeface="Cambria Math" charset="0"/>
                                </a:rPr>
                              </m:ctrlPr>
                            </m:mP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b="0" i="1" smtClean="0">
                                            <a:solidFill>
                                              <a:srgbClr val="094162"/>
                                            </a:solidFill>
                                            <a:latin typeface="Cambria Math" charset="0"/>
                                            <a:ea typeface="Microsoft YaHei" charset="-122"/>
                                            <a:cs typeface="Microsoft YaHei" charset="-122"/>
                                          </a:rPr>
                                          <m:t>𝐿</m:t>
                                        </m:r>
                                        <m:r>
                                          <a:rPr lang="en-US" altLang="zh-CN" sz="2400" b="0" i="1" smtClean="0">
                                            <a:solidFill>
                                              <a:srgbClr val="094162"/>
                                            </a:solidFill>
                                            <a:latin typeface="Cambria Math" charset="0"/>
                                            <a:ea typeface="Microsoft YaHei" charset="-122"/>
                                            <a:cs typeface="Microsoft YaHei" charset="-122"/>
                                          </a:rPr>
                                          <m:t>+1</m:t>
                                        </m:r>
                                      </m:sub>
                                    </m:sSub>
                                  </m:e>
                                </m:d>
                              </m:e>
                            </m:m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+2</m:t>
                                        </m:r>
                                      </m:sub>
                                    </m:sSub>
                                  </m:e>
                                </m:d>
                              </m:e>
                            </m:mr>
                            <m:mr>
                              <m:e>
                                <m:m>
                                  <m:mPr>
                                    <m:mcs>
                                      <m:mc>
                                        <m:mcPr>
                                          <m:count m:val="1"/>
                                          <m:mcJc m:val="center"/>
                                        </m:mcPr>
                                      </m:mc>
                                    </m:mcs>
                                    <m:ctrlPr>
                                      <a:rPr kumimoji="1" lang="cs-CZ" altLang="zh-CN" sz="2400" i="1" smtClean="0">
                                        <a:latin typeface="Cambria Math" charset="0"/>
                                      </a:rPr>
                                    </m:ctrlPr>
                                  </m:mPr>
                                  <m:mr>
                                    <m:e>
                                      <m:r>
                                        <m:rPr>
                                          <m:brk m:alnAt="7"/>
                                        </m:rPr>
                                        <a:rPr kumimoji="1" lang="cs-CZ" altLang="zh-CN" sz="2400" i="1" smtClean="0">
                                          <a:latin typeface="Cambria Math" charset="0"/>
                                        </a:rPr>
                                        <m:t>⋮</m:t>
                                      </m:r>
                                    </m:e>
                                  </m:m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m:t>
                                              </m:r>
                                              <m:r>
                                                <a:rPr lang="en-US" altLang="zh-CN" sz="2400" b="0" i="1" smtClean="0">
                                                  <a:solidFill>
                                                    <a:srgbClr val="094162"/>
                                                  </a:solidFill>
                                                  <a:latin typeface="Cambria Math" charset="0"/>
                                                  <a:ea typeface="Microsoft YaHei" charset="-122"/>
                                                  <a:cs typeface="Microsoft YaHei" charset="-122"/>
                                                </a:rPr>
                                                <m:t>𝑈</m:t>
                                              </m:r>
                                            </m:sub>
                                          </m:sSub>
                                        </m:e>
                                      </m:d>
                                    </m:e>
                                  </m:mr>
                                </m:m>
                              </m:e>
                            </m:mr>
                          </m:m>
                        </m:e>
                      </m:d>
                      <m:r>
                        <a:rPr kumimoji="1" lang="en-US" altLang="zh-CN" sz="2400" b="0" i="1" smtClean="0">
                          <a:latin typeface="Cambria Math" charset="0"/>
                        </a:rPr>
                        <m:t>=</m:t>
                      </m:r>
                      <m:d>
                        <m:dPr>
                          <m:ctrlPr>
                            <a:rPr kumimoji="1" lang="is-IS" altLang="zh-CN" sz="2400" i="1">
                              <a:latin typeface="Cambria Math" charset="0"/>
                            </a:rPr>
                          </m:ctrlPr>
                        </m:dPr>
                        <m:e>
                          <m:m>
                            <m:mPr>
                              <m:mcs>
                                <m:mc>
                                  <m:mcPr>
                                    <m:count m:val="3"/>
                                    <m:mcJc m:val="center"/>
                                  </m:mcPr>
                                </m:mc>
                              </m:mcs>
                              <m:ctrlPr>
                                <a:rPr kumimoji="1" lang="uk-UA" altLang="zh-CN" sz="2400" i="1">
                                  <a:latin typeface="Cambria Math" charset="0"/>
                                </a:rPr>
                              </m:ctrlPr>
                            </m:mPr>
                            <m:mr>
                              <m:e>
                                <m:sSub>
                                  <m:sSubPr>
                                    <m:ctrlPr>
                                      <a:rPr kumimoji="1" lang="en-US" altLang="zh-CN" sz="2400" i="1">
                                        <a:latin typeface="Cambria Math" charset="0"/>
                                      </a:rPr>
                                    </m:ctrlPr>
                                  </m:sSubPr>
                                  <m:e>
                                    <m:r>
                                      <a:rPr kumimoji="1" lang="en-US" altLang="zh-CN" sz="2400" b="0" i="1" smtClean="0">
                                        <a:latin typeface="Cambria Math" charset="0"/>
                                      </a:rPr>
                                      <m:t>𝑤</m:t>
                                    </m:r>
                                  </m:e>
                                  <m:sub>
                                    <m:r>
                                      <a:rPr kumimoji="1" lang="en-US" altLang="zh-CN" sz="2400" i="1">
                                        <a:latin typeface="Cambria Math" charset="0"/>
                                      </a:rPr>
                                      <m:t>𝐿</m:t>
                                    </m:r>
                                    <m:r>
                                      <a:rPr kumimoji="1" lang="en-US" altLang="zh-CN" sz="2400" i="1">
                                        <a:latin typeface="Cambria Math" charset="0"/>
                                      </a:rPr>
                                      <m:t>+1,</m:t>
                                    </m:r>
                                    <m:r>
                                      <a:rPr kumimoji="1" lang="en-US" altLang="zh-CN" sz="2400" b="0" i="1" smtClean="0">
                                        <a:latin typeface="Cambria Math" charset="0"/>
                                      </a:rPr>
                                      <m:t>𝐿</m:t>
                                    </m:r>
                                    <m:r>
                                      <a:rPr kumimoji="1" lang="en-US" altLang="zh-CN" sz="2400" b="0" i="1" smtClean="0">
                                        <a:latin typeface="Cambria Math" charset="0"/>
                                      </a:rPr>
                                      <m:t>+1</m:t>
                                    </m:r>
                                  </m:sub>
                                </m:sSub>
                              </m:e>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+1,</m:t>
                                    </m:r>
                                    <m:r>
                                      <a:rPr kumimoji="1" lang="en-US" altLang="zh-CN" sz="2400" i="1">
                                        <a:latin typeface="Cambria Math" charset="0"/>
                                      </a:rPr>
                                      <m:t>𝐿</m:t>
                                    </m:r>
                                    <m:r>
                                      <a:rPr kumimoji="1" lang="en-US" altLang="zh-CN" sz="2400" i="1">
                                        <a:latin typeface="Cambria Math" charset="0"/>
                                      </a:rPr>
                                      <m:t>+2</m:t>
                                    </m:r>
                                  </m:sub>
                                </m:sSub>
                              </m:e>
                              <m:e>
                                <m:m>
                                  <m:mPr>
                                    <m:mcs>
                                      <m:mc>
                                        <m:mcPr>
                                          <m:count m:val="2"/>
                                          <m:mcJc m:val="center"/>
                                        </m:mcPr>
                                      </m:mc>
                                    </m:mcs>
                                    <m:ctrlPr>
                                      <a:rPr kumimoji="1" lang="uk-UA" altLang="zh-CN" sz="2400" i="1">
                                        <a:latin typeface="Cambria Math" charset="0"/>
                                      </a:rPr>
                                    </m:ctrlPr>
                                  </m:mPr>
                                  <m:mr>
                                    <m:e>
                                      <m:r>
                                        <m:rPr>
                                          <m:brk m:alnAt="7"/>
                                        </m:rPr>
                                        <a:rPr kumimoji="1" lang="mr-IN" altLang="zh-CN" sz="2400" i="1" smtClean="0">
                                          <a:latin typeface="Cambria Math" charset="0"/>
                                        </a:rPr>
                                        <m:t>…</m:t>
                                      </m:r>
                                    </m:e>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+1,</m:t>
                                          </m:r>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sub>
                                      </m:sSub>
                                    </m:e>
                                  </m:mr>
                                </m:m>
                              </m:e>
                            </m:mr>
                            <m:mr>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+2,</m:t>
                                    </m:r>
                                    <m:r>
                                      <a:rPr kumimoji="1" lang="en-US" altLang="zh-CN" sz="2400" i="1">
                                        <a:latin typeface="Cambria Math" charset="0"/>
                                      </a:rPr>
                                      <m:t>𝐿</m:t>
                                    </m:r>
                                    <m:r>
                                      <a:rPr kumimoji="1" lang="en-US" altLang="zh-CN" sz="2400" i="1">
                                        <a:latin typeface="Cambria Math" charset="0"/>
                                      </a:rPr>
                                      <m:t>+1</m:t>
                                    </m:r>
                                  </m:sub>
                                </m:sSub>
                              </m:e>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+2,</m:t>
                                    </m:r>
                                    <m:r>
                                      <a:rPr kumimoji="1" lang="en-US" altLang="zh-CN" sz="2400" i="1">
                                        <a:latin typeface="Cambria Math" charset="0"/>
                                      </a:rPr>
                                      <m:t>𝐿</m:t>
                                    </m:r>
                                    <m:r>
                                      <a:rPr kumimoji="1" lang="en-US" altLang="zh-CN" sz="2400" i="1">
                                        <a:latin typeface="Cambria Math" charset="0"/>
                                      </a:rPr>
                                      <m:t>+2</m:t>
                                    </m:r>
                                  </m:sub>
                                </m:sSub>
                              </m:e>
                              <m:e>
                                <m:m>
                                  <m:mPr>
                                    <m:mcs>
                                      <m:mc>
                                        <m:mcPr>
                                          <m:count m:val="2"/>
                                          <m:mcJc m:val="center"/>
                                        </m:mcPr>
                                      </m:mc>
                                    </m:mcs>
                                    <m:ctrlPr>
                                      <a:rPr kumimoji="1" lang="uk-UA" altLang="zh-CN" sz="2400" i="1">
                                        <a:latin typeface="Cambria Math" charset="0"/>
                                      </a:rPr>
                                    </m:ctrlPr>
                                  </m:mPr>
                                  <m:mr>
                                    <m:e>
                                      <m:r>
                                        <m:rPr>
                                          <m:brk m:alnAt="7"/>
                                        </m:rPr>
                                        <a:rPr kumimoji="1" lang="mr-IN" altLang="zh-CN" sz="2400" i="1" smtClean="0">
                                          <a:latin typeface="Cambria Math" charset="0"/>
                                        </a:rPr>
                                        <m:t>…</m:t>
                                      </m:r>
                                    </m:e>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+2,</m:t>
                                          </m:r>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sub>
                                      </m:sSub>
                                    </m:e>
                                  </m:mr>
                                </m:m>
                              </m:e>
                            </m:mr>
                            <m:mr>
                              <m:e>
                                <m:m>
                                  <m:mPr>
                                    <m:mcs>
                                      <m:mc>
                                        <m:mcPr>
                                          <m:count m:val="1"/>
                                          <m:mcJc m:val="center"/>
                                        </m:mcPr>
                                      </m:mc>
                                    </m:mcs>
                                    <m:ctrlPr>
                                      <a:rPr kumimoji="1" lang="cs-CZ" altLang="zh-CN" sz="2400" i="1">
                                        <a:latin typeface="Cambria Math" charset="0"/>
                                      </a:rPr>
                                    </m:ctrlPr>
                                  </m:mPr>
                                  <m:mr>
                                    <m:e>
                                      <m:r>
                                        <m:rPr>
                                          <m:brk m:alnAt="7"/>
                                        </m:rPr>
                                        <a:rPr kumimoji="1" lang="cs-CZ" altLang="zh-CN" sz="2400" i="1">
                                          <a:latin typeface="Cambria Math" charset="0"/>
                                        </a:rPr>
                                        <m:t>⋮</m:t>
                                      </m:r>
                                    </m:e>
                                  </m:mr>
                                  <m:mr>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r>
                                            <a:rPr kumimoji="1" lang="en-US" altLang="zh-CN" sz="2400" i="1">
                                              <a:latin typeface="Cambria Math" charset="0"/>
                                            </a:rPr>
                                            <m:t>,</m:t>
                                          </m:r>
                                          <m:r>
                                            <a:rPr kumimoji="1" lang="en-US" altLang="zh-CN" sz="2400" i="1">
                                              <a:latin typeface="Cambria Math" charset="0"/>
                                            </a:rPr>
                                            <m:t>𝐿</m:t>
                                          </m:r>
                                          <m:r>
                                            <a:rPr kumimoji="1" lang="en-US" altLang="zh-CN" sz="2400" i="1">
                                              <a:latin typeface="Cambria Math" charset="0"/>
                                            </a:rPr>
                                            <m:t>+1</m:t>
                                          </m:r>
                                        </m:sub>
                                      </m:sSub>
                                    </m:e>
                                  </m:mr>
                                </m:m>
                              </m:e>
                              <m:e>
                                <m:m>
                                  <m:mPr>
                                    <m:mcs>
                                      <m:mc>
                                        <m:mcPr>
                                          <m:count m:val="1"/>
                                          <m:mcJc m:val="center"/>
                                        </m:mcPr>
                                      </m:mc>
                                    </m:mcs>
                                    <m:ctrlPr>
                                      <a:rPr kumimoji="1" lang="cs-CZ" altLang="zh-CN" sz="2400" i="1">
                                        <a:latin typeface="Cambria Math" charset="0"/>
                                      </a:rPr>
                                    </m:ctrlPr>
                                  </m:mPr>
                                  <m:mr>
                                    <m:e>
                                      <m:r>
                                        <m:rPr>
                                          <m:brk m:alnAt="7"/>
                                        </m:rPr>
                                        <a:rPr kumimoji="1" lang="cs-CZ" altLang="zh-CN" sz="2400" i="1">
                                          <a:latin typeface="Cambria Math" charset="0"/>
                                        </a:rPr>
                                        <m:t>⋮</m:t>
                                      </m:r>
                                    </m:e>
                                  </m:mr>
                                  <m:mr>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r>
                                            <a:rPr kumimoji="1" lang="en-US" altLang="zh-CN" sz="2400" i="1">
                                              <a:latin typeface="Cambria Math" charset="0"/>
                                            </a:rPr>
                                            <m:t>,</m:t>
                                          </m:r>
                                          <m:r>
                                            <a:rPr kumimoji="1" lang="en-US" altLang="zh-CN" sz="2400" i="1">
                                              <a:latin typeface="Cambria Math" charset="0"/>
                                            </a:rPr>
                                            <m:t>𝐿</m:t>
                                          </m:r>
                                          <m:r>
                                            <a:rPr kumimoji="1" lang="en-US" altLang="zh-CN" sz="2400" i="1">
                                              <a:latin typeface="Cambria Math" charset="0"/>
                                            </a:rPr>
                                            <m:t>+2</m:t>
                                          </m:r>
                                        </m:sub>
                                      </m:sSub>
                                    </m:e>
                                  </m:mr>
                                </m:m>
                              </m:e>
                              <m:e>
                                <m:m>
                                  <m:mPr>
                                    <m:mcs>
                                      <m:mc>
                                        <m:mcPr>
                                          <m:count m:val="2"/>
                                          <m:mcJc m:val="center"/>
                                        </m:mcPr>
                                      </m:mc>
                                    </m:mcs>
                                    <m:ctrlPr>
                                      <a:rPr kumimoji="1" lang="uk-UA" altLang="zh-CN" sz="2400" i="1">
                                        <a:latin typeface="Cambria Math" charset="0"/>
                                      </a:rPr>
                                    </m:ctrlPr>
                                  </m:mPr>
                                  <m:mr>
                                    <m:e>
                                      <m:m>
                                        <m:mPr>
                                          <m:mcs>
                                            <m:mc>
                                              <m:mcPr>
                                                <m:count m:val="1"/>
                                                <m:mcJc m:val="center"/>
                                              </m:mcPr>
                                            </m:mc>
                                          </m:mcs>
                                          <m:ctrlPr>
                                            <a:rPr kumimoji="1" lang="cs-CZ" altLang="zh-CN" sz="2400" i="1">
                                              <a:latin typeface="Cambria Math" charset="0"/>
                                            </a:rPr>
                                          </m:ctrlPr>
                                        </m:mPr>
                                        <m:mr>
                                          <m:e>
                                            <m:r>
                                              <m:rPr>
                                                <m:brk m:alnAt="7"/>
                                              </m:rPr>
                                              <a:rPr kumimoji="1" lang="cs-CZ" altLang="zh-CN" sz="2400" i="1">
                                                <a:latin typeface="Cambria Math" charset="0"/>
                                              </a:rPr>
                                              <m:t>⋱</m:t>
                                            </m:r>
                                          </m:e>
                                        </m:mr>
                                        <m:mr>
                                          <m:e>
                                            <m:r>
                                              <a:rPr kumimoji="1" lang="cs-CZ" altLang="zh-CN" sz="2400" i="1" smtClean="0">
                                                <a:latin typeface="Cambria Math" charset="0"/>
                                              </a:rPr>
                                              <m:t>⋯</m:t>
                                            </m:r>
                                          </m:e>
                                        </m:mr>
                                      </m:m>
                                    </m:e>
                                    <m:e>
                                      <m:m>
                                        <m:mPr>
                                          <m:mcs>
                                            <m:mc>
                                              <m:mcPr>
                                                <m:count m:val="1"/>
                                                <m:mcJc m:val="center"/>
                                              </m:mcPr>
                                            </m:mc>
                                          </m:mcs>
                                          <m:ctrlPr>
                                            <a:rPr kumimoji="1" lang="cs-CZ" altLang="zh-CN" sz="2400" i="1">
                                              <a:latin typeface="Cambria Math" charset="0"/>
                                            </a:rPr>
                                          </m:ctrlPr>
                                        </m:mPr>
                                        <m:mr>
                                          <m:e>
                                            <m:r>
                                              <m:rPr>
                                                <m:brk m:alnAt="7"/>
                                              </m:rPr>
                                              <a:rPr kumimoji="1" lang="cs-CZ" altLang="zh-CN" sz="2400" i="1">
                                                <a:latin typeface="Cambria Math" charset="0"/>
                                              </a:rPr>
                                              <m:t>⋮</m:t>
                                            </m:r>
                                          </m:e>
                                        </m:mr>
                                        <m:mr>
                                          <m:e>
                                            <m:sSub>
                                              <m:sSubPr>
                                                <m:ctrlPr>
                                                  <a:rPr kumimoji="1" lang="en-US" altLang="zh-CN" sz="2400" i="1">
                                                    <a:latin typeface="Cambria Math" charset="0"/>
                                                  </a:rPr>
                                                </m:ctrlPr>
                                              </m:sSubPr>
                                              <m:e>
                                                <m:r>
                                                  <a:rPr kumimoji="1" lang="en-US" altLang="zh-CN" sz="2400" i="1">
                                                    <a:latin typeface="Cambria Math" charset="0"/>
                                                  </a:rPr>
                                                  <m:t>𝑤</m:t>
                                                </m:r>
                                              </m:e>
                                              <m:sub>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r>
                                                  <a:rPr kumimoji="1" lang="en-US" altLang="zh-CN" sz="2400" i="1">
                                                    <a:latin typeface="Cambria Math" charset="0"/>
                                                  </a:rPr>
                                                  <m:t>,</m:t>
                                                </m:r>
                                                <m:r>
                                                  <a:rPr kumimoji="1" lang="en-US" altLang="zh-CN" sz="2400" i="1">
                                                    <a:latin typeface="Cambria Math" charset="0"/>
                                                  </a:rPr>
                                                  <m:t>𝐿</m:t>
                                                </m:r>
                                                <m:r>
                                                  <a:rPr kumimoji="1" lang="en-US" altLang="zh-CN" sz="2400" i="1">
                                                    <a:latin typeface="Cambria Math" charset="0"/>
                                                  </a:rPr>
                                                  <m:t>+</m:t>
                                                </m:r>
                                                <m:r>
                                                  <a:rPr kumimoji="1" lang="en-US" altLang="zh-CN" sz="2400" b="0" i="1" smtClean="0">
                                                    <a:latin typeface="Cambria Math" charset="0"/>
                                                  </a:rPr>
                                                  <m:t>𝑈</m:t>
                                                </m:r>
                                              </m:sub>
                                            </m:sSub>
                                          </m:e>
                                        </m:mr>
                                      </m:m>
                                    </m:e>
                                  </m:mr>
                                </m:m>
                              </m:e>
                            </m:mr>
                          </m:m>
                        </m:e>
                      </m:d>
                      <m:d>
                        <m:dPr>
                          <m:ctrlPr>
                            <a:rPr kumimoji="1" lang="is-IS" altLang="zh-CN" sz="2400" i="1">
                              <a:latin typeface="Cambria Math" charset="0"/>
                            </a:rPr>
                          </m:ctrlPr>
                        </m:dPr>
                        <m:e>
                          <m:m>
                            <m:mPr>
                              <m:mcs>
                                <m:mc>
                                  <m:mcPr>
                                    <m:count m:val="1"/>
                                    <m:mcJc m:val="center"/>
                                  </m:mcPr>
                                </m:mc>
                              </m:mcs>
                              <m:ctrlPr>
                                <a:rPr kumimoji="1" lang="cs-CZ" altLang="zh-CN" sz="2400" i="1">
                                  <a:latin typeface="Cambria Math" charset="0"/>
                                </a:rPr>
                              </m:ctrlPr>
                            </m:mP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+1</m:t>
                                        </m:r>
                                      </m:sub>
                                    </m:sSub>
                                  </m:e>
                                </m:d>
                              </m:e>
                            </m:m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+2</m:t>
                                        </m:r>
                                      </m:sub>
                                    </m:sSub>
                                  </m:e>
                                </m:d>
                              </m:e>
                            </m:mr>
                            <m:mr>
                              <m:e>
                                <m:m>
                                  <m:mPr>
                                    <m:mcs>
                                      <m:mc>
                                        <m:mcPr>
                                          <m:count m:val="1"/>
                                          <m:mcJc m:val="center"/>
                                        </m:mcPr>
                                      </m:mc>
                                    </m:mcs>
                                    <m:ctrlPr>
                                      <a:rPr kumimoji="1" lang="cs-CZ" altLang="zh-CN" sz="2400" i="1">
                                        <a:latin typeface="Cambria Math" charset="0"/>
                                      </a:rPr>
                                    </m:ctrlPr>
                                  </m:mPr>
                                  <m:mr>
                                    <m:e>
                                      <m:r>
                                        <m:rPr>
                                          <m:brk m:alnAt="7"/>
                                        </m:rPr>
                                        <a:rPr kumimoji="1" lang="cs-CZ" altLang="zh-CN" sz="2400" i="1">
                                          <a:latin typeface="Cambria Math" charset="0"/>
                                        </a:rPr>
                                        <m:t>⋮</m:t>
                                      </m:r>
                                    </m:e>
                                  </m:m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m:t>
                                              </m:r>
                                              <m:r>
                                                <a:rPr lang="en-US" altLang="zh-CN" sz="2400" i="1">
                                                  <a:solidFill>
                                                    <a:srgbClr val="094162"/>
                                                  </a:solidFill>
                                                  <a:latin typeface="Cambria Math" charset="0"/>
                                                  <a:ea typeface="Microsoft YaHei" charset="-122"/>
                                                  <a:cs typeface="Microsoft YaHei" charset="-122"/>
                                                </a:rPr>
                                                <m:t>𝑈</m:t>
                                              </m:r>
                                            </m:sub>
                                          </m:sSub>
                                        </m:e>
                                      </m:d>
                                    </m:e>
                                  </m:mr>
                                </m:m>
                              </m:e>
                            </m:mr>
                          </m:m>
                        </m:e>
                      </m:d>
                    </m:oMath>
                  </m:oMathPara>
                </a14:m>
                <a:endParaRPr kumimoji="1"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0" y="1876865"/>
                <a:ext cx="12317346" cy="149021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059488" y="967682"/>
                <a:ext cx="3048912" cy="6905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a:solidFill>
                                <a:srgbClr val="094162"/>
                              </a:solidFill>
                              <a:latin typeface="Cambria Math" charset="0"/>
                              <a:ea typeface="Microsoft YaHei" charset="-122"/>
                              <a:cs typeface="Microsoft YaHei" charset="-122"/>
                            </a:rPr>
                          </m:ctrlPr>
                        </m:sSubPr>
                        <m:e>
                          <m:r>
                            <a:rPr lang="en-US" altLang="zh-CN" i="1">
                              <a:solidFill>
                                <a:srgbClr val="094162"/>
                              </a:solidFill>
                              <a:latin typeface="Cambria Math" charset="0"/>
                              <a:ea typeface="Microsoft YaHei" charset="-122"/>
                              <a:cs typeface="Microsoft YaHei" charset="-122"/>
                            </a:rPr>
                            <m:t>𝑑</m:t>
                          </m:r>
                        </m:e>
                        <m:sub>
                          <m:r>
                            <a:rPr lang="en-US" altLang="zh-CN" i="1">
                              <a:solidFill>
                                <a:srgbClr val="094162"/>
                              </a:solidFill>
                              <a:latin typeface="Cambria Math" charset="0"/>
                              <a:ea typeface="Microsoft YaHei" charset="-122"/>
                              <a:cs typeface="Microsoft YaHei" charset="-122"/>
                            </a:rPr>
                            <m:t>𝑖</m:t>
                          </m:r>
                        </m:sub>
                      </m:sSub>
                      <m:r>
                        <a:rPr lang="en-US" altLang="zh-CN" i="1">
                          <a:solidFill>
                            <a:srgbClr val="094162"/>
                          </a:solidFill>
                          <a:latin typeface="Cambria Math" charset="0"/>
                          <a:ea typeface="Microsoft YaHei" charset="-122"/>
                          <a:cs typeface="Microsoft YaHei" charset="-122"/>
                        </a:rPr>
                        <m:t>𝑓</m:t>
                      </m:r>
                      <m:d>
                        <m:dPr>
                          <m:ctrlPr>
                            <a:rPr lang="is-IS" altLang="zh-CN" i="1">
                              <a:solidFill>
                                <a:srgbClr val="094162"/>
                              </a:solidFill>
                              <a:latin typeface="Cambria Math" charset="0"/>
                              <a:ea typeface="Microsoft YaHei" charset="-122"/>
                              <a:cs typeface="Microsoft YaHei" charset="-122"/>
                            </a:rPr>
                          </m:ctrlPr>
                        </m:dPr>
                        <m:e>
                          <m:sSub>
                            <m:sSubPr>
                              <m:ctrlPr>
                                <a:rPr lang="en-US" altLang="zh-CN" i="1">
                                  <a:solidFill>
                                    <a:srgbClr val="094162"/>
                                  </a:solidFill>
                                  <a:latin typeface="Cambria Math" charset="0"/>
                                  <a:ea typeface="Microsoft YaHei" charset="-122"/>
                                  <a:cs typeface="Microsoft YaHei" charset="-122"/>
                                </a:rPr>
                              </m:ctrlPr>
                            </m:sSubPr>
                            <m:e>
                              <m:r>
                                <a:rPr lang="en-US" altLang="zh-CN" b="1" i="1">
                                  <a:solidFill>
                                    <a:srgbClr val="094162"/>
                                  </a:solidFill>
                                  <a:latin typeface="Cambria Math" charset="0"/>
                                  <a:ea typeface="Microsoft YaHei" charset="-122"/>
                                  <a:cs typeface="Microsoft YaHei" charset="-122"/>
                                </a:rPr>
                                <m:t>𝒙</m:t>
                              </m:r>
                            </m:e>
                            <m:sub>
                              <m:r>
                                <a:rPr lang="en-US" altLang="zh-CN" i="1">
                                  <a:solidFill>
                                    <a:srgbClr val="094162"/>
                                  </a:solidFill>
                                  <a:latin typeface="Cambria Math" charset="0"/>
                                  <a:ea typeface="Microsoft YaHei" charset="-122"/>
                                  <a:cs typeface="Microsoft YaHei" charset="-122"/>
                                </a:rPr>
                                <m:t>𝑖</m:t>
                              </m:r>
                            </m:sub>
                          </m:sSub>
                        </m:e>
                      </m:d>
                      <m:r>
                        <a:rPr lang="en-US" altLang="zh-CN">
                          <a:solidFill>
                            <a:srgbClr val="094162"/>
                          </a:solidFill>
                          <a:latin typeface="Cambria Math" charset="0"/>
                          <a:ea typeface="Microsoft YaHei" charset="-122"/>
                          <a:cs typeface="Microsoft YaHei" charset="-122"/>
                        </a:rPr>
                        <m:t>=</m:t>
                      </m:r>
                      <m:nary>
                        <m:naryPr>
                          <m:chr m:val="∑"/>
                          <m:limLoc m:val="subSup"/>
                          <m:ctrlPr>
                            <a:rPr lang="is-IS" altLang="zh-CN" i="1">
                              <a:latin typeface="Cambria Math" charset="0"/>
                              <a:ea typeface="Microsoft YaHei" charset="-122"/>
                              <a:cs typeface="Microsoft YaHei" charset="-122"/>
                            </a:rPr>
                          </m:ctrlPr>
                        </m:naryPr>
                        <m:sub>
                          <m:r>
                            <m:rPr>
                              <m:brk m:alnAt="25"/>
                            </m:rPr>
                            <a:rPr lang="en-US" altLang="zh-CN" i="1">
                              <a:latin typeface="Cambria Math" charset="0"/>
                              <a:ea typeface="Microsoft YaHei" charset="-122"/>
                              <a:cs typeface="Microsoft YaHei" charset="-122"/>
                            </a:rPr>
                            <m:t>𝑗</m:t>
                          </m:r>
                          <m:r>
                            <a:rPr lang="en-US" altLang="zh-CN" i="1">
                              <a:latin typeface="Cambria Math" charset="0"/>
                              <a:ea typeface="Microsoft YaHei" charset="-122"/>
                              <a:cs typeface="Microsoft YaHei" charset="-122"/>
                            </a:rPr>
                            <m:t>=</m:t>
                          </m:r>
                          <m:r>
                            <a:rPr lang="en-US" altLang="zh-CN" i="1">
                              <a:latin typeface="Cambria Math" charset="0"/>
                              <a:ea typeface="Microsoft YaHei" charset="-122"/>
                              <a:cs typeface="Microsoft YaHei" charset="-122"/>
                            </a:rPr>
                            <m:t>𝐿</m:t>
                          </m:r>
                          <m:r>
                            <a:rPr lang="en-US" altLang="zh-CN" i="1">
                              <a:latin typeface="Cambria Math" charset="0"/>
                              <a:ea typeface="Microsoft YaHei" charset="-122"/>
                              <a:cs typeface="Microsoft YaHei" charset="-122"/>
                            </a:rPr>
                            <m:t>+1</m:t>
                          </m:r>
                        </m:sub>
                        <m:sup>
                          <m:r>
                            <a:rPr lang="en-US" altLang="zh-CN" i="1">
                              <a:latin typeface="Cambria Math" charset="0"/>
                              <a:ea typeface="Microsoft YaHei" charset="-122"/>
                              <a:cs typeface="Microsoft YaHei" charset="-122"/>
                            </a:rPr>
                            <m:t>𝐿</m:t>
                          </m:r>
                          <m:r>
                            <a:rPr lang="en-US" altLang="zh-CN" i="1">
                              <a:latin typeface="Cambria Math" charset="0"/>
                              <a:ea typeface="Microsoft YaHei" charset="-122"/>
                              <a:cs typeface="Microsoft YaHei" charset="-122"/>
                            </a:rPr>
                            <m:t>+</m:t>
                          </m:r>
                          <m:r>
                            <a:rPr lang="en-US" altLang="zh-CN" i="1">
                              <a:latin typeface="Cambria Math" charset="0"/>
                              <a:ea typeface="Microsoft YaHei" charset="-122"/>
                              <a:cs typeface="Microsoft YaHei" charset="-122"/>
                            </a:rPr>
                            <m:t>𝑈</m:t>
                          </m:r>
                        </m:sup>
                        <m:e>
                          <m:sSub>
                            <m:sSubPr>
                              <m:ctrlPr>
                                <a:rPr lang="en-US" altLang="zh-CN" i="1">
                                  <a:solidFill>
                                    <a:srgbClr val="094162"/>
                                  </a:solidFill>
                                  <a:latin typeface="Cambria Math" charset="0"/>
                                  <a:ea typeface="Microsoft YaHei" charset="-122"/>
                                  <a:cs typeface="Microsoft YaHei" charset="-122"/>
                                </a:rPr>
                              </m:ctrlPr>
                            </m:sSubPr>
                            <m:e>
                              <m:r>
                                <a:rPr lang="en-US" altLang="zh-CN" i="1">
                                  <a:solidFill>
                                    <a:srgbClr val="094162"/>
                                  </a:solidFill>
                                  <a:latin typeface="Cambria Math" charset="0"/>
                                  <a:ea typeface="Microsoft YaHei" charset="-122"/>
                                  <a:cs typeface="Microsoft YaHei" charset="-122"/>
                                </a:rPr>
                                <m:t>𝑤</m:t>
                              </m:r>
                            </m:e>
                            <m:sub>
                              <m:r>
                                <a:rPr lang="en-US" altLang="zh-CN" i="1">
                                  <a:solidFill>
                                    <a:srgbClr val="094162"/>
                                  </a:solidFill>
                                  <a:latin typeface="Cambria Math" charset="0"/>
                                  <a:ea typeface="Microsoft YaHei" charset="-122"/>
                                  <a:cs typeface="Microsoft YaHei" charset="-122"/>
                                </a:rPr>
                                <m:t>𝑖</m:t>
                              </m:r>
                              <m:r>
                                <a:rPr lang="en-US" altLang="zh-CN" i="1">
                                  <a:solidFill>
                                    <a:srgbClr val="094162"/>
                                  </a:solidFill>
                                  <a:latin typeface="Cambria Math" charset="0"/>
                                  <a:ea typeface="Microsoft YaHei" charset="-122"/>
                                  <a:cs typeface="Microsoft YaHei" charset="-122"/>
                                </a:rPr>
                                <m:t>,</m:t>
                              </m:r>
                              <m:r>
                                <a:rPr lang="en-US" altLang="zh-CN" i="1">
                                  <a:solidFill>
                                    <a:srgbClr val="094162"/>
                                  </a:solidFill>
                                  <a:latin typeface="Cambria Math" charset="0"/>
                                  <a:ea typeface="Microsoft YaHei" charset="-122"/>
                                  <a:cs typeface="Microsoft YaHei" charset="-122"/>
                                </a:rPr>
                                <m:t>𝑗</m:t>
                              </m:r>
                            </m:sub>
                          </m:sSub>
                          <m:r>
                            <a:rPr lang="en-US" altLang="zh-CN" i="1">
                              <a:solidFill>
                                <a:srgbClr val="094162"/>
                              </a:solidFill>
                              <a:latin typeface="Cambria Math" charset="0"/>
                              <a:ea typeface="Microsoft YaHei" charset="-122"/>
                              <a:cs typeface="Microsoft YaHei" charset="-122"/>
                            </a:rPr>
                            <m:t>𝑓</m:t>
                          </m:r>
                          <m:d>
                            <m:dPr>
                              <m:ctrlPr>
                                <a:rPr lang="is-IS" altLang="zh-CN" i="1">
                                  <a:solidFill>
                                    <a:srgbClr val="094162"/>
                                  </a:solidFill>
                                  <a:latin typeface="Cambria Math" charset="0"/>
                                  <a:ea typeface="Microsoft YaHei" charset="-122"/>
                                  <a:cs typeface="Microsoft YaHei" charset="-122"/>
                                </a:rPr>
                              </m:ctrlPr>
                            </m:dPr>
                            <m:e>
                              <m:sSub>
                                <m:sSubPr>
                                  <m:ctrlPr>
                                    <a:rPr lang="en-US" altLang="zh-CN" i="1">
                                      <a:solidFill>
                                        <a:srgbClr val="094162"/>
                                      </a:solidFill>
                                      <a:latin typeface="Cambria Math" charset="0"/>
                                      <a:ea typeface="Microsoft YaHei" charset="-122"/>
                                      <a:cs typeface="Microsoft YaHei" charset="-122"/>
                                    </a:rPr>
                                  </m:ctrlPr>
                                </m:sSubPr>
                                <m:e>
                                  <m:r>
                                    <a:rPr lang="en-US" altLang="zh-CN" b="1" i="1">
                                      <a:solidFill>
                                        <a:srgbClr val="094162"/>
                                      </a:solidFill>
                                      <a:latin typeface="Cambria Math" charset="0"/>
                                      <a:ea typeface="Microsoft YaHei" charset="-122"/>
                                      <a:cs typeface="Microsoft YaHei" charset="-122"/>
                                    </a:rPr>
                                    <m:t>𝒙</m:t>
                                  </m:r>
                                </m:e>
                                <m:sub>
                                  <m:r>
                                    <a:rPr lang="en-US" altLang="zh-CN" i="1">
                                      <a:solidFill>
                                        <a:srgbClr val="094162"/>
                                      </a:solidFill>
                                      <a:latin typeface="Cambria Math" charset="0"/>
                                      <a:ea typeface="Microsoft YaHei" charset="-122"/>
                                      <a:cs typeface="Microsoft YaHei" charset="-122"/>
                                    </a:rPr>
                                    <m:t>𝑗</m:t>
                                  </m:r>
                                </m:sub>
                              </m:sSub>
                            </m:e>
                          </m:d>
                        </m:e>
                      </m:nary>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6059488" y="967682"/>
                <a:ext cx="3048912" cy="69057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5276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0938463" cy="3133725"/>
              </a:xfrm>
            </p:spPr>
            <p:txBody>
              <a:bodyPr/>
              <a:lstStyle/>
              <a:p>
                <a:r>
                  <a:rPr lang="zh-CN" altLang="en-US" sz="2400" dirty="0" smtClean="0">
                    <a:latin typeface="Microsoft YaHei" charset="-122"/>
                    <a:ea typeface="Microsoft YaHei" charset="-122"/>
                    <a:cs typeface="Microsoft YaHei" charset="-122"/>
                  </a:rPr>
                  <a:t>综合两种</a:t>
                </a:r>
                <a:r>
                  <a:rPr lang="zh-CN" altLang="en-US" sz="2400" dirty="0">
                    <a:latin typeface="Microsoft YaHei" charset="-122"/>
                    <a:ea typeface="Microsoft YaHei" charset="-122"/>
                    <a:cs typeface="Microsoft YaHei" charset="-122"/>
                  </a:rPr>
                  <a:t>种能量守恒的</a:t>
                </a:r>
                <a:r>
                  <a:rPr lang="zh-CN" altLang="en-US" sz="2400" dirty="0" smtClean="0">
                    <a:latin typeface="Microsoft YaHei" charset="-122"/>
                    <a:ea typeface="Microsoft YaHei" charset="-122"/>
                    <a:cs typeface="Microsoft YaHei" charset="-122"/>
                  </a:rPr>
                  <a:t>情况，有</a:t>
                </a:r>
                <a:endParaRPr lang="en-US" altLang="zh-CN" sz="2400" dirty="0" smtClean="0">
                  <a:latin typeface="Microsoft YaHei" charset="-122"/>
                  <a:ea typeface="Microsoft YaHei" charset="-122"/>
                  <a:cs typeface="Microsoft YaHei" charset="-122"/>
                </a:endParaRPr>
              </a:p>
              <a:p>
                <a:endParaRPr kumimoji="1" lang="en-US" altLang="zh-CN" sz="2400" b="1" dirty="0">
                  <a:latin typeface="Microsoft YaHei" charset="-122"/>
                  <a:ea typeface="Microsoft YaHei" charset="-122"/>
                  <a:cs typeface="Microsoft YaHei" charset="-122"/>
                </a:endParaRPr>
              </a:p>
              <a:p>
                <a:endParaRPr kumimoji="1" lang="en-US" altLang="zh-CN" sz="2400" b="1" dirty="0" smtClean="0">
                  <a:latin typeface="Microsoft YaHei" charset="-122"/>
                  <a:ea typeface="Microsoft YaHei" charset="-122"/>
                  <a:cs typeface="Microsoft YaHei" charset="-122"/>
                </a:endParaRPr>
              </a:p>
              <a:p>
                <a:endParaRPr kumimoji="1" lang="en-US" altLang="zh-CN" sz="2400" b="1" dirty="0">
                  <a:latin typeface="Microsoft YaHei" charset="-122"/>
                  <a:ea typeface="Microsoft YaHei" charset="-122"/>
                  <a:cs typeface="Microsoft YaHei" charset="-122"/>
                </a:endParaRPr>
              </a:p>
              <a:p>
                <a:endParaRPr kumimoji="1" lang="en-US" altLang="zh-CN" sz="2400" b="1" dirty="0" smtClean="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r>
                  <a:rPr kumimoji="1" lang="zh-CN" altLang="en-US" sz="2400" dirty="0" smtClean="0">
                    <a:latin typeface="Microsoft YaHei" charset="-122"/>
                    <a:ea typeface="Microsoft YaHei" charset="-122"/>
                    <a:cs typeface="Microsoft YaHei" charset="-122"/>
                  </a:rPr>
                  <a:t>即</a:t>
                </a:r>
                <a14:m>
                  <m:oMath xmlns:m="http://schemas.openxmlformats.org/officeDocument/2006/math">
                    <m:d>
                      <m:dPr>
                        <m:ctrlPr>
                          <a:rPr kumimoji="1" lang="is-IS" altLang="zh-CN" sz="2400" b="1" i="1" smtClean="0">
                            <a:latin typeface="Cambria Math" charset="0"/>
                          </a:rPr>
                        </m:ctrlPr>
                      </m:dPr>
                      <m:e>
                        <m:r>
                          <a:rPr kumimoji="1" lang="en-US" altLang="zh-CN" sz="2400" b="1" i="1">
                            <a:latin typeface="Cambria Math" charset="0"/>
                          </a:rPr>
                          <m:t>𝑫</m:t>
                        </m:r>
                        <m:r>
                          <a:rPr kumimoji="1" lang="en-US" altLang="zh-CN" sz="2400" b="1" i="1">
                            <a:latin typeface="Cambria Math" charset="0"/>
                          </a:rPr>
                          <m:t>−</m:t>
                        </m:r>
                        <m:r>
                          <a:rPr kumimoji="1" lang="en-US" altLang="zh-CN" sz="2400" b="1" i="1">
                            <a:latin typeface="Cambria Math" charset="0"/>
                          </a:rPr>
                          <m:t>𝑾</m:t>
                        </m:r>
                      </m:e>
                    </m:d>
                    <m:sSup>
                      <m:sSupPr>
                        <m:ctrlPr>
                          <a:rPr kumimoji="1" lang="is-IS" altLang="zh-CN" sz="2400" b="1" i="1" smtClean="0">
                            <a:latin typeface="Cambria Math" charset="0"/>
                          </a:rPr>
                        </m:ctrlPr>
                      </m:sSupPr>
                      <m:e>
                        <m:d>
                          <m:dPr>
                            <m:ctrlPr>
                              <a:rPr kumimoji="1" lang="is-IS" altLang="zh-CN" sz="2400" b="1" i="1" smtClean="0">
                                <a:latin typeface="Cambria Math" charset="0"/>
                              </a:rPr>
                            </m:ctrlPr>
                          </m:dPr>
                          <m:e>
                            <m:m>
                              <m:mPr>
                                <m:mcs>
                                  <m:mc>
                                    <m:mcPr>
                                      <m:count m:val="3"/>
                                      <m:mcJc m:val="center"/>
                                    </m:mcPr>
                                  </m:mc>
                                </m:mcs>
                                <m:ctrlPr>
                                  <a:rPr kumimoji="1" lang="uk-UA" altLang="zh-CN" sz="2400" i="1" smtClean="0">
                                    <a:latin typeface="Cambria Math" charset="0"/>
                                  </a:rPr>
                                </m:ctrlPr>
                              </m:mPr>
                              <m:mr>
                                <m:e>
                                  <m:m>
                                    <m:mPr>
                                      <m:mcs>
                                        <m:mc>
                                          <m:mcPr>
                                            <m:count m:val="3"/>
                                            <m:mcJc m:val="center"/>
                                          </m:mcPr>
                                        </m:mc>
                                      </m:mcs>
                                      <m:ctrlPr>
                                        <a:rPr kumimoji="1" lang="uk-UA" altLang="zh-CN" sz="2400" i="1" smtClean="0">
                                          <a:latin typeface="Cambria Math" charset="0"/>
                                        </a:rPr>
                                      </m:ctrlPr>
                                    </m:mPr>
                                    <m:mr>
                                      <m:e>
                                        <m:r>
                                          <m:rPr>
                                            <m:brk m:alnAt="7"/>
                                          </m:rPr>
                                          <a:rPr kumimoji="1" lang="en-US" altLang="zh-CN" sz="2400" b="0" i="1" smtClean="0">
                                            <a:latin typeface="Cambria Math" charset="0"/>
                                          </a:rPr>
                                          <m:t>0</m:t>
                                        </m:r>
                                      </m:e>
                                      <m:e>
                                        <m:r>
                                          <a:rPr kumimoji="1" lang="uk-UA" altLang="zh-CN" sz="2400" b="0" i="1" smtClean="0">
                                            <a:latin typeface="Cambria Math" charset="0"/>
                                          </a:rPr>
                                          <m:t>⋯</m:t>
                                        </m:r>
                                      </m:e>
                                      <m:e>
                                        <m:r>
                                          <a:rPr kumimoji="1" lang="en-US" altLang="zh-CN" sz="2400" b="0" i="1" smtClean="0">
                                            <a:latin typeface="Cambria Math" charset="0"/>
                                          </a:rPr>
                                          <m:t>0</m:t>
                                        </m:r>
                                      </m:e>
                                    </m:mr>
                                  </m:m>
                                </m:e>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+1</m:t>
                                          </m:r>
                                        </m:sub>
                                      </m:sSub>
                                    </m:e>
                                  </m:d>
                                </m:e>
                                <m:e>
                                  <m:m>
                                    <m:mPr>
                                      <m:mcs>
                                        <m:mc>
                                          <m:mcPr>
                                            <m:count m:val="3"/>
                                            <m:mcJc m:val="center"/>
                                          </m:mcPr>
                                        </m:mc>
                                      </m:mcs>
                                      <m:ctrlPr>
                                        <a:rPr kumimoji="1" lang="uk-UA" altLang="zh-CN" sz="2400" i="1" smtClean="0">
                                          <a:latin typeface="Cambria Math" charset="0"/>
                                        </a:rPr>
                                      </m:ctrlPr>
                                    </m:mPr>
                                    <m:mr>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+2</m:t>
                                                </m:r>
                                              </m:sub>
                                            </m:sSub>
                                          </m:e>
                                        </m:d>
                                      </m:e>
                                      <m:e>
                                        <m:r>
                                          <a:rPr kumimoji="1" lang="uk-UA" altLang="zh-CN" sz="2400" i="1" smtClean="0">
                                            <a:latin typeface="Cambria Math" charset="0"/>
                                          </a:rPr>
                                          <m:t>⋯</m:t>
                                        </m:r>
                                      </m:e>
                                      <m:e>
                                        <m:r>
                                          <a:rPr lang="en-US" altLang="zh-CN" sz="2400" i="1">
                                            <a:solidFill>
                                              <a:srgbClr val="094162"/>
                                            </a:solidFill>
                                            <a:latin typeface="Cambria Math" charset="0"/>
                                            <a:ea typeface="Microsoft YaHei" charset="-122"/>
                                            <a:cs typeface="Microsoft YaHei" charset="-122"/>
                                          </a:rPr>
                                          <m:t>𝑓</m:t>
                                        </m:r>
                                        <m:d>
                                          <m:dPr>
                                            <m:ctrlPr>
                                              <a:rPr lang="is-IS" altLang="zh-CN" sz="2400" i="1">
                                                <a:solidFill>
                                                  <a:srgbClr val="094162"/>
                                                </a:solidFill>
                                                <a:latin typeface="Cambria Math" charset="0"/>
                                                <a:ea typeface="Microsoft YaHei" charset="-122"/>
                                                <a:cs typeface="Microsoft YaHei" charset="-122"/>
                                              </a:rPr>
                                            </m:ctrlPr>
                                          </m:dPr>
                                          <m:e>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𝐿</m:t>
                                                </m:r>
                                                <m:r>
                                                  <a:rPr lang="en-US" altLang="zh-CN" sz="2400" i="1">
                                                    <a:solidFill>
                                                      <a:srgbClr val="094162"/>
                                                    </a:solidFill>
                                                    <a:latin typeface="Cambria Math" charset="0"/>
                                                    <a:ea typeface="Microsoft YaHei" charset="-122"/>
                                                    <a:cs typeface="Microsoft YaHei" charset="-122"/>
                                                  </a:rPr>
                                                  <m:t>+</m:t>
                                                </m:r>
                                                <m:r>
                                                  <a:rPr lang="en-US" altLang="zh-CN" sz="2400" i="1">
                                                    <a:solidFill>
                                                      <a:srgbClr val="094162"/>
                                                    </a:solidFill>
                                                    <a:latin typeface="Cambria Math" charset="0"/>
                                                    <a:ea typeface="Microsoft YaHei" charset="-122"/>
                                                    <a:cs typeface="Microsoft YaHei" charset="-122"/>
                                                  </a:rPr>
                                                  <m:t>𝑈</m:t>
                                                </m:r>
                                              </m:sub>
                                            </m:sSub>
                                          </m:e>
                                        </m:d>
                                      </m:e>
                                    </m:mr>
                                  </m:m>
                                </m:e>
                              </m:mr>
                            </m:m>
                          </m:e>
                        </m:d>
                      </m:e>
                      <m:sup>
                        <m:r>
                          <m:rPr>
                            <m:sty m:val="p"/>
                          </m:rPr>
                          <a:rPr kumimoji="1" lang="en-US" altLang="zh-CN" sz="2400" b="0" i="0" smtClean="0">
                            <a:latin typeface="Cambria Math" charset="0"/>
                          </a:rPr>
                          <m:t>T</m:t>
                        </m:r>
                      </m:sup>
                    </m:sSup>
                    <m:r>
                      <a:rPr kumimoji="1" lang="en-US" altLang="zh-CN" sz="2400" i="1">
                        <a:latin typeface="Cambria Math" charset="0"/>
                      </a:rPr>
                      <m:t>=</m:t>
                    </m:r>
                    <m:r>
                      <a:rPr kumimoji="1" lang="en-US" altLang="zh-CN" sz="2400" b="1" i="1" smtClean="0">
                        <a:latin typeface="Cambria Math" charset="0"/>
                      </a:rPr>
                      <m:t>𝟎</m:t>
                    </m:r>
                  </m:oMath>
                </a14:m>
                <a:endParaRPr kumimoji="1" lang="en-US" altLang="zh-CN" sz="2400" b="1" dirty="0" smtClean="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kumimoji="1" lang="en-US" altLang="zh-CN" sz="2400" b="1" dirty="0">
                  <a:latin typeface="Microsoft YaHei" charset="-122"/>
                  <a:ea typeface="Microsoft YaHei" charset="-122"/>
                  <a:cs typeface="Microsoft YaHei" charset="-122"/>
                </a:endParaRPr>
              </a:p>
              <a:p>
                <a:endParaRPr kumimoji="1" lang="en-US" altLang="zh-CN" sz="2400" b="1" dirty="0" smtClean="0">
                  <a:latin typeface="Microsoft YaHei" charset="-122"/>
                  <a:ea typeface="Microsoft YaHei" charset="-122"/>
                  <a:cs typeface="Microsoft YaHei" charset="-122"/>
                </a:endParaRPr>
              </a:p>
              <a:p>
                <a:endParaRPr kumimoji="1" lang="en-US" altLang="zh-CN" sz="2400" b="1" dirty="0">
                  <a:latin typeface="Microsoft YaHei" charset="-122"/>
                  <a:ea typeface="Microsoft YaHei" charset="-122"/>
                  <a:cs typeface="Microsoft YaHei" charset="-122"/>
                </a:endParaRPr>
              </a:p>
              <a:p>
                <a:endParaRPr kumimoji="1" lang="en-US" altLang="zh-CN" sz="2400" b="1" dirty="0" smtClean="0">
                  <a:latin typeface="Microsoft YaHei" charset="-122"/>
                  <a:ea typeface="Microsoft YaHei" charset="-122"/>
                  <a:cs typeface="Microsoft YaHei" charset="-122"/>
                </a:endParaRPr>
              </a:p>
              <a:p>
                <a:endParaRPr kumimoji="1" lang="zh-CN" altLang="en-US" sz="24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938463" cy="3133725"/>
              </a:xfrm>
              <a:blipFill rotWithShape="0">
                <a:blip r:embed="rId2"/>
                <a:stretch>
                  <a:fillRect l="-724" b="-28210"/>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b="0" dirty="0"/>
              <a:t>标签传播算法</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084811" y="1864759"/>
                <a:ext cx="3494931" cy="20562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000" b="1" i="1" smtClean="0">
                          <a:latin typeface="Cambria Math" charset="0"/>
                        </a:rPr>
                        <m:t>𝑫</m:t>
                      </m:r>
                      <m:d>
                        <m:dPr>
                          <m:ctrlPr>
                            <a:rPr kumimoji="1" lang="is-IS" altLang="zh-CN" sz="2000" i="1" smtClean="0">
                              <a:latin typeface="Cambria Math" charset="0"/>
                            </a:rPr>
                          </m:ctrlPr>
                        </m:dPr>
                        <m:e>
                          <m:m>
                            <m:mPr>
                              <m:mcs>
                                <m:mc>
                                  <m:mcPr>
                                    <m:count m:val="1"/>
                                    <m:mcJc m:val="center"/>
                                  </m:mcPr>
                                </m:mc>
                              </m:mcs>
                              <m:ctrlPr>
                                <a:rPr kumimoji="1" lang="cs-CZ" altLang="zh-CN" sz="2000" i="1" smtClean="0">
                                  <a:latin typeface="Cambria Math" charset="0"/>
                                </a:rPr>
                              </m:ctrlPr>
                            </m:mPr>
                            <m:mr>
                              <m:e>
                                <m:m>
                                  <m:mPr>
                                    <m:mcs>
                                      <m:mc>
                                        <m:mcPr>
                                          <m:count m:val="1"/>
                                          <m:mcJc m:val="center"/>
                                        </m:mcPr>
                                      </m:mc>
                                    </m:mcs>
                                    <m:ctrlPr>
                                      <a:rPr kumimoji="1" lang="cs-CZ" altLang="zh-CN" sz="2000" i="1" smtClean="0">
                                        <a:latin typeface="Cambria Math" charset="0"/>
                                      </a:rPr>
                                    </m:ctrlPr>
                                  </m:mPr>
                                  <m:mr>
                                    <m:e>
                                      <m:r>
                                        <m:rPr>
                                          <m:brk m:alnAt="7"/>
                                        </m:rPr>
                                        <a:rPr kumimoji="1" lang="en-US" altLang="zh-CN" sz="2000" b="0" i="1" smtClean="0">
                                          <a:latin typeface="Cambria Math" charset="0"/>
                                        </a:rPr>
                                        <m:t>0</m:t>
                                      </m:r>
                                    </m:e>
                                  </m:mr>
                                  <m:mr>
                                    <m:e>
                                      <m:r>
                                        <a:rPr kumimoji="1" lang="cs-CZ" altLang="zh-CN" sz="2000" i="1" smtClean="0">
                                          <a:latin typeface="Cambria Math" charset="0"/>
                                        </a:rPr>
                                        <m:t>⋮</m:t>
                                      </m:r>
                                    </m:e>
                                  </m:mr>
                                  <m:mr>
                                    <m:e>
                                      <m:m>
                                        <m:mPr>
                                          <m:mcs>
                                            <m:mc>
                                              <m:mcPr>
                                                <m:count m:val="1"/>
                                                <m:mcJc m:val="center"/>
                                              </m:mcPr>
                                            </m:mc>
                                          </m:mcs>
                                          <m:ctrlPr>
                                            <a:rPr kumimoji="1" lang="cs-CZ" altLang="zh-CN" sz="2000" i="1" smtClean="0">
                                              <a:latin typeface="Cambria Math" charset="0"/>
                                            </a:rPr>
                                          </m:ctrlPr>
                                        </m:mPr>
                                        <m:mr>
                                          <m:e>
                                            <m:r>
                                              <m:rPr>
                                                <m:brk m:alnAt="7"/>
                                              </m:rPr>
                                              <a:rPr kumimoji="1" lang="en-US" altLang="zh-CN" sz="2000" b="0" i="1" smtClean="0">
                                                <a:latin typeface="Cambria Math" charset="0"/>
                                              </a:rPr>
                                              <m:t>0</m:t>
                                            </m:r>
                                          </m:e>
                                        </m:mr>
                                        <m:mr>
                                          <m:e>
                                            <m:r>
                                              <a:rPr lang="en-US" altLang="zh-CN" sz="2000" i="1">
                                                <a:solidFill>
                                                  <a:srgbClr val="094162"/>
                                                </a:solidFill>
                                                <a:latin typeface="Cambria Math" charset="0"/>
                                                <a:ea typeface="Microsoft YaHei" charset="-122"/>
                                                <a:cs typeface="Microsoft YaHei" charset="-122"/>
                                              </a:rPr>
                                              <m:t>𝑓</m:t>
                                            </m:r>
                                            <m:d>
                                              <m:dPr>
                                                <m:ctrlPr>
                                                  <a:rPr lang="is-IS" altLang="zh-CN" sz="2000" i="1">
                                                    <a:solidFill>
                                                      <a:srgbClr val="094162"/>
                                                    </a:solidFill>
                                                    <a:latin typeface="Cambria Math" charset="0"/>
                                                    <a:ea typeface="Microsoft YaHei" charset="-122"/>
                                                    <a:cs typeface="Microsoft YaHei" charset="-122"/>
                                                  </a:rPr>
                                                </m:ctrlPr>
                                              </m:dPr>
                                              <m:e>
                                                <m:sSub>
                                                  <m:sSubPr>
                                                    <m:ctrlPr>
                                                      <a:rPr lang="en-US" altLang="zh-CN" sz="2000" i="1">
                                                        <a:solidFill>
                                                          <a:srgbClr val="094162"/>
                                                        </a:solidFill>
                                                        <a:latin typeface="Cambria Math" charset="0"/>
                                                        <a:ea typeface="Microsoft YaHei" charset="-122"/>
                                                        <a:cs typeface="Microsoft YaHei" charset="-122"/>
                                                      </a:rPr>
                                                    </m:ctrlPr>
                                                  </m:sSubPr>
                                                  <m:e>
                                                    <m:r>
                                                      <a:rPr lang="en-US" altLang="zh-CN" sz="2000" b="1" i="1">
                                                        <a:solidFill>
                                                          <a:srgbClr val="094162"/>
                                                        </a:solidFill>
                                                        <a:latin typeface="Cambria Math" charset="0"/>
                                                        <a:ea typeface="Microsoft YaHei" charset="-122"/>
                                                        <a:cs typeface="Microsoft YaHei" charset="-122"/>
                                                      </a:rPr>
                                                      <m:t>𝒙</m:t>
                                                    </m:r>
                                                  </m:e>
                                                  <m:sub>
                                                    <m:r>
                                                      <a:rPr lang="en-US" altLang="zh-CN" sz="2000" i="1">
                                                        <a:solidFill>
                                                          <a:srgbClr val="094162"/>
                                                        </a:solidFill>
                                                        <a:latin typeface="Cambria Math" charset="0"/>
                                                        <a:ea typeface="Microsoft YaHei" charset="-122"/>
                                                        <a:cs typeface="Microsoft YaHei" charset="-122"/>
                                                      </a:rPr>
                                                      <m:t>𝐿</m:t>
                                                    </m:r>
                                                    <m:r>
                                                      <a:rPr lang="en-US" altLang="zh-CN" sz="2000" i="1">
                                                        <a:solidFill>
                                                          <a:srgbClr val="094162"/>
                                                        </a:solidFill>
                                                        <a:latin typeface="Cambria Math" charset="0"/>
                                                        <a:ea typeface="Microsoft YaHei" charset="-122"/>
                                                        <a:cs typeface="Microsoft YaHei" charset="-122"/>
                                                      </a:rPr>
                                                      <m:t>+1</m:t>
                                                    </m:r>
                                                  </m:sub>
                                                </m:sSub>
                                              </m:e>
                                            </m:d>
                                          </m:e>
                                        </m:mr>
                                      </m:m>
                                    </m:e>
                                  </m:mr>
                                </m:m>
                              </m:e>
                            </m:mr>
                            <m:mr>
                              <m:e>
                                <m:r>
                                  <a:rPr lang="en-US" altLang="zh-CN" sz="2000" i="1">
                                    <a:solidFill>
                                      <a:srgbClr val="094162"/>
                                    </a:solidFill>
                                    <a:latin typeface="Cambria Math" charset="0"/>
                                    <a:ea typeface="Microsoft YaHei" charset="-122"/>
                                    <a:cs typeface="Microsoft YaHei" charset="-122"/>
                                  </a:rPr>
                                  <m:t>𝑓</m:t>
                                </m:r>
                                <m:d>
                                  <m:dPr>
                                    <m:ctrlPr>
                                      <a:rPr lang="is-IS" altLang="zh-CN" sz="2000" i="1">
                                        <a:solidFill>
                                          <a:srgbClr val="094162"/>
                                        </a:solidFill>
                                        <a:latin typeface="Cambria Math" charset="0"/>
                                        <a:ea typeface="Microsoft YaHei" charset="-122"/>
                                        <a:cs typeface="Microsoft YaHei" charset="-122"/>
                                      </a:rPr>
                                    </m:ctrlPr>
                                  </m:dPr>
                                  <m:e>
                                    <m:sSub>
                                      <m:sSubPr>
                                        <m:ctrlPr>
                                          <a:rPr lang="en-US" altLang="zh-CN" sz="2000" i="1">
                                            <a:solidFill>
                                              <a:srgbClr val="094162"/>
                                            </a:solidFill>
                                            <a:latin typeface="Cambria Math" charset="0"/>
                                            <a:ea typeface="Microsoft YaHei" charset="-122"/>
                                            <a:cs typeface="Microsoft YaHei" charset="-122"/>
                                          </a:rPr>
                                        </m:ctrlPr>
                                      </m:sSubPr>
                                      <m:e>
                                        <m:r>
                                          <a:rPr lang="en-US" altLang="zh-CN" sz="2000" b="1" i="1">
                                            <a:solidFill>
                                              <a:srgbClr val="094162"/>
                                            </a:solidFill>
                                            <a:latin typeface="Cambria Math" charset="0"/>
                                            <a:ea typeface="Microsoft YaHei" charset="-122"/>
                                            <a:cs typeface="Microsoft YaHei" charset="-122"/>
                                          </a:rPr>
                                          <m:t>𝒙</m:t>
                                        </m:r>
                                      </m:e>
                                      <m:sub>
                                        <m:r>
                                          <a:rPr lang="en-US" altLang="zh-CN" sz="2000" i="1">
                                            <a:solidFill>
                                              <a:srgbClr val="094162"/>
                                            </a:solidFill>
                                            <a:latin typeface="Cambria Math" charset="0"/>
                                            <a:ea typeface="Microsoft YaHei" charset="-122"/>
                                            <a:cs typeface="Microsoft YaHei" charset="-122"/>
                                          </a:rPr>
                                          <m:t>𝐿</m:t>
                                        </m:r>
                                        <m:r>
                                          <a:rPr lang="en-US" altLang="zh-CN" sz="2000" i="1">
                                            <a:solidFill>
                                              <a:srgbClr val="094162"/>
                                            </a:solidFill>
                                            <a:latin typeface="Cambria Math" charset="0"/>
                                            <a:ea typeface="Microsoft YaHei" charset="-122"/>
                                            <a:cs typeface="Microsoft YaHei" charset="-122"/>
                                          </a:rPr>
                                          <m:t>+2</m:t>
                                        </m:r>
                                      </m:sub>
                                    </m:sSub>
                                  </m:e>
                                </m:d>
                              </m:e>
                            </m:mr>
                            <m:mr>
                              <m:e>
                                <m:m>
                                  <m:mPr>
                                    <m:mcs>
                                      <m:mc>
                                        <m:mcPr>
                                          <m:count m:val="1"/>
                                          <m:mcJc m:val="center"/>
                                        </m:mcPr>
                                      </m:mc>
                                    </m:mcs>
                                    <m:ctrlPr>
                                      <a:rPr kumimoji="1" lang="cs-CZ" altLang="zh-CN" sz="2000" i="1" smtClean="0">
                                        <a:latin typeface="Cambria Math" charset="0"/>
                                      </a:rPr>
                                    </m:ctrlPr>
                                  </m:mPr>
                                  <m:mr>
                                    <m:e>
                                      <m:r>
                                        <m:rPr>
                                          <m:brk m:alnAt="7"/>
                                        </m:rPr>
                                        <a:rPr kumimoji="1" lang="cs-CZ" altLang="zh-CN" sz="2000" i="1" smtClean="0">
                                          <a:latin typeface="Cambria Math" charset="0"/>
                                        </a:rPr>
                                        <m:t>⋮</m:t>
                                      </m:r>
                                    </m:e>
                                  </m:mr>
                                  <m:mr>
                                    <m:e>
                                      <m:r>
                                        <a:rPr lang="en-US" altLang="zh-CN" sz="2000" i="1">
                                          <a:solidFill>
                                            <a:srgbClr val="094162"/>
                                          </a:solidFill>
                                          <a:latin typeface="Cambria Math" charset="0"/>
                                          <a:ea typeface="Microsoft YaHei" charset="-122"/>
                                          <a:cs typeface="Microsoft YaHei" charset="-122"/>
                                        </a:rPr>
                                        <m:t>𝑓</m:t>
                                      </m:r>
                                      <m:d>
                                        <m:dPr>
                                          <m:ctrlPr>
                                            <a:rPr lang="is-IS" altLang="zh-CN" sz="2000" i="1">
                                              <a:solidFill>
                                                <a:srgbClr val="094162"/>
                                              </a:solidFill>
                                              <a:latin typeface="Cambria Math" charset="0"/>
                                              <a:ea typeface="Microsoft YaHei" charset="-122"/>
                                              <a:cs typeface="Microsoft YaHei" charset="-122"/>
                                            </a:rPr>
                                          </m:ctrlPr>
                                        </m:dPr>
                                        <m:e>
                                          <m:sSub>
                                            <m:sSubPr>
                                              <m:ctrlPr>
                                                <a:rPr lang="en-US" altLang="zh-CN" sz="2000" i="1">
                                                  <a:solidFill>
                                                    <a:srgbClr val="094162"/>
                                                  </a:solidFill>
                                                  <a:latin typeface="Cambria Math" charset="0"/>
                                                  <a:ea typeface="Microsoft YaHei" charset="-122"/>
                                                  <a:cs typeface="Microsoft YaHei" charset="-122"/>
                                                </a:rPr>
                                              </m:ctrlPr>
                                            </m:sSubPr>
                                            <m:e>
                                              <m:r>
                                                <a:rPr lang="en-US" altLang="zh-CN" sz="2000" b="1" i="1">
                                                  <a:solidFill>
                                                    <a:srgbClr val="094162"/>
                                                  </a:solidFill>
                                                  <a:latin typeface="Cambria Math" charset="0"/>
                                                  <a:ea typeface="Microsoft YaHei" charset="-122"/>
                                                  <a:cs typeface="Microsoft YaHei" charset="-122"/>
                                                </a:rPr>
                                                <m:t>𝒙</m:t>
                                              </m:r>
                                            </m:e>
                                            <m:sub>
                                              <m:r>
                                                <a:rPr lang="en-US" altLang="zh-CN" sz="2000" i="1">
                                                  <a:solidFill>
                                                    <a:srgbClr val="094162"/>
                                                  </a:solidFill>
                                                  <a:latin typeface="Cambria Math" charset="0"/>
                                                  <a:ea typeface="Microsoft YaHei" charset="-122"/>
                                                  <a:cs typeface="Microsoft YaHei" charset="-122"/>
                                                </a:rPr>
                                                <m:t>𝐿</m:t>
                                              </m:r>
                                              <m:r>
                                                <a:rPr lang="en-US" altLang="zh-CN" sz="2000" i="1">
                                                  <a:solidFill>
                                                    <a:srgbClr val="094162"/>
                                                  </a:solidFill>
                                                  <a:latin typeface="Cambria Math" charset="0"/>
                                                  <a:ea typeface="Microsoft YaHei" charset="-122"/>
                                                  <a:cs typeface="Microsoft YaHei" charset="-122"/>
                                                </a:rPr>
                                                <m:t>+</m:t>
                                              </m:r>
                                              <m:r>
                                                <a:rPr lang="en-US" altLang="zh-CN" sz="2000" b="0" i="1" smtClean="0">
                                                  <a:solidFill>
                                                    <a:srgbClr val="094162"/>
                                                  </a:solidFill>
                                                  <a:latin typeface="Cambria Math" charset="0"/>
                                                  <a:ea typeface="Microsoft YaHei" charset="-122"/>
                                                  <a:cs typeface="Microsoft YaHei" charset="-122"/>
                                                </a:rPr>
                                                <m:t>𝑈</m:t>
                                              </m:r>
                                            </m:sub>
                                          </m:sSub>
                                        </m:e>
                                      </m:d>
                                    </m:e>
                                  </m:mr>
                                </m:m>
                              </m:e>
                            </m:mr>
                          </m:m>
                        </m:e>
                      </m:d>
                      <m:r>
                        <a:rPr kumimoji="1" lang="en-US" altLang="zh-CN" sz="2000" b="0" i="1" smtClean="0">
                          <a:latin typeface="Cambria Math" charset="0"/>
                        </a:rPr>
                        <m:t>=</m:t>
                      </m:r>
                      <m:r>
                        <a:rPr kumimoji="1" lang="en-US" altLang="zh-CN" sz="2000" b="1" i="1" smtClean="0">
                          <a:latin typeface="Cambria Math" charset="0"/>
                        </a:rPr>
                        <m:t>𝑾</m:t>
                      </m:r>
                      <m:d>
                        <m:dPr>
                          <m:ctrlPr>
                            <a:rPr kumimoji="1" lang="is-IS" altLang="zh-CN" sz="2000" i="1">
                              <a:latin typeface="Cambria Math" charset="0"/>
                            </a:rPr>
                          </m:ctrlPr>
                        </m:dPr>
                        <m:e>
                          <m:m>
                            <m:mPr>
                              <m:mcs>
                                <m:mc>
                                  <m:mcPr>
                                    <m:count m:val="1"/>
                                    <m:mcJc m:val="center"/>
                                  </m:mcPr>
                                </m:mc>
                              </m:mcs>
                              <m:ctrlPr>
                                <a:rPr kumimoji="1" lang="cs-CZ" altLang="zh-CN" sz="2000" i="1">
                                  <a:latin typeface="Cambria Math" charset="0"/>
                                </a:rPr>
                              </m:ctrlPr>
                            </m:mPr>
                            <m:mr>
                              <m:e>
                                <m:m>
                                  <m:mPr>
                                    <m:mcs>
                                      <m:mc>
                                        <m:mcPr>
                                          <m:count m:val="1"/>
                                          <m:mcJc m:val="center"/>
                                        </m:mcPr>
                                      </m:mc>
                                    </m:mcs>
                                    <m:ctrlPr>
                                      <a:rPr kumimoji="1" lang="cs-CZ" altLang="zh-CN" sz="2000" i="1">
                                        <a:latin typeface="Cambria Math" charset="0"/>
                                      </a:rPr>
                                    </m:ctrlPr>
                                  </m:mPr>
                                  <m:mr>
                                    <m:e>
                                      <m:r>
                                        <m:rPr>
                                          <m:brk m:alnAt="7"/>
                                        </m:rPr>
                                        <a:rPr kumimoji="1" lang="en-US" altLang="zh-CN" sz="2000" i="1">
                                          <a:latin typeface="Cambria Math" charset="0"/>
                                        </a:rPr>
                                        <m:t>0</m:t>
                                      </m:r>
                                    </m:e>
                                  </m:mr>
                                  <m:mr>
                                    <m:e>
                                      <m:r>
                                        <a:rPr kumimoji="1" lang="cs-CZ" altLang="zh-CN" sz="2000" i="1">
                                          <a:latin typeface="Cambria Math" charset="0"/>
                                        </a:rPr>
                                        <m:t>⋮</m:t>
                                      </m:r>
                                    </m:e>
                                  </m:mr>
                                  <m:mr>
                                    <m:e>
                                      <m:m>
                                        <m:mPr>
                                          <m:mcs>
                                            <m:mc>
                                              <m:mcPr>
                                                <m:count m:val="1"/>
                                                <m:mcJc m:val="center"/>
                                              </m:mcPr>
                                            </m:mc>
                                          </m:mcs>
                                          <m:ctrlPr>
                                            <a:rPr kumimoji="1" lang="cs-CZ" altLang="zh-CN" sz="2000" i="1">
                                              <a:latin typeface="Cambria Math" charset="0"/>
                                            </a:rPr>
                                          </m:ctrlPr>
                                        </m:mPr>
                                        <m:mr>
                                          <m:e>
                                            <m:r>
                                              <m:rPr>
                                                <m:brk m:alnAt="7"/>
                                              </m:rPr>
                                              <a:rPr kumimoji="1" lang="en-US" altLang="zh-CN" sz="2000" i="1">
                                                <a:latin typeface="Cambria Math" charset="0"/>
                                              </a:rPr>
                                              <m:t>0</m:t>
                                            </m:r>
                                          </m:e>
                                        </m:mr>
                                        <m:mr>
                                          <m:e>
                                            <m:r>
                                              <a:rPr lang="en-US" altLang="zh-CN" sz="2000" i="1">
                                                <a:solidFill>
                                                  <a:srgbClr val="094162"/>
                                                </a:solidFill>
                                                <a:latin typeface="Cambria Math" charset="0"/>
                                                <a:ea typeface="Microsoft YaHei" charset="-122"/>
                                                <a:cs typeface="Microsoft YaHei" charset="-122"/>
                                              </a:rPr>
                                              <m:t>𝑓</m:t>
                                            </m:r>
                                            <m:d>
                                              <m:dPr>
                                                <m:ctrlPr>
                                                  <a:rPr lang="is-IS" altLang="zh-CN" sz="2000" i="1">
                                                    <a:solidFill>
                                                      <a:srgbClr val="094162"/>
                                                    </a:solidFill>
                                                    <a:latin typeface="Cambria Math" charset="0"/>
                                                    <a:ea typeface="Microsoft YaHei" charset="-122"/>
                                                    <a:cs typeface="Microsoft YaHei" charset="-122"/>
                                                  </a:rPr>
                                                </m:ctrlPr>
                                              </m:dPr>
                                              <m:e>
                                                <m:sSub>
                                                  <m:sSubPr>
                                                    <m:ctrlPr>
                                                      <a:rPr lang="en-US" altLang="zh-CN" sz="2000" i="1">
                                                        <a:solidFill>
                                                          <a:srgbClr val="094162"/>
                                                        </a:solidFill>
                                                        <a:latin typeface="Cambria Math" charset="0"/>
                                                        <a:ea typeface="Microsoft YaHei" charset="-122"/>
                                                        <a:cs typeface="Microsoft YaHei" charset="-122"/>
                                                      </a:rPr>
                                                    </m:ctrlPr>
                                                  </m:sSubPr>
                                                  <m:e>
                                                    <m:r>
                                                      <a:rPr lang="en-US" altLang="zh-CN" sz="2000" b="1" i="1">
                                                        <a:solidFill>
                                                          <a:srgbClr val="094162"/>
                                                        </a:solidFill>
                                                        <a:latin typeface="Cambria Math" charset="0"/>
                                                        <a:ea typeface="Microsoft YaHei" charset="-122"/>
                                                        <a:cs typeface="Microsoft YaHei" charset="-122"/>
                                                      </a:rPr>
                                                      <m:t>𝒙</m:t>
                                                    </m:r>
                                                  </m:e>
                                                  <m:sub>
                                                    <m:r>
                                                      <a:rPr lang="en-US" altLang="zh-CN" sz="2000" i="1">
                                                        <a:solidFill>
                                                          <a:srgbClr val="094162"/>
                                                        </a:solidFill>
                                                        <a:latin typeface="Cambria Math" charset="0"/>
                                                        <a:ea typeface="Microsoft YaHei" charset="-122"/>
                                                        <a:cs typeface="Microsoft YaHei" charset="-122"/>
                                                      </a:rPr>
                                                      <m:t>𝐿</m:t>
                                                    </m:r>
                                                    <m:r>
                                                      <a:rPr lang="en-US" altLang="zh-CN" sz="2000" i="1">
                                                        <a:solidFill>
                                                          <a:srgbClr val="094162"/>
                                                        </a:solidFill>
                                                        <a:latin typeface="Cambria Math" charset="0"/>
                                                        <a:ea typeface="Microsoft YaHei" charset="-122"/>
                                                        <a:cs typeface="Microsoft YaHei" charset="-122"/>
                                                      </a:rPr>
                                                      <m:t>+1</m:t>
                                                    </m:r>
                                                  </m:sub>
                                                </m:sSub>
                                              </m:e>
                                            </m:d>
                                          </m:e>
                                        </m:mr>
                                      </m:m>
                                    </m:e>
                                  </m:mr>
                                </m:m>
                              </m:e>
                            </m:mr>
                            <m:mr>
                              <m:e>
                                <m:r>
                                  <a:rPr lang="en-US" altLang="zh-CN" sz="2000" i="1">
                                    <a:solidFill>
                                      <a:srgbClr val="094162"/>
                                    </a:solidFill>
                                    <a:latin typeface="Cambria Math" charset="0"/>
                                    <a:ea typeface="Microsoft YaHei" charset="-122"/>
                                    <a:cs typeface="Microsoft YaHei" charset="-122"/>
                                  </a:rPr>
                                  <m:t>𝑓</m:t>
                                </m:r>
                                <m:d>
                                  <m:dPr>
                                    <m:ctrlPr>
                                      <a:rPr lang="is-IS" altLang="zh-CN" sz="2000" i="1">
                                        <a:solidFill>
                                          <a:srgbClr val="094162"/>
                                        </a:solidFill>
                                        <a:latin typeface="Cambria Math" charset="0"/>
                                        <a:ea typeface="Microsoft YaHei" charset="-122"/>
                                        <a:cs typeface="Microsoft YaHei" charset="-122"/>
                                      </a:rPr>
                                    </m:ctrlPr>
                                  </m:dPr>
                                  <m:e>
                                    <m:sSub>
                                      <m:sSubPr>
                                        <m:ctrlPr>
                                          <a:rPr lang="en-US" altLang="zh-CN" sz="2000" i="1">
                                            <a:solidFill>
                                              <a:srgbClr val="094162"/>
                                            </a:solidFill>
                                            <a:latin typeface="Cambria Math" charset="0"/>
                                            <a:ea typeface="Microsoft YaHei" charset="-122"/>
                                            <a:cs typeface="Microsoft YaHei" charset="-122"/>
                                          </a:rPr>
                                        </m:ctrlPr>
                                      </m:sSubPr>
                                      <m:e>
                                        <m:r>
                                          <a:rPr lang="en-US" altLang="zh-CN" sz="2000" b="1" i="1">
                                            <a:solidFill>
                                              <a:srgbClr val="094162"/>
                                            </a:solidFill>
                                            <a:latin typeface="Cambria Math" charset="0"/>
                                            <a:ea typeface="Microsoft YaHei" charset="-122"/>
                                            <a:cs typeface="Microsoft YaHei" charset="-122"/>
                                          </a:rPr>
                                          <m:t>𝒙</m:t>
                                        </m:r>
                                      </m:e>
                                      <m:sub>
                                        <m:r>
                                          <a:rPr lang="en-US" altLang="zh-CN" sz="2000" i="1">
                                            <a:solidFill>
                                              <a:srgbClr val="094162"/>
                                            </a:solidFill>
                                            <a:latin typeface="Cambria Math" charset="0"/>
                                            <a:ea typeface="Microsoft YaHei" charset="-122"/>
                                            <a:cs typeface="Microsoft YaHei" charset="-122"/>
                                          </a:rPr>
                                          <m:t>𝐿</m:t>
                                        </m:r>
                                        <m:r>
                                          <a:rPr lang="en-US" altLang="zh-CN" sz="2000" i="1">
                                            <a:solidFill>
                                              <a:srgbClr val="094162"/>
                                            </a:solidFill>
                                            <a:latin typeface="Cambria Math" charset="0"/>
                                            <a:ea typeface="Microsoft YaHei" charset="-122"/>
                                            <a:cs typeface="Microsoft YaHei" charset="-122"/>
                                          </a:rPr>
                                          <m:t>+2</m:t>
                                        </m:r>
                                      </m:sub>
                                    </m:sSub>
                                  </m:e>
                                </m:d>
                              </m:e>
                            </m:mr>
                            <m:mr>
                              <m:e>
                                <m:m>
                                  <m:mPr>
                                    <m:mcs>
                                      <m:mc>
                                        <m:mcPr>
                                          <m:count m:val="1"/>
                                          <m:mcJc m:val="center"/>
                                        </m:mcPr>
                                      </m:mc>
                                    </m:mcs>
                                    <m:ctrlPr>
                                      <a:rPr kumimoji="1" lang="cs-CZ" altLang="zh-CN" sz="2000" i="1">
                                        <a:latin typeface="Cambria Math" charset="0"/>
                                      </a:rPr>
                                    </m:ctrlPr>
                                  </m:mPr>
                                  <m:mr>
                                    <m:e>
                                      <m:r>
                                        <m:rPr>
                                          <m:brk m:alnAt="7"/>
                                        </m:rPr>
                                        <a:rPr kumimoji="1" lang="cs-CZ" altLang="zh-CN" sz="2000" i="1">
                                          <a:latin typeface="Cambria Math" charset="0"/>
                                        </a:rPr>
                                        <m:t>⋮</m:t>
                                      </m:r>
                                    </m:e>
                                  </m:mr>
                                  <m:mr>
                                    <m:e>
                                      <m:r>
                                        <a:rPr lang="en-US" altLang="zh-CN" sz="2000" i="1">
                                          <a:solidFill>
                                            <a:srgbClr val="094162"/>
                                          </a:solidFill>
                                          <a:latin typeface="Cambria Math" charset="0"/>
                                          <a:ea typeface="Microsoft YaHei" charset="-122"/>
                                          <a:cs typeface="Microsoft YaHei" charset="-122"/>
                                        </a:rPr>
                                        <m:t>𝑓</m:t>
                                      </m:r>
                                      <m:d>
                                        <m:dPr>
                                          <m:ctrlPr>
                                            <a:rPr lang="is-IS" altLang="zh-CN" sz="2000" i="1">
                                              <a:solidFill>
                                                <a:srgbClr val="094162"/>
                                              </a:solidFill>
                                              <a:latin typeface="Cambria Math" charset="0"/>
                                              <a:ea typeface="Microsoft YaHei" charset="-122"/>
                                              <a:cs typeface="Microsoft YaHei" charset="-122"/>
                                            </a:rPr>
                                          </m:ctrlPr>
                                        </m:dPr>
                                        <m:e>
                                          <m:sSub>
                                            <m:sSubPr>
                                              <m:ctrlPr>
                                                <a:rPr lang="en-US" altLang="zh-CN" sz="2000" i="1">
                                                  <a:solidFill>
                                                    <a:srgbClr val="094162"/>
                                                  </a:solidFill>
                                                  <a:latin typeface="Cambria Math" charset="0"/>
                                                  <a:ea typeface="Microsoft YaHei" charset="-122"/>
                                                  <a:cs typeface="Microsoft YaHei" charset="-122"/>
                                                </a:rPr>
                                              </m:ctrlPr>
                                            </m:sSubPr>
                                            <m:e>
                                              <m:r>
                                                <a:rPr lang="en-US" altLang="zh-CN" sz="2000" b="1" i="1">
                                                  <a:solidFill>
                                                    <a:srgbClr val="094162"/>
                                                  </a:solidFill>
                                                  <a:latin typeface="Cambria Math" charset="0"/>
                                                  <a:ea typeface="Microsoft YaHei" charset="-122"/>
                                                  <a:cs typeface="Microsoft YaHei" charset="-122"/>
                                                </a:rPr>
                                                <m:t>𝒙</m:t>
                                              </m:r>
                                            </m:e>
                                            <m:sub>
                                              <m:r>
                                                <a:rPr lang="en-US" altLang="zh-CN" sz="2000" i="1">
                                                  <a:solidFill>
                                                    <a:srgbClr val="094162"/>
                                                  </a:solidFill>
                                                  <a:latin typeface="Cambria Math" charset="0"/>
                                                  <a:ea typeface="Microsoft YaHei" charset="-122"/>
                                                  <a:cs typeface="Microsoft YaHei" charset="-122"/>
                                                </a:rPr>
                                                <m:t>𝐿</m:t>
                                              </m:r>
                                              <m:r>
                                                <a:rPr lang="en-US" altLang="zh-CN" sz="2000" i="1">
                                                  <a:solidFill>
                                                    <a:srgbClr val="094162"/>
                                                  </a:solidFill>
                                                  <a:latin typeface="Cambria Math" charset="0"/>
                                                  <a:ea typeface="Microsoft YaHei" charset="-122"/>
                                                  <a:cs typeface="Microsoft YaHei" charset="-122"/>
                                                </a:rPr>
                                                <m:t>+</m:t>
                                              </m:r>
                                              <m:r>
                                                <a:rPr lang="en-US" altLang="zh-CN" sz="2000" i="1">
                                                  <a:solidFill>
                                                    <a:srgbClr val="094162"/>
                                                  </a:solidFill>
                                                  <a:latin typeface="Cambria Math" charset="0"/>
                                                  <a:ea typeface="Microsoft YaHei" charset="-122"/>
                                                  <a:cs typeface="Microsoft YaHei" charset="-122"/>
                                                </a:rPr>
                                                <m:t>𝑈</m:t>
                                              </m:r>
                                            </m:sub>
                                          </m:sSub>
                                        </m:e>
                                      </m:d>
                                    </m:e>
                                  </m:mr>
                                </m:m>
                              </m:e>
                            </m:mr>
                          </m:m>
                        </m:e>
                      </m:d>
                    </m:oMath>
                  </m:oMathPara>
                </a14:m>
                <a:endParaRPr kumimoji="1"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1084811" y="1864759"/>
                <a:ext cx="3494931" cy="2056204"/>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750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592992" y="1018083"/>
            <a:ext cx="3092874" cy="4821833"/>
          </a:xfrm>
          <a:prstGeom prst="rect">
            <a:avLst/>
          </a:prstGeom>
        </p:spPr>
        <p:txBody>
          <a:bodyPr vert="horz" wrap="square" lIns="0" tIns="180340" rIns="0" bIns="0" rtlCol="0">
            <a:spAutoFit/>
          </a:bodyPr>
          <a:lstStyle/>
          <a:p>
            <a:pPr marL="298450" indent="-285750">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简介</a:t>
            </a:r>
          </a:p>
          <a:p>
            <a:pPr marL="298450" marR="169545"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半监督学习算法</a:t>
            </a:r>
          </a:p>
          <a:p>
            <a:pPr marL="755650" lvl="2"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自我训练</a:t>
            </a: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多视角学习</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生成模型</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S3VMs</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基于图的算</a:t>
            </a:r>
            <a:r>
              <a:rPr sz="2800" spc="-1595" dirty="0">
                <a:solidFill>
                  <a:srgbClr val="7E7E7E"/>
                </a:solidFill>
                <a:latin typeface="Microsoft YaHei" charset="-122"/>
                <a:ea typeface="Microsoft YaHei" charset="-122"/>
                <a:cs typeface="Microsoft YaHei" charset="-122"/>
              </a:rPr>
              <a:t>法</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887749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3"/>
                <a:ext cx="8883876" cy="3141208"/>
              </a:xfrm>
            </p:spPr>
            <p:txBody>
              <a:bodyPr/>
              <a:lstStyle/>
              <a:p>
                <a:pPr marL="446088" indent="-446088"/>
                <a:r>
                  <a:rPr lang="zh-CN" altLang="en-US" sz="2600" dirty="0">
                    <a:latin typeface="Microsoft YaHei" charset="-122"/>
                    <a:ea typeface="Microsoft YaHei" charset="-122"/>
                    <a:cs typeface="Microsoft YaHei" charset="-122"/>
                  </a:rPr>
                  <a:t>假设</a:t>
                </a:r>
                <a:endParaRPr lang="en-US" altLang="zh-CN" sz="2600" dirty="0">
                  <a:latin typeface="Microsoft YaHei" charset="-122"/>
                  <a:ea typeface="Microsoft YaHei" charset="-122"/>
                  <a:cs typeface="Microsoft YaHei" charset="-122"/>
                </a:endParaRPr>
              </a:p>
              <a:p>
                <a:pPr marL="808038" indent="-361950">
                  <a:buFont typeface="Wingdings" panose="05000000000000000000" pitchFamily="2" charset="2"/>
                  <a:buChar char="l"/>
                </a:pPr>
                <a:r>
                  <a:rPr lang="zh-CN" altLang="en-US" sz="2600" dirty="0">
                    <a:latin typeface="Microsoft YaHei" charset="-122"/>
                    <a:ea typeface="Microsoft YaHei" charset="-122"/>
                    <a:cs typeface="Microsoft YaHei" charset="-122"/>
                  </a:rPr>
                  <a:t>输出的高度置信的预测是正确的</a:t>
                </a:r>
                <a:endParaRPr lang="en-US" altLang="zh-CN" sz="2600" dirty="0">
                  <a:latin typeface="Microsoft YaHei" charset="-122"/>
                  <a:ea typeface="Microsoft YaHei" charset="-122"/>
                  <a:cs typeface="Microsoft YaHei" charset="-122"/>
                </a:endParaRPr>
              </a:p>
              <a:p>
                <a:pPr marL="446088" indent="-446088"/>
                <a:r>
                  <a:rPr lang="zh-CN" altLang="en-US" sz="2600" dirty="0">
                    <a:latin typeface="Microsoft YaHei" charset="-122"/>
                    <a:ea typeface="Microsoft YaHei" charset="-122"/>
                    <a:cs typeface="Microsoft YaHei" charset="-122"/>
                  </a:rPr>
                  <a:t>自学习算法</a:t>
                </a:r>
                <a:endParaRPr lang="en-US" altLang="zh-CN" sz="2600" dirty="0">
                  <a:latin typeface="Microsoft YaHei" charset="-122"/>
                  <a:ea typeface="Microsoft YaHei" charset="-122"/>
                  <a:cs typeface="Microsoft YaHei" charset="-122"/>
                </a:endParaRPr>
              </a:p>
              <a:p>
                <a:pPr marL="742950" lvl="1" indent="-285750">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从</a:t>
                </a:r>
                <a:r>
                  <a:rPr lang="en-US" altLang="zh-CN" sz="2400" dirty="0">
                    <a:latin typeface="Microsoft YaHei" charset="-122"/>
                    <a:ea typeface="Microsoft YaHei" charset="-122"/>
                    <a:cs typeface="Microsoft YaHei" charset="-122"/>
                  </a:rPr>
                  <a:t> </a:t>
                </a:r>
                <a14:m>
                  <m:oMath xmlns:m="http://schemas.openxmlformats.org/officeDocument/2006/math">
                    <m:r>
                      <a:rPr lang="en-US" altLang="zh-CN" sz="2400" b="0" i="1" smtClean="0">
                        <a:latin typeface="Cambria Math"/>
                      </a:rPr>
                      <m:t>(</m:t>
                    </m:r>
                    <m:sSub>
                      <m:sSubPr>
                        <m:ctrlPr>
                          <a:rPr lang="en-US" altLang="zh-CN" sz="2400" b="0" i="1" smtClean="0">
                            <a:latin typeface="Cambria Math" charset="0"/>
                          </a:rPr>
                        </m:ctrlPr>
                      </m:sSubPr>
                      <m:e>
                        <m:r>
                          <a:rPr lang="en-US" altLang="zh-CN" sz="2400" b="1" i="1">
                            <a:latin typeface="Cambria Math"/>
                            <a:cs typeface="Times New Roman" pitchFamily="18" charset="0"/>
                          </a:rPr>
                          <m:t>𝒙</m:t>
                        </m:r>
                      </m:e>
                      <m:sub>
                        <m:r>
                          <a:rPr lang="en-US" altLang="zh-CN" sz="2400" b="0" i="1" smtClean="0">
                            <a:latin typeface="Cambria Math" charset="0"/>
                          </a:rPr>
                          <m:t>𝐿</m:t>
                        </m:r>
                      </m:sub>
                    </m:sSub>
                    <m:r>
                      <a:rPr lang="en-US" altLang="zh-CN" sz="2400" b="0" i="1" smtClean="0">
                        <a:latin typeface="Cambria Math"/>
                      </a:rPr>
                      <m:t>,</m:t>
                    </m:r>
                    <m:sSub>
                      <m:sSubPr>
                        <m:ctrlPr>
                          <a:rPr lang="en-US" altLang="zh-CN" sz="2400" b="0" i="1" smtClean="0">
                            <a:latin typeface="Cambria Math" charset="0"/>
                          </a:rPr>
                        </m:ctrlPr>
                      </m:sSubPr>
                      <m:e>
                        <m:r>
                          <a:rPr lang="en-US" altLang="zh-CN" sz="2400" b="1" i="1" smtClean="0">
                            <a:latin typeface="Cambria Math" charset="0"/>
                          </a:rPr>
                          <m:t>𝒚</m:t>
                        </m:r>
                      </m:e>
                      <m:sub>
                        <m:r>
                          <a:rPr lang="en-US" altLang="zh-CN" sz="2400" b="0" i="1" smtClean="0">
                            <a:latin typeface="Cambria Math" charset="0"/>
                          </a:rPr>
                          <m:t>𝐿</m:t>
                        </m:r>
                      </m:sub>
                    </m:sSub>
                    <m:r>
                      <a:rPr lang="en-US" altLang="zh-CN" sz="2400" b="0" i="1" smtClean="0">
                        <a:latin typeface="Cambria Math"/>
                      </a:rPr>
                      <m:t>)</m:t>
                    </m:r>
                  </m:oMath>
                </a14:m>
                <a:r>
                  <a:rPr lang="zh-CN" altLang="en-US" sz="2400" dirty="0">
                    <a:latin typeface="Times New Roman" panose="02020603050405020304" pitchFamily="18" charset="0"/>
                    <a:cs typeface="Times New Roman" panose="02020603050405020304" pitchFamily="18" charset="0"/>
                  </a:rPr>
                  <a:t> </a:t>
                </a:r>
                <a:r>
                  <a:rPr lang="zh-CN" altLang="en-US" sz="2400" dirty="0">
                    <a:latin typeface="Microsoft YaHei" charset="-122"/>
                    <a:ea typeface="Microsoft YaHei" charset="-122"/>
                    <a:cs typeface="Microsoft YaHei" charset="-122"/>
                  </a:rPr>
                  <a:t>学习</a:t>
                </a:r>
                <a14:m>
                  <m:oMath xmlns:m="http://schemas.openxmlformats.org/officeDocument/2006/math">
                    <m:r>
                      <a:rPr lang="en-US" altLang="zh-CN" sz="2400" i="1">
                        <a:latin typeface="Cambria Math"/>
                      </a:rPr>
                      <m:t>𝑓</m:t>
                    </m:r>
                  </m:oMath>
                </a14:m>
                <a:endParaRPr lang="en-US" altLang="zh-CN" sz="2400"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对</a:t>
                </a:r>
                <a14:m>
                  <m:oMath xmlns:m="http://schemas.openxmlformats.org/officeDocument/2006/math">
                    <m:r>
                      <a:rPr lang="en-US" altLang="zh-CN" sz="2400" b="1" i="1">
                        <a:latin typeface="Cambria Math"/>
                        <a:cs typeface="Times New Roman" pitchFamily="18" charset="0"/>
                      </a:rPr>
                      <m:t>𝒙</m:t>
                    </m:r>
                    <m:r>
                      <a:rPr lang="en-US" altLang="zh-CN" sz="2400" b="1" i="1" smtClean="0">
                        <a:latin typeface="Cambria Math" charset="0"/>
                        <a:ea typeface="Cambria Math" charset="0"/>
                        <a:cs typeface="Cambria Math"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𝒟</m:t>
                        </m:r>
                      </m:e>
                      <m:sub>
                        <m:r>
                          <a:rPr lang="en-US" altLang="zh-CN" sz="2400" b="0" i="1" smtClean="0">
                            <a:latin typeface="Cambria Math" charset="0"/>
                            <a:cs typeface="Times New Roman" pitchFamily="18" charset="0"/>
                          </a:rPr>
                          <m:t>𝑈</m:t>
                        </m:r>
                      </m:sub>
                    </m:sSub>
                  </m:oMath>
                </a14:m>
                <a:r>
                  <a:rPr lang="zh-CN" altLang="en-US" sz="2400" dirty="0">
                    <a:latin typeface="Microsoft YaHei" charset="-122"/>
                    <a:ea typeface="Microsoft YaHei" charset="-122"/>
                    <a:cs typeface="Microsoft YaHei" charset="-122"/>
                  </a:rPr>
                  <a:t>，计算预测结果</a:t>
                </a:r>
                <a14:m>
                  <m:oMath xmlns:m="http://schemas.openxmlformats.org/officeDocument/2006/math">
                    <m:r>
                      <a:rPr lang="en-US" altLang="zh-CN" sz="2400" i="1">
                        <a:latin typeface="Cambria Math"/>
                      </a:rPr>
                      <m:t>𝑓</m:t>
                    </m:r>
                    <m:r>
                      <a:rPr lang="en-US" altLang="zh-CN" sz="2400" i="1">
                        <a:latin typeface="Cambria Math"/>
                      </a:rPr>
                      <m:t>(</m:t>
                    </m:r>
                    <m:r>
                      <a:rPr lang="en-US" altLang="zh-CN" sz="2400" b="1" i="1">
                        <a:latin typeface="Cambria Math"/>
                        <a:cs typeface="Times New Roman" pitchFamily="18" charset="0"/>
                      </a:rPr>
                      <m:t>𝒙</m:t>
                    </m:r>
                    <m:r>
                      <a:rPr lang="en-US" altLang="zh-CN" sz="2400" i="1">
                        <a:latin typeface="Cambria Math"/>
                      </a:rPr>
                      <m:t>)</m:t>
                    </m:r>
                  </m:oMath>
                </a14:m>
                <a:endParaRPr lang="en-US" altLang="zh-CN" sz="2400" dirty="0">
                  <a:latin typeface="Microsoft YaHei" charset="-122"/>
                  <a:ea typeface="Microsoft YaHei" charset="-122"/>
                  <a:cs typeface="Microsoft YaHei" charset="-122"/>
                </a:endParaRPr>
              </a:p>
              <a:p>
                <a:pPr marL="742950" lvl="1" indent="-285750">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把</a:t>
                </a:r>
                <a:r>
                  <a:rPr lang="en-US" altLang="zh-CN" sz="2400" dirty="0">
                    <a:latin typeface="Microsoft YaHei" charset="-122"/>
                    <a:ea typeface="Microsoft YaHei" charset="-122"/>
                    <a:cs typeface="Microsoft YaHei" charset="-122"/>
                  </a:rPr>
                  <a:t> </a:t>
                </a:r>
                <a14:m>
                  <m:oMath xmlns:m="http://schemas.openxmlformats.org/officeDocument/2006/math">
                    <m:r>
                      <a:rPr lang="en-US" altLang="zh-CN" sz="2400" b="0" i="1" smtClean="0">
                        <a:latin typeface="Cambria Math"/>
                      </a:rPr>
                      <m:t>(</m:t>
                    </m:r>
                    <m:r>
                      <a:rPr lang="en-US" altLang="zh-CN" sz="2400" b="1" i="1">
                        <a:latin typeface="Cambria Math"/>
                        <a:cs typeface="Times New Roman" pitchFamily="18" charset="0"/>
                      </a:rPr>
                      <m:t>𝒙</m:t>
                    </m:r>
                    <m:r>
                      <a:rPr lang="en-US" altLang="zh-CN" sz="2400" b="0" i="1" smtClean="0">
                        <a:latin typeface="Cambria Math"/>
                      </a:rPr>
                      <m:t>,</m:t>
                    </m:r>
                    <m:r>
                      <a:rPr lang="en-US" altLang="zh-CN" sz="2400" b="0" i="1" smtClean="0">
                        <a:latin typeface="Cambria Math"/>
                      </a:rPr>
                      <m:t>𝑓</m:t>
                    </m:r>
                    <m:r>
                      <a:rPr lang="en-US" altLang="zh-CN" sz="2400" b="0" i="1" smtClean="0">
                        <a:latin typeface="Cambria Math"/>
                      </a:rPr>
                      <m:t>(</m:t>
                    </m:r>
                    <m:r>
                      <a:rPr lang="en-US" altLang="zh-CN" sz="2400" b="1" i="1">
                        <a:latin typeface="Cambria Math"/>
                        <a:cs typeface="Times New Roman" pitchFamily="18" charset="0"/>
                      </a:rPr>
                      <m:t>𝒙</m:t>
                    </m:r>
                    <m:r>
                      <a:rPr lang="en-US" altLang="zh-CN" sz="2400" b="0" i="1" smtClean="0">
                        <a:latin typeface="Cambria Math"/>
                      </a:rPr>
                      <m:t>))</m:t>
                    </m:r>
                  </m:oMath>
                </a14:m>
                <a:r>
                  <a:rPr lang="zh-CN" altLang="en-US" sz="2400" dirty="0">
                    <a:latin typeface="Times New Roman" panose="02020603050405020304" pitchFamily="18" charset="0"/>
                    <a:cs typeface="Times New Roman" panose="02020603050405020304" pitchFamily="18" charset="0"/>
                  </a:rPr>
                  <a:t> </a:t>
                </a:r>
                <a:r>
                  <a:rPr lang="zh-CN" altLang="en-US" sz="2400" dirty="0">
                    <a:latin typeface="Microsoft YaHei" charset="-122"/>
                    <a:ea typeface="Microsoft YaHei" charset="-122"/>
                    <a:cs typeface="Microsoft YaHei" charset="-122"/>
                  </a:rPr>
                  <a:t>加入到标注数据</a:t>
                </a:r>
                <a:endParaRPr lang="en-US" altLang="zh-CN" sz="2400" dirty="0">
                  <a:latin typeface="Microsoft YaHei" charset="-122"/>
                  <a:ea typeface="Microsoft YaHei" charset="-122"/>
                  <a:cs typeface="Microsoft YaHei" charset="-122"/>
                </a:endParaRPr>
              </a:p>
              <a:p>
                <a:pPr marL="742950" lvl="1" indent="-285750">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重复上述过程</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3"/>
                <a:ext cx="8883876" cy="3141208"/>
              </a:xfrm>
              <a:blipFill rotWithShape="0">
                <a:blip r:embed="rId2"/>
                <a:stretch>
                  <a:fillRect l="-1029" b="-39922"/>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自学习算法</a:t>
            </a:r>
            <a:endParaRPr lang="zh-CN" altLang="en-US" dirty="0"/>
          </a:p>
        </p:txBody>
      </p:sp>
      <p:sp>
        <p:nvSpPr>
          <p:cNvPr id="4" name="object 7"/>
          <p:cNvSpPr/>
          <p:nvPr/>
        </p:nvSpPr>
        <p:spPr>
          <a:xfrm>
            <a:off x="5650229" y="2718034"/>
            <a:ext cx="6383228" cy="2912374"/>
          </a:xfrm>
          <a:prstGeom prst="rect">
            <a:avLst/>
          </a:prstGeom>
          <a:blipFill>
            <a:blip r:embed="rId3" cstate="print"/>
            <a:stretch>
              <a:fillRect/>
            </a:stretch>
          </a:blipFill>
        </p:spPr>
        <p:txBody>
          <a:bodyPr wrap="square" lIns="0" tIns="0" rIns="0" bIns="0" rtlCol="0"/>
          <a:lstStyle/>
          <a:p>
            <a:endParaRPr/>
          </a:p>
        </p:txBody>
      </p:sp>
      <p:sp>
        <p:nvSpPr>
          <p:cNvPr id="5" name="文本框 4"/>
          <p:cNvSpPr txBox="1"/>
          <p:nvPr/>
        </p:nvSpPr>
        <p:spPr>
          <a:xfrm>
            <a:off x="858779" y="6079067"/>
            <a:ext cx="10033516" cy="461665"/>
          </a:xfrm>
          <a:prstGeom prst="rect">
            <a:avLst/>
          </a:prstGeom>
          <a:noFill/>
        </p:spPr>
        <p:txBody>
          <a:bodyPr wrap="none" rtlCol="0">
            <a:spAutoFit/>
          </a:bodyPr>
          <a:lstStyle/>
          <a:p>
            <a:r>
              <a:rPr kumimoji="1" lang="zh-CN" altLang="en-US" sz="2400" dirty="0">
                <a:solidFill>
                  <a:srgbClr val="C00000"/>
                </a:solidFill>
                <a:latin typeface="Microsoft YaHei" charset="-122"/>
                <a:ea typeface="Microsoft YaHei" charset="-122"/>
                <a:cs typeface="Microsoft YaHei" charset="-122"/>
              </a:rPr>
              <a:t>如何从无标签数据中挑选数据加入到带标签数据集合仍是一个开放问题。</a:t>
            </a:r>
          </a:p>
        </p:txBody>
      </p:sp>
    </p:spTree>
    <p:extLst>
      <p:ext uri="{BB962C8B-B14F-4D97-AF65-F5344CB8AC3E}">
        <p14:creationId xmlns:p14="http://schemas.microsoft.com/office/powerpoint/2010/main" val="2578283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858779" y="1409020"/>
                <a:ext cx="10808288" cy="2019980"/>
              </a:xfrm>
            </p:spPr>
            <p:txBody>
              <a:bodyPr/>
              <a:lstStyle/>
              <a:p>
                <a:pPr marL="446088" indent="-446088"/>
                <a:r>
                  <a:rPr lang="zh-CN" altLang="en-US" sz="2800" dirty="0">
                    <a:latin typeface="Microsoft YaHei" charset="-122"/>
                    <a:ea typeface="Microsoft YaHei" charset="-122"/>
                    <a:cs typeface="Microsoft YaHei" charset="-122"/>
                  </a:rPr>
                  <a:t>加入一些置信度最高的</a:t>
                </a:r>
                <a14:m>
                  <m:oMath xmlns:m="http://schemas.openxmlformats.org/officeDocument/2006/math">
                    <m:r>
                      <a:rPr lang="en-US" altLang="zh-CN" sz="2800" i="1">
                        <a:latin typeface="Cambria Math"/>
                      </a:rPr>
                      <m:t>(</m:t>
                    </m:r>
                    <m:r>
                      <a:rPr lang="en-US" altLang="zh-CN" sz="2800" b="1" i="1">
                        <a:latin typeface="Cambria Math"/>
                        <a:cs typeface="Times New Roman" pitchFamily="18" charset="0"/>
                      </a:rPr>
                      <m:t>𝒙</m:t>
                    </m:r>
                    <m:r>
                      <a:rPr lang="en-US" altLang="zh-CN" sz="2800" i="1">
                        <a:latin typeface="Cambria Math"/>
                      </a:rPr>
                      <m:t>,</m:t>
                    </m:r>
                    <m:r>
                      <a:rPr lang="en-US" altLang="zh-CN" sz="2800" i="1">
                        <a:latin typeface="Cambria Math"/>
                      </a:rPr>
                      <m:t>𝑓</m:t>
                    </m:r>
                    <m:r>
                      <a:rPr lang="en-US" altLang="zh-CN" sz="2800" i="1">
                        <a:latin typeface="Cambria Math"/>
                      </a:rPr>
                      <m:t>(</m:t>
                    </m:r>
                    <m:r>
                      <a:rPr lang="en-US" altLang="zh-CN" sz="2800" b="1" i="1">
                        <a:latin typeface="Cambria Math"/>
                        <a:cs typeface="Times New Roman" pitchFamily="18" charset="0"/>
                      </a:rPr>
                      <m:t>𝒙</m:t>
                    </m:r>
                    <m:r>
                      <a:rPr lang="en-US" altLang="zh-CN" sz="2800" i="1">
                        <a:latin typeface="Cambria Math"/>
                      </a:rPr>
                      <m:t>))</m:t>
                    </m:r>
                  </m:oMath>
                </a14:m>
                <a:r>
                  <a:rPr lang="zh-CN" altLang="en-US" sz="2800" dirty="0">
                    <a:latin typeface="Microsoft YaHei" charset="-122"/>
                    <a:ea typeface="Microsoft YaHei" charset="-122"/>
                    <a:cs typeface="Microsoft YaHei" charset="-122"/>
                  </a:rPr>
                  <a:t>到标注数据集</a:t>
                </a:r>
                <a:endParaRPr lang="en-US" altLang="zh-CN" sz="2800" dirty="0">
                  <a:latin typeface="Microsoft YaHei" charset="-122"/>
                  <a:ea typeface="Microsoft YaHei" charset="-122"/>
                  <a:cs typeface="Microsoft YaHei" charset="-122"/>
                </a:endParaRPr>
              </a:p>
              <a:p>
                <a:pPr marL="446088" indent="-446088"/>
                <a:r>
                  <a:rPr lang="zh-CN" altLang="en-US" sz="2800" dirty="0">
                    <a:latin typeface="Microsoft YaHei" charset="-122"/>
                    <a:ea typeface="Microsoft YaHei" charset="-122"/>
                    <a:cs typeface="Microsoft YaHei" charset="-122"/>
                  </a:rPr>
                  <a:t>把所有</a:t>
                </a:r>
                <a14:m>
                  <m:oMath xmlns:m="http://schemas.openxmlformats.org/officeDocument/2006/math">
                    <m:r>
                      <a:rPr lang="en-US" altLang="zh-CN" sz="2800" i="1">
                        <a:latin typeface="Cambria Math"/>
                      </a:rPr>
                      <m:t>(</m:t>
                    </m:r>
                    <m:r>
                      <a:rPr lang="en-US" altLang="zh-CN" sz="2800" b="1" i="1">
                        <a:latin typeface="Cambria Math"/>
                        <a:cs typeface="Times New Roman" pitchFamily="18" charset="0"/>
                      </a:rPr>
                      <m:t>𝒙</m:t>
                    </m:r>
                    <m:r>
                      <a:rPr lang="en-US" altLang="zh-CN" sz="2800" i="1">
                        <a:latin typeface="Cambria Math"/>
                      </a:rPr>
                      <m:t>,</m:t>
                    </m:r>
                    <m:r>
                      <a:rPr lang="en-US" altLang="zh-CN" sz="2800" i="1">
                        <a:latin typeface="Cambria Math"/>
                      </a:rPr>
                      <m:t>𝑓</m:t>
                    </m:r>
                    <m:r>
                      <a:rPr lang="en-US" altLang="zh-CN" sz="2800" i="1">
                        <a:latin typeface="Cambria Math"/>
                      </a:rPr>
                      <m:t>(</m:t>
                    </m:r>
                    <m:r>
                      <a:rPr lang="en-US" altLang="zh-CN" sz="2800" b="1" i="1">
                        <a:latin typeface="Cambria Math"/>
                        <a:cs typeface="Times New Roman" pitchFamily="18" charset="0"/>
                      </a:rPr>
                      <m:t>𝒙</m:t>
                    </m:r>
                    <m:r>
                      <a:rPr lang="en-US" altLang="zh-CN" sz="2800" i="1">
                        <a:latin typeface="Cambria Math"/>
                      </a:rPr>
                      <m:t>))</m:t>
                    </m:r>
                  </m:oMath>
                </a14:m>
                <a:r>
                  <a:rPr lang="zh-CN" altLang="en-US" sz="2800" dirty="0">
                    <a:latin typeface="Microsoft YaHei" charset="-122"/>
                    <a:ea typeface="Microsoft YaHei" charset="-122"/>
                    <a:cs typeface="Microsoft YaHei" charset="-122"/>
                  </a:rPr>
                  <a:t>加到标注数据</a:t>
                </a:r>
                <a:endParaRPr lang="en-US" altLang="zh-CN" sz="2800" dirty="0">
                  <a:latin typeface="Microsoft YaHei" charset="-122"/>
                  <a:ea typeface="Microsoft YaHei" charset="-122"/>
                  <a:cs typeface="Microsoft YaHei" charset="-122"/>
                </a:endParaRPr>
              </a:p>
              <a:p>
                <a:pPr marL="446088" indent="-446088"/>
                <a:r>
                  <a:rPr lang="zh-CN" altLang="en-US" sz="2800" dirty="0">
                    <a:latin typeface="Microsoft YaHei" charset="-122"/>
                    <a:ea typeface="Microsoft YaHei" charset="-122"/>
                    <a:cs typeface="Microsoft YaHei" charset="-122"/>
                  </a:rPr>
                  <a:t>把所有</a:t>
                </a:r>
                <a14:m>
                  <m:oMath xmlns:m="http://schemas.openxmlformats.org/officeDocument/2006/math">
                    <m:r>
                      <a:rPr lang="en-US" altLang="zh-CN" sz="2800" i="1">
                        <a:latin typeface="Cambria Math"/>
                      </a:rPr>
                      <m:t>(</m:t>
                    </m:r>
                    <m:r>
                      <a:rPr lang="en-US" altLang="zh-CN" sz="2800" b="1" i="1">
                        <a:latin typeface="Cambria Math"/>
                        <a:cs typeface="Times New Roman" pitchFamily="18" charset="0"/>
                      </a:rPr>
                      <m:t>𝒙</m:t>
                    </m:r>
                    <m:r>
                      <a:rPr lang="en-US" altLang="zh-CN" sz="2800" i="1">
                        <a:latin typeface="Cambria Math"/>
                      </a:rPr>
                      <m:t>,</m:t>
                    </m:r>
                    <m:r>
                      <a:rPr lang="en-US" altLang="zh-CN" sz="2800" i="1">
                        <a:latin typeface="Cambria Math"/>
                      </a:rPr>
                      <m:t>𝑓</m:t>
                    </m:r>
                    <m:r>
                      <a:rPr lang="en-US" altLang="zh-CN" sz="2800" i="1">
                        <a:latin typeface="Cambria Math"/>
                      </a:rPr>
                      <m:t>(</m:t>
                    </m:r>
                    <m:r>
                      <a:rPr lang="en-US" altLang="zh-CN" sz="2800" b="1" i="1">
                        <a:latin typeface="Cambria Math"/>
                        <a:cs typeface="Times New Roman" pitchFamily="18" charset="0"/>
                      </a:rPr>
                      <m:t>𝒙</m:t>
                    </m:r>
                    <m:r>
                      <a:rPr lang="en-US" altLang="zh-CN" sz="2800" i="1">
                        <a:latin typeface="Cambria Math"/>
                      </a:rPr>
                      <m:t>))</m:t>
                    </m:r>
                  </m:oMath>
                </a14:m>
                <a:r>
                  <a:rPr lang="zh-CN" altLang="en-US" sz="2800" dirty="0">
                    <a:latin typeface="Microsoft YaHei" charset="-122"/>
                    <a:ea typeface="Microsoft YaHei" charset="-122"/>
                    <a:cs typeface="Microsoft YaHei" charset="-122"/>
                  </a:rPr>
                  <a:t>加到标注数据，</a:t>
                </a:r>
                <a:r>
                  <a:rPr lang="zh-CN" altLang="en-US" sz="2800" spc="-5" dirty="0">
                    <a:latin typeface="Microsoft YaHei" charset="-122"/>
                    <a:ea typeface="Microsoft YaHei" charset="-122"/>
                    <a:cs typeface="Microsoft YaHei" charset="-122"/>
                  </a:rPr>
                  <a:t>为每条数据按置信度赋予权重</a:t>
                </a:r>
                <a:endParaRPr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858779" y="1409020"/>
                <a:ext cx="10808288" cy="2019980"/>
              </a:xfrm>
              <a:blipFill rotWithShape="0">
                <a:blip r:embed="rId2"/>
                <a:stretch>
                  <a:fillRect l="-1015" b="-4217"/>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自学习的变体</a:t>
            </a:r>
            <a:endParaRPr lang="zh-CN" altLang="en-US" dirty="0"/>
          </a:p>
        </p:txBody>
      </p:sp>
    </p:spTree>
    <p:extLst>
      <p:ext uri="{BB962C8B-B14F-4D97-AF65-F5344CB8AC3E}">
        <p14:creationId xmlns:p14="http://schemas.microsoft.com/office/powerpoint/2010/main" val="3900569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0767106" cy="3369807"/>
              </a:xfrm>
            </p:spPr>
            <p:txBody>
              <a:bodyPr/>
              <a:lstStyle/>
              <a:p>
                <a:pPr marL="0" indent="0">
                  <a:buNone/>
                </a:pPr>
                <a:r>
                  <a:rPr lang="zh-CN" altLang="en-US" sz="2600" dirty="0">
                    <a:latin typeface="Times New Roman" panose="02020603050405020304" pitchFamily="18" charset="0"/>
                    <a:cs typeface="Times New Roman" panose="02020603050405020304" pitchFamily="18" charset="0"/>
                  </a:rPr>
                  <a:t>◼ </a:t>
                </a:r>
                <a:r>
                  <a:rPr lang="zh-CN" altLang="en-US" sz="2600" dirty="0">
                    <a:latin typeface="Microsoft YaHei" charset="-122"/>
                    <a:ea typeface="Microsoft YaHei" charset="-122"/>
                    <a:cs typeface="Microsoft YaHei" charset="-122"/>
                  </a:rPr>
                  <a:t>在两个初始图像上训练朴素贝叶斯分类器</a:t>
                </a:r>
                <a:endParaRPr lang="en-US" altLang="zh-CN" sz="2600" dirty="0">
                  <a:latin typeface="Microsoft YaHei" charset="-122"/>
                  <a:ea typeface="Microsoft YaHei" charset="-122"/>
                  <a:cs typeface="Microsoft YaHei" charset="-122"/>
                </a:endParaRPr>
              </a:p>
              <a:p>
                <a:endParaRPr lang="en-US" altLang="zh-CN" sz="2600" dirty="0">
                  <a:latin typeface="Times New Roman" panose="02020603050405020304" pitchFamily="18" charset="0"/>
                  <a:cs typeface="Times New Roman" panose="02020603050405020304" pitchFamily="18" charset="0"/>
                </a:endParaRPr>
              </a:p>
              <a:p>
                <a:pPr marL="0" indent="0">
                  <a:buNone/>
                </a:pPr>
                <a:endParaRPr lang="en-US" altLang="zh-CN" sz="2600" dirty="0">
                  <a:latin typeface="Times New Roman" panose="02020603050405020304" pitchFamily="18" charset="0"/>
                  <a:cs typeface="Times New Roman" panose="02020603050405020304" pitchFamily="18" charset="0"/>
                </a:endParaRPr>
              </a:p>
              <a:p>
                <a:endParaRPr lang="en-US" altLang="zh-CN" sz="2600" dirty="0">
                  <a:latin typeface="Times New Roman" panose="02020603050405020304" pitchFamily="18" charset="0"/>
                  <a:cs typeface="Times New Roman" panose="02020603050405020304" pitchFamily="18" charset="0"/>
                </a:endParaRPr>
              </a:p>
              <a:p>
                <a:pPr marL="446088" indent="-446088"/>
                <a:r>
                  <a:rPr lang="zh-CN" altLang="en-US" sz="2600" spc="-5" dirty="0">
                    <a:latin typeface="Microsoft YaHei" charset="-122"/>
                    <a:ea typeface="Microsoft YaHei" charset="-122"/>
                    <a:cs typeface="Microsoft YaHei" charset="-122"/>
                  </a:rPr>
                  <a:t>对无标记的数据分类</a:t>
                </a:r>
                <a:r>
                  <a:rPr lang="en-US" altLang="zh-CN" sz="2600" spc="-5" dirty="0">
                    <a:latin typeface="Microsoft YaHei" charset="-122"/>
                    <a:ea typeface="Microsoft YaHei" charset="-122"/>
                    <a:cs typeface="Microsoft YaHei" charset="-122"/>
                  </a:rPr>
                  <a:t>,</a:t>
                </a:r>
                <a:r>
                  <a:rPr lang="zh-CN" altLang="en-US" sz="2600" spc="10" dirty="0">
                    <a:latin typeface="Microsoft YaHei" charset="-122"/>
                    <a:ea typeface="Microsoft YaHei" charset="-122"/>
                    <a:cs typeface="Microsoft YaHei" charset="-122"/>
                  </a:rPr>
                  <a:t> </a:t>
                </a:r>
                <a:r>
                  <a:rPr lang="zh-CN" altLang="en-US" sz="2600" spc="-5" dirty="0">
                    <a:latin typeface="Microsoft YaHei" charset="-122"/>
                    <a:ea typeface="Microsoft YaHei" charset="-122"/>
                    <a:cs typeface="Microsoft YaHei" charset="-122"/>
                  </a:rPr>
                  <a:t>根据置信度</a:t>
                </a:r>
                <a:r>
                  <a:rPr lang="zh-CN" altLang="en-US" sz="2600" spc="-725" dirty="0">
                    <a:latin typeface="Microsoft YaHei" charset="-122"/>
                    <a:ea typeface="Microsoft YaHei" charset="-122"/>
                    <a:cs typeface="Microsoft YaHei" charset="-122"/>
                  </a:rPr>
                  <a:t> </a:t>
                </a:r>
                <a14:m>
                  <m:oMath xmlns:m="http://schemas.openxmlformats.org/officeDocument/2006/math">
                    <m:func>
                      <m:funcPr>
                        <m:ctrlPr>
                          <a:rPr lang="en-US" altLang="zh-CN" sz="2600" b="0" i="1" smtClean="0">
                            <a:latin typeface="Cambria Math" charset="0"/>
                          </a:rPr>
                        </m:ctrlPr>
                      </m:funcPr>
                      <m:fName>
                        <m:r>
                          <a:rPr lang="en-US" altLang="zh-CN" sz="2600" b="0" i="0" smtClean="0">
                            <a:latin typeface="Cambria Math"/>
                          </a:rPr>
                          <m:t> </m:t>
                        </m:r>
                        <m:r>
                          <m:rPr>
                            <m:sty m:val="p"/>
                          </m:rPr>
                          <a:rPr lang="en-US" altLang="zh-CN" sz="2600" b="0" i="0" smtClean="0">
                            <a:latin typeface="Cambria Math"/>
                          </a:rPr>
                          <m:t>log</m:t>
                        </m:r>
                      </m:fName>
                      <m:e>
                        <m:r>
                          <a:rPr lang="en-US" altLang="zh-CN" sz="2600" b="0" i="1" smtClean="0">
                            <a:latin typeface="Cambria Math"/>
                          </a:rPr>
                          <m:t>𝑝</m:t>
                        </m:r>
                        <m:r>
                          <a:rPr lang="en-US" altLang="zh-CN" sz="2600" b="0" i="1" smtClean="0">
                            <a:latin typeface="Cambria Math"/>
                          </a:rPr>
                          <m:t>(</m:t>
                        </m:r>
                        <m:r>
                          <a:rPr lang="en-US" altLang="zh-CN" sz="2600" b="0" i="1" smtClean="0">
                            <a:latin typeface="Cambria Math"/>
                          </a:rPr>
                          <m:t>𝑦</m:t>
                        </m:r>
                        <m:r>
                          <a:rPr lang="en-US" altLang="zh-CN" sz="2600" b="0" i="1" smtClean="0">
                            <a:latin typeface="Cambria Math"/>
                          </a:rPr>
                          <m:t>=</m:t>
                        </m:r>
                        <m:r>
                          <a:rPr lang="en-US" altLang="zh-CN" sz="2600" b="0" i="1" smtClean="0">
                            <a:latin typeface="Cambria Math"/>
                          </a:rPr>
                          <m:t>𝑎𝑠𝑡𝑟𝑜𝑛𝑜𝑚𝑦</m:t>
                        </m:r>
                        <m:r>
                          <a:rPr lang="en-US" altLang="zh-CN" sz="2600" b="0" i="1" smtClean="0">
                            <a:latin typeface="Cambria Math"/>
                          </a:rPr>
                          <m:t>|</m:t>
                        </m:r>
                        <m:r>
                          <a:rPr lang="en-US" altLang="zh-CN" sz="2600" b="1" i="1" smtClean="0">
                            <a:latin typeface="Cambria Math"/>
                          </a:rPr>
                          <m:t>𝒙</m:t>
                        </m:r>
                        <m:r>
                          <a:rPr lang="en-US" altLang="zh-CN" sz="2600" b="0" i="1" smtClean="0">
                            <a:latin typeface="Cambria Math"/>
                          </a:rPr>
                          <m:t>)</m:t>
                        </m:r>
                      </m:e>
                    </m:func>
                  </m:oMath>
                </a14:m>
                <a:r>
                  <a:rPr lang="zh-CN" altLang="en-US" sz="2600" dirty="0">
                    <a:latin typeface="Times New Roman" panose="02020603050405020304" pitchFamily="18" charset="0"/>
                    <a:cs typeface="Times New Roman" panose="02020603050405020304" pitchFamily="18" charset="0"/>
                  </a:rPr>
                  <a:t> </a:t>
                </a:r>
                <a:r>
                  <a:rPr lang="zh-CN" altLang="en-US" sz="2600" dirty="0">
                    <a:latin typeface="Microsoft YaHei" charset="-122"/>
                    <a:ea typeface="Microsoft YaHei" charset="-122"/>
                    <a:cs typeface="Microsoft YaHei" charset="-122"/>
                  </a:rPr>
                  <a:t>排序</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767106" cy="3369807"/>
              </a:xfrm>
              <a:blipFill rotWithShape="0">
                <a:blip r:embed="rId2"/>
                <a:stretch>
                  <a:fillRect l="-1019"/>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11104621" cy="512762"/>
          </a:xfrm>
        </p:spPr>
        <p:txBody>
          <a:bodyPr/>
          <a:lstStyle/>
          <a:p>
            <a:r>
              <a:rPr lang="zh-CN" altLang="en-US" spc="-5" dirty="0">
                <a:solidFill>
                  <a:srgbClr val="FFFFFF"/>
                </a:solidFill>
                <a:latin typeface="Microsoft YaHei"/>
                <a:cs typeface="Microsoft YaHei"/>
              </a:rPr>
              <a:t>例：图像分类</a:t>
            </a:r>
            <a:endParaRPr lang="zh-CN" altLang="en-US" dirty="0"/>
          </a:p>
        </p:txBody>
      </p:sp>
      <p:pic>
        <p:nvPicPr>
          <p:cNvPr id="4" name="图片 3"/>
          <p:cNvPicPr>
            <a:picLocks noChangeAspect="1"/>
          </p:cNvPicPr>
          <p:nvPr/>
        </p:nvPicPr>
        <p:blipFill>
          <a:blip r:embed="rId3"/>
          <a:stretch>
            <a:fillRect/>
          </a:stretch>
        </p:blipFill>
        <p:spPr>
          <a:xfrm>
            <a:off x="4074829" y="1982110"/>
            <a:ext cx="2999366" cy="1521886"/>
          </a:xfrm>
          <a:prstGeom prst="rect">
            <a:avLst/>
          </a:prstGeom>
        </p:spPr>
      </p:pic>
      <p:pic>
        <p:nvPicPr>
          <p:cNvPr id="5" name="图片 4"/>
          <p:cNvPicPr>
            <a:picLocks noChangeAspect="1"/>
          </p:cNvPicPr>
          <p:nvPr/>
        </p:nvPicPr>
        <p:blipFill>
          <a:blip r:embed="rId4"/>
          <a:stretch>
            <a:fillRect/>
          </a:stretch>
        </p:blipFill>
        <p:spPr>
          <a:xfrm>
            <a:off x="3511699" y="4227040"/>
            <a:ext cx="4505250" cy="2556162"/>
          </a:xfrm>
          <a:prstGeom prst="rect">
            <a:avLst/>
          </a:prstGeom>
        </p:spPr>
      </p:pic>
    </p:spTree>
    <p:extLst>
      <p:ext uri="{BB962C8B-B14F-4D97-AF65-F5344CB8AC3E}">
        <p14:creationId xmlns:p14="http://schemas.microsoft.com/office/powerpoint/2010/main" val="626522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4"/>
            <a:ext cx="10484329" cy="2869066"/>
          </a:xfrm>
        </p:spPr>
        <p:txBody>
          <a:bodyPr/>
          <a:lstStyle/>
          <a:p>
            <a:pPr marL="0" indent="0">
              <a:buNone/>
            </a:pPr>
            <a:r>
              <a:rPr lang="zh-CN" altLang="en-US" sz="2600" spc="1275" dirty="0">
                <a:latin typeface="Microsoft YaHei" charset="-122"/>
                <a:ea typeface="Microsoft YaHei" charset="-122"/>
                <a:cs typeface="Microsoft YaHei" charset="-122"/>
              </a:rPr>
              <a:t>◼</a:t>
            </a:r>
            <a:r>
              <a:rPr lang="zh-CN" altLang="en-US" sz="2600" spc="-5" dirty="0">
                <a:latin typeface="Microsoft YaHei" charset="-122"/>
                <a:ea typeface="Microsoft YaHei" charset="-122"/>
                <a:cs typeface="Microsoft YaHei" charset="-122"/>
              </a:rPr>
              <a:t>将最置信的图像及其预测标签加入到标注</a:t>
            </a:r>
            <a:r>
              <a:rPr lang="zh-CN" altLang="en-US" sz="2600" spc="5" dirty="0">
                <a:latin typeface="Microsoft YaHei" charset="-122"/>
                <a:ea typeface="Microsoft YaHei" charset="-122"/>
                <a:cs typeface="Microsoft YaHei" charset="-122"/>
              </a:rPr>
              <a:t>数</a:t>
            </a:r>
            <a:r>
              <a:rPr lang="zh-CN" altLang="en-US" sz="2600" spc="-5" dirty="0">
                <a:latin typeface="Microsoft YaHei" charset="-122"/>
                <a:ea typeface="Microsoft YaHei" charset="-122"/>
                <a:cs typeface="Microsoft YaHei" charset="-122"/>
              </a:rPr>
              <a:t>据</a:t>
            </a:r>
            <a:endParaRPr lang="en-US" altLang="zh-CN" sz="2600" dirty="0">
              <a:latin typeface="Microsoft YaHei" charset="-122"/>
              <a:ea typeface="Microsoft YaHei" charset="-122"/>
              <a:cs typeface="Microsoft YaHei" charset="-122"/>
            </a:endParaRPr>
          </a:p>
          <a:p>
            <a:pPr marL="446088" indent="-446088">
              <a:buNone/>
            </a:pPr>
            <a:endParaRPr lang="en-US" altLang="zh-CN" sz="2600" dirty="0">
              <a:latin typeface="Microsoft YaHei" charset="-122"/>
              <a:ea typeface="Microsoft YaHei" charset="-122"/>
              <a:cs typeface="Microsoft YaHei" charset="-122"/>
            </a:endParaRPr>
          </a:p>
          <a:p>
            <a:pPr marL="446088" indent="-446088"/>
            <a:endParaRPr lang="en-US" altLang="zh-CN" sz="2600" dirty="0">
              <a:latin typeface="Microsoft YaHei" charset="-122"/>
              <a:ea typeface="Microsoft YaHei" charset="-122"/>
              <a:cs typeface="Microsoft YaHei" charset="-122"/>
            </a:endParaRPr>
          </a:p>
          <a:p>
            <a:pPr marL="446088" indent="-446088"/>
            <a:endParaRPr lang="en-US" altLang="zh-CN" sz="2600" dirty="0">
              <a:latin typeface="Microsoft YaHei" charset="-122"/>
              <a:ea typeface="Microsoft YaHei" charset="-122"/>
              <a:cs typeface="Microsoft YaHei" charset="-122"/>
            </a:endParaRPr>
          </a:p>
          <a:p>
            <a:pPr marL="0" indent="0">
              <a:buNone/>
            </a:pPr>
            <a:r>
              <a:rPr lang="zh-CN" altLang="en-US" sz="2600" spc="1275" dirty="0">
                <a:latin typeface="Microsoft YaHei" charset="-122"/>
                <a:ea typeface="Microsoft YaHei" charset="-122"/>
                <a:cs typeface="Microsoft YaHei" charset="-122"/>
              </a:rPr>
              <a:t>◼</a:t>
            </a:r>
            <a:r>
              <a:rPr lang="zh-CN" altLang="en-US" sz="2600" spc="-5" dirty="0">
                <a:latin typeface="Microsoft YaHei" charset="-122"/>
                <a:ea typeface="Microsoft YaHei" charset="-122"/>
                <a:cs typeface="Microsoft YaHei" charset="-122"/>
              </a:rPr>
              <a:t>重新训练分类器，重复上述过程</a:t>
            </a:r>
            <a:endParaRPr lang="zh-CN" altLang="en-US" sz="26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10103135" cy="556305"/>
          </a:xfrm>
        </p:spPr>
        <p:txBody>
          <a:bodyPr/>
          <a:lstStyle/>
          <a:p>
            <a:r>
              <a:rPr lang="zh-CN" altLang="en-US" spc="-5" dirty="0">
                <a:solidFill>
                  <a:srgbClr val="FFFFFF"/>
                </a:solidFill>
                <a:latin typeface="Microsoft YaHei"/>
                <a:cs typeface="Microsoft YaHei"/>
              </a:rPr>
              <a:t>自动驾驶的例</a:t>
            </a:r>
            <a:r>
              <a:rPr lang="zh-CN" altLang="en-US" dirty="0">
                <a:solidFill>
                  <a:srgbClr val="FFFFFF"/>
                </a:solidFill>
                <a:latin typeface="Microsoft YaHei"/>
                <a:cs typeface="Microsoft YaHei"/>
              </a:rPr>
              <a:t>子</a:t>
            </a:r>
            <a:r>
              <a:rPr lang="en-US" altLang="zh-CN" dirty="0">
                <a:solidFill>
                  <a:srgbClr val="FFFFFF"/>
                </a:solidFill>
                <a:latin typeface="Microsoft YaHei"/>
                <a:cs typeface="Microsoft YaHei"/>
              </a:rPr>
              <a:t>:</a:t>
            </a:r>
            <a:r>
              <a:rPr lang="zh-CN" altLang="en-US" spc="-60" dirty="0">
                <a:solidFill>
                  <a:srgbClr val="FFFFFF"/>
                </a:solidFill>
                <a:latin typeface="Microsoft YaHei"/>
                <a:cs typeface="Microsoft YaHei"/>
              </a:rPr>
              <a:t> </a:t>
            </a:r>
            <a:r>
              <a:rPr lang="zh-CN" altLang="en-US" spc="-5" dirty="0">
                <a:solidFill>
                  <a:srgbClr val="FFFFFF"/>
                </a:solidFill>
                <a:latin typeface="Microsoft YaHei"/>
                <a:cs typeface="Microsoft YaHei"/>
              </a:rPr>
              <a:t>图像分类</a:t>
            </a:r>
            <a:endParaRPr lang="zh-CN" altLang="en-US" dirty="0"/>
          </a:p>
        </p:txBody>
      </p:sp>
      <p:pic>
        <p:nvPicPr>
          <p:cNvPr id="4" name="图片 3"/>
          <p:cNvPicPr>
            <a:picLocks noChangeAspect="1"/>
          </p:cNvPicPr>
          <p:nvPr/>
        </p:nvPicPr>
        <p:blipFill>
          <a:blip r:embed="rId2"/>
          <a:stretch>
            <a:fillRect/>
          </a:stretch>
        </p:blipFill>
        <p:spPr>
          <a:xfrm>
            <a:off x="3186224" y="1880009"/>
            <a:ext cx="5057298" cy="1529498"/>
          </a:xfrm>
          <a:prstGeom prst="rect">
            <a:avLst/>
          </a:prstGeom>
        </p:spPr>
      </p:pic>
      <p:pic>
        <p:nvPicPr>
          <p:cNvPr id="5" name="图片 4"/>
          <p:cNvPicPr>
            <a:picLocks noChangeAspect="1"/>
          </p:cNvPicPr>
          <p:nvPr/>
        </p:nvPicPr>
        <p:blipFill>
          <a:blip r:embed="rId3"/>
          <a:stretch>
            <a:fillRect/>
          </a:stretch>
        </p:blipFill>
        <p:spPr>
          <a:xfrm>
            <a:off x="3186224" y="4141752"/>
            <a:ext cx="4458390" cy="2607352"/>
          </a:xfrm>
          <a:prstGeom prst="rect">
            <a:avLst/>
          </a:prstGeom>
        </p:spPr>
      </p:pic>
    </p:spTree>
    <p:extLst>
      <p:ext uri="{BB962C8B-B14F-4D97-AF65-F5344CB8AC3E}">
        <p14:creationId xmlns:p14="http://schemas.microsoft.com/office/powerpoint/2010/main" val="2038853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62895" y="1354592"/>
            <a:ext cx="11256962" cy="2890837"/>
          </a:xfrm>
        </p:spPr>
        <p:txBody>
          <a:bodyPr/>
          <a:lstStyle/>
          <a:p>
            <a:pPr marL="459105" indent="-446405">
              <a:lnSpc>
                <a:spcPct val="100000"/>
              </a:lnSpc>
              <a:spcBef>
                <a:spcPts val="1660"/>
              </a:spcBef>
              <a:buFont typeface="Wingdings"/>
              <a:buChar char="◼"/>
              <a:tabLst>
                <a:tab pos="459105" algn="l"/>
                <a:tab pos="459740" algn="l"/>
              </a:tabLst>
            </a:pPr>
            <a:r>
              <a:rPr lang="zh-CN" altLang="en-US" sz="2600" spc="-5" dirty="0">
                <a:latin typeface="Microsoft YaHei" charset="-122"/>
                <a:ea typeface="Microsoft YaHei" charset="-122"/>
                <a:cs typeface="Microsoft YaHei" charset="-122"/>
              </a:rPr>
              <a:t>最简单的半监督学习方法，效果不错</a:t>
            </a:r>
            <a:endParaRPr lang="zh-CN" altLang="en-US" sz="2600" dirty="0">
              <a:latin typeface="Microsoft YaHei" charset="-122"/>
              <a:ea typeface="Microsoft YaHei" charset="-122"/>
              <a:cs typeface="Microsoft YaHei" charset="-122"/>
            </a:endParaRPr>
          </a:p>
          <a:p>
            <a:pPr marL="459105" indent="-446405">
              <a:lnSpc>
                <a:spcPct val="100000"/>
              </a:lnSpc>
              <a:spcBef>
                <a:spcPts val="1560"/>
              </a:spcBef>
              <a:buFont typeface="Wingdings"/>
              <a:buChar char="◼"/>
              <a:tabLst>
                <a:tab pos="459105" algn="l"/>
                <a:tab pos="459740" algn="l"/>
              </a:tabLst>
            </a:pPr>
            <a:r>
              <a:rPr lang="zh-CN" altLang="en-US" sz="2600" spc="-5" dirty="0">
                <a:latin typeface="Microsoft YaHei" charset="-122"/>
                <a:ea typeface="Microsoft YaHei" charset="-122"/>
                <a:cs typeface="Microsoft YaHei" charset="-122"/>
              </a:rPr>
              <a:t>这是一种</a:t>
            </a:r>
            <a:r>
              <a:rPr lang="en-US" altLang="zh-CN" sz="2600" spc="-10" dirty="0">
                <a:latin typeface="Times New Roman" charset="0"/>
                <a:ea typeface="Times New Roman" charset="0"/>
                <a:cs typeface="Times New Roman" charset="0"/>
              </a:rPr>
              <a:t>wrapper</a:t>
            </a:r>
            <a:r>
              <a:rPr lang="zh-CN" altLang="en-US" sz="2600" spc="-5" dirty="0">
                <a:latin typeface="Microsoft YaHei" charset="-122"/>
                <a:ea typeface="Microsoft YaHei" charset="-122"/>
                <a:cs typeface="Microsoft YaHei" charset="-122"/>
              </a:rPr>
              <a:t>方法</a:t>
            </a:r>
            <a:r>
              <a:rPr lang="zh-CN" altLang="en-US" sz="2600" spc="-10" dirty="0">
                <a:latin typeface="Microsoft YaHei" charset="-122"/>
                <a:ea typeface="Microsoft YaHei" charset="-122"/>
                <a:cs typeface="Microsoft YaHei" charset="-122"/>
              </a:rPr>
              <a:t>，</a:t>
            </a:r>
            <a:r>
              <a:rPr lang="zh-CN" altLang="en-US" sz="2600" spc="-5" dirty="0">
                <a:latin typeface="Microsoft YaHei" charset="-122"/>
                <a:ea typeface="Microsoft YaHei" charset="-122"/>
                <a:cs typeface="Microsoft YaHei" charset="-122"/>
              </a:rPr>
              <a:t>可以应用到已</a:t>
            </a:r>
            <a:r>
              <a:rPr lang="zh-CN" altLang="en-US" sz="2600" spc="5" dirty="0">
                <a:latin typeface="Microsoft YaHei" charset="-122"/>
                <a:ea typeface="Microsoft YaHei" charset="-122"/>
                <a:cs typeface="Microsoft YaHei" charset="-122"/>
              </a:rPr>
              <a:t>有</a:t>
            </a:r>
            <a:r>
              <a:rPr lang="zh-CN" altLang="en-US" sz="2600" spc="-5" dirty="0">
                <a:latin typeface="Microsoft YaHei" charset="-122"/>
                <a:ea typeface="Microsoft YaHei" charset="-122"/>
                <a:cs typeface="Microsoft YaHei" charset="-122"/>
              </a:rPr>
              <a:t>的（复杂）</a:t>
            </a:r>
            <a:r>
              <a:rPr lang="zh-CN" altLang="en-US" sz="2600" spc="5" dirty="0">
                <a:latin typeface="Microsoft YaHei" charset="-122"/>
                <a:ea typeface="Microsoft YaHei" charset="-122"/>
                <a:cs typeface="Microsoft YaHei" charset="-122"/>
              </a:rPr>
              <a:t>分</a:t>
            </a:r>
            <a:r>
              <a:rPr lang="zh-CN" altLang="en-US" sz="2600" spc="-5" dirty="0">
                <a:latin typeface="Microsoft YaHei" charset="-122"/>
                <a:ea typeface="Microsoft YaHei" charset="-122"/>
                <a:cs typeface="Microsoft YaHei" charset="-122"/>
              </a:rPr>
              <a:t>类器上</a:t>
            </a:r>
            <a:endParaRPr lang="zh-CN" altLang="en-US" sz="26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自我训练的优点</a:t>
            </a:r>
            <a:endParaRPr lang="zh-CN" altLang="en-US" dirty="0"/>
          </a:p>
        </p:txBody>
      </p:sp>
      <p:sp>
        <p:nvSpPr>
          <p:cNvPr id="4" name="object 7"/>
          <p:cNvSpPr/>
          <p:nvPr/>
        </p:nvSpPr>
        <p:spPr>
          <a:xfrm>
            <a:off x="1477663" y="2750176"/>
            <a:ext cx="5346470" cy="4107823"/>
          </a:xfrm>
          <a:prstGeom prst="rect">
            <a:avLst/>
          </a:prstGeom>
          <a:blipFill>
            <a:blip r:embed="rId2" cstate="print"/>
            <a:stretch>
              <a:fillRect/>
            </a:stretch>
          </a:blipFill>
        </p:spPr>
        <p:txBody>
          <a:bodyPr wrap="square" lIns="0" tIns="0" rIns="0" bIns="0" rtlCol="0"/>
          <a:lstStyle/>
          <a:p>
            <a:endParaRPr/>
          </a:p>
        </p:txBody>
      </p:sp>
      <p:sp>
        <p:nvSpPr>
          <p:cNvPr id="5" name="object 8"/>
          <p:cNvSpPr txBox="1"/>
          <p:nvPr/>
        </p:nvSpPr>
        <p:spPr>
          <a:xfrm>
            <a:off x="7186760" y="4421931"/>
            <a:ext cx="4179740" cy="382156"/>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09405E"/>
                </a:solidFill>
                <a:latin typeface="Microsoft YaHei" charset="-122"/>
                <a:ea typeface="Microsoft YaHei" charset="-122"/>
                <a:cs typeface="Microsoft YaHei" charset="-122"/>
              </a:rPr>
              <a:t>一个好的例子 基学习器:</a:t>
            </a:r>
            <a:r>
              <a:rPr sz="2400" spc="-90" dirty="0">
                <a:solidFill>
                  <a:srgbClr val="09405E"/>
                </a:solidFill>
                <a:latin typeface="Microsoft YaHei" charset="-122"/>
                <a:ea typeface="Microsoft YaHei" charset="-122"/>
                <a:cs typeface="Microsoft YaHei" charset="-122"/>
              </a:rPr>
              <a:t> </a:t>
            </a:r>
            <a:r>
              <a:rPr sz="2400" dirty="0">
                <a:solidFill>
                  <a:srgbClr val="09405E"/>
                </a:solidFill>
                <a:latin typeface="Microsoft YaHei" charset="-122"/>
                <a:ea typeface="Microsoft YaHei" charset="-122"/>
                <a:cs typeface="Microsoft YaHei" charset="-122"/>
              </a:rPr>
              <a:t>KNN</a:t>
            </a:r>
            <a:endParaRPr sz="240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92815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0867496" cy="4850266"/>
              </a:xfrm>
            </p:spPr>
            <p:txBody>
              <a:bodyPr/>
              <a:lstStyle/>
              <a:p>
                <a:pPr marL="459105" indent="-446405">
                  <a:lnSpc>
                    <a:spcPct val="100000"/>
                  </a:lnSpc>
                  <a:spcBef>
                    <a:spcPts val="1290"/>
                  </a:spcBef>
                  <a:buFont typeface="Wingdings"/>
                  <a:buChar char="◼"/>
                  <a:tabLst>
                    <a:tab pos="459105" algn="l"/>
                    <a:tab pos="459740" algn="l"/>
                  </a:tabLst>
                </a:pPr>
                <a:r>
                  <a:rPr lang="zh-CN" altLang="en-US" sz="2600" spc="-5" dirty="0">
                    <a:latin typeface="Microsoft YaHei" charset="-122"/>
                    <a:ea typeface="Microsoft YaHei" charset="-122"/>
                    <a:cs typeface="Microsoft YaHei" charset="-122"/>
                  </a:rPr>
                  <a:t>早期的错误会</a:t>
                </a:r>
                <a:r>
                  <a:rPr lang="zh-CN" altLang="en-US" sz="2600" spc="-5" dirty="0" smtClean="0">
                    <a:latin typeface="Microsoft YaHei" charset="-122"/>
                    <a:ea typeface="Microsoft YaHei" charset="-122"/>
                    <a:cs typeface="Microsoft YaHei" charset="-122"/>
                  </a:rPr>
                  <a:t>强化</a:t>
                </a:r>
                <a:endParaRPr lang="en-US" altLang="zh-CN" sz="2600" dirty="0">
                  <a:latin typeface="Microsoft YaHei" charset="-122"/>
                  <a:ea typeface="Microsoft YaHei" charset="-122"/>
                  <a:cs typeface="Microsoft YaHei" charset="-122"/>
                </a:endParaRPr>
              </a:p>
              <a:p>
                <a:pPr marL="459105" indent="-446405">
                  <a:lnSpc>
                    <a:spcPct val="100000"/>
                  </a:lnSpc>
                  <a:spcBef>
                    <a:spcPts val="1290"/>
                  </a:spcBef>
                  <a:buFont typeface="Wingdings"/>
                  <a:buChar char="◼"/>
                  <a:tabLst>
                    <a:tab pos="459105" algn="l"/>
                    <a:tab pos="459740" algn="l"/>
                  </a:tabLst>
                </a:pPr>
                <a:r>
                  <a:rPr lang="zh-CN" altLang="en-US" sz="2400" spc="-5" dirty="0" smtClean="0">
                    <a:latin typeface="Microsoft YaHei" charset="-122"/>
                    <a:ea typeface="Microsoft YaHei" charset="-122"/>
                    <a:cs typeface="Microsoft YaHei" charset="-122"/>
                  </a:rPr>
                  <a:t>启发式</a:t>
                </a:r>
                <a:r>
                  <a:rPr lang="zh-CN" altLang="en-US" sz="2400" spc="-5" dirty="0">
                    <a:latin typeface="Microsoft YaHei" charset="-122"/>
                    <a:ea typeface="Microsoft YaHei" charset="-122"/>
                    <a:cs typeface="Microsoft YaHei" charset="-122"/>
                  </a:rPr>
                  <a:t>的缓解方案</a:t>
                </a:r>
                <a:r>
                  <a:rPr lang="zh-CN" altLang="en-US" sz="2400" spc="-5" dirty="0" smtClean="0">
                    <a:latin typeface="Microsoft YaHei" charset="-122"/>
                    <a:ea typeface="Microsoft YaHei" charset="-122"/>
                    <a:cs typeface="Microsoft YaHei" charset="-122"/>
                  </a:rPr>
                  <a:t>：</a:t>
                </a:r>
                <a:endParaRPr lang="en-US" altLang="zh-CN" sz="2400" spc="-5" dirty="0" smtClean="0">
                  <a:latin typeface="Microsoft YaHei" charset="-122"/>
                  <a:ea typeface="Microsoft YaHei" charset="-122"/>
                  <a:cs typeface="Microsoft YaHei" charset="-122"/>
                </a:endParaRPr>
              </a:p>
              <a:p>
                <a:pPr marL="630555" lvl="1" indent="-446405">
                  <a:lnSpc>
                    <a:spcPct val="100000"/>
                  </a:lnSpc>
                  <a:spcBef>
                    <a:spcPts val="595"/>
                  </a:spcBef>
                  <a:buFont typeface="Wingdings" charset="2"/>
                  <a:buChar char="l"/>
                  <a:tabLst>
                    <a:tab pos="459105" algn="l"/>
                    <a:tab pos="459740" algn="l"/>
                  </a:tabLst>
                </a:pPr>
                <a:r>
                  <a:rPr lang="zh-CN" altLang="en-US" sz="2400" dirty="0">
                    <a:latin typeface="Microsoft YaHei" charset="-122"/>
                    <a:ea typeface="Microsoft YaHei" charset="-122"/>
                    <a:cs typeface="Microsoft YaHei" charset="-122"/>
                  </a:rPr>
                  <a:t>如果</a:t>
                </a:r>
                <a:r>
                  <a:rPr lang="zh-CN" altLang="en-US" sz="2400" dirty="0" smtClean="0">
                    <a:latin typeface="Microsoft YaHei" charset="-122"/>
                    <a:ea typeface="Microsoft YaHei" charset="-122"/>
                    <a:cs typeface="Microsoft YaHei" charset="-122"/>
                  </a:rPr>
                  <a:t>数据点的</a:t>
                </a:r>
                <a:r>
                  <a:rPr lang="zh-CN" altLang="en-US" sz="2400" dirty="0">
                    <a:latin typeface="Microsoft YaHei" charset="-122"/>
                    <a:ea typeface="Microsoft YaHei" charset="-122"/>
                    <a:cs typeface="Microsoft YaHei" charset="-122"/>
                  </a:rPr>
                  <a:t>置信分数低于某个</a:t>
                </a:r>
                <a:r>
                  <a:rPr lang="zh-CN" altLang="en-US" sz="2400" dirty="0" smtClean="0">
                    <a:latin typeface="Microsoft YaHei" charset="-122"/>
                    <a:ea typeface="Microsoft YaHei" charset="-122"/>
                    <a:cs typeface="Microsoft YaHei" charset="-122"/>
                  </a:rPr>
                  <a:t>阈值，再把其</a:t>
                </a:r>
                <a:r>
                  <a:rPr lang="zh-CN" altLang="en-US" sz="2400" spc="-5" dirty="0">
                    <a:latin typeface="Microsoft YaHei" charset="-122"/>
                    <a:ea typeface="Microsoft YaHei" charset="-122"/>
                    <a:cs typeface="Microsoft YaHei" charset="-122"/>
                  </a:rPr>
                  <a:t>伪</a:t>
                </a:r>
                <a:r>
                  <a:rPr lang="zh-CN" altLang="en-US" sz="2400" dirty="0" smtClean="0">
                    <a:latin typeface="Microsoft YaHei" charset="-122"/>
                    <a:ea typeface="Microsoft YaHei" charset="-122"/>
                    <a:cs typeface="Microsoft YaHei" charset="-122"/>
                  </a:rPr>
                  <a:t>标签去掉</a:t>
                </a:r>
                <a:endParaRPr lang="en-US" altLang="zh-CN" sz="2400" dirty="0" smtClean="0">
                  <a:latin typeface="Microsoft YaHei" charset="-122"/>
                  <a:ea typeface="Microsoft YaHei" charset="-122"/>
                  <a:cs typeface="Microsoft YaHei" charset="-122"/>
                </a:endParaRPr>
              </a:p>
              <a:p>
                <a:pPr marL="630555" lvl="1" indent="-446405">
                  <a:lnSpc>
                    <a:spcPct val="100000"/>
                  </a:lnSpc>
                  <a:spcBef>
                    <a:spcPts val="595"/>
                  </a:spcBef>
                  <a:buFont typeface="Wingdings" charset="2"/>
                  <a:buChar char="l"/>
                  <a:tabLst>
                    <a:tab pos="459105" algn="l"/>
                    <a:tab pos="459740" algn="l"/>
                  </a:tabLst>
                </a:pPr>
                <a:r>
                  <a:rPr lang="zh-CN" altLang="en-US" sz="2400" spc="-5" dirty="0" smtClean="0">
                    <a:latin typeface="Microsoft YaHei" charset="-122"/>
                    <a:ea typeface="Microsoft YaHei" charset="-122"/>
                    <a:cs typeface="Microsoft YaHei" charset="-122"/>
                  </a:rPr>
                  <a:t>比较伪标注数据点的预测与其</a:t>
                </a:r>
                <a14:m>
                  <m:oMath xmlns:m="http://schemas.openxmlformats.org/officeDocument/2006/math">
                    <m:r>
                      <a:rPr lang="en-US" altLang="zh-CN" sz="2400" i="1" spc="-5" dirty="0" smtClean="0">
                        <a:latin typeface="Cambria Math" charset="0"/>
                        <a:ea typeface="Microsoft YaHei" charset="-122"/>
                        <a:cs typeface="Microsoft YaHei" charset="-122"/>
                      </a:rPr>
                      <m:t>𝑘</m:t>
                    </m:r>
                  </m:oMath>
                </a14:m>
                <a:r>
                  <a:rPr lang="zh-CN" altLang="en-US" sz="2400" spc="-5" dirty="0" smtClean="0">
                    <a:latin typeface="Microsoft YaHei" charset="-122"/>
                    <a:ea typeface="Microsoft YaHei" charset="-122"/>
                    <a:cs typeface="Microsoft YaHei" charset="-122"/>
                  </a:rPr>
                  <a:t>个最近邻（标注和伪标注）的标签，如果不匹配，</a:t>
                </a:r>
                <a:r>
                  <a:rPr lang="zh-CN" altLang="en-US" sz="2400" dirty="0">
                    <a:latin typeface="Microsoft YaHei" charset="-122"/>
                    <a:ea typeface="Microsoft YaHei" charset="-122"/>
                    <a:cs typeface="Microsoft YaHei" charset="-122"/>
                  </a:rPr>
                  <a:t>再把其标签去掉</a:t>
                </a:r>
                <a:endParaRPr lang="en-US" altLang="zh-CN" sz="2400" dirty="0">
                  <a:latin typeface="Microsoft YaHei" charset="-122"/>
                  <a:ea typeface="Microsoft YaHei" charset="-122"/>
                  <a:cs typeface="Microsoft YaHei" charset="-122"/>
                </a:endParaRPr>
              </a:p>
              <a:p>
                <a:pPr marL="630555" lvl="1" indent="-446405">
                  <a:lnSpc>
                    <a:spcPct val="100000"/>
                  </a:lnSpc>
                  <a:spcBef>
                    <a:spcPts val="595"/>
                  </a:spcBef>
                  <a:buFont typeface="Wingdings" charset="2"/>
                  <a:buChar char="l"/>
                  <a:tabLst>
                    <a:tab pos="459105" algn="l"/>
                    <a:tab pos="459740" algn="l"/>
                  </a:tabLst>
                </a:pPr>
                <a:endParaRPr lang="en-US" altLang="zh-CN" sz="2600" spc="-5" dirty="0" smtClean="0">
                  <a:latin typeface="Microsoft YaHei" charset="-122"/>
                  <a:ea typeface="Microsoft YaHei" charset="-122"/>
                  <a:cs typeface="Microsoft YaHei" charset="-122"/>
                </a:endParaRPr>
              </a:p>
              <a:p>
                <a:pPr marL="459105" indent="-446405">
                  <a:lnSpc>
                    <a:spcPct val="100000"/>
                  </a:lnSpc>
                  <a:spcBef>
                    <a:spcPts val="595"/>
                  </a:spcBef>
                  <a:buFont typeface="Wingdings"/>
                  <a:buChar char="◼"/>
                  <a:tabLst>
                    <a:tab pos="459105" algn="l"/>
                    <a:tab pos="459740" algn="l"/>
                  </a:tabLst>
                </a:pPr>
                <a:r>
                  <a:rPr lang="zh-CN" altLang="en-US" sz="2600" spc="-5" dirty="0" smtClean="0">
                    <a:latin typeface="Microsoft YaHei" charset="-122"/>
                    <a:ea typeface="Microsoft YaHei" charset="-122"/>
                    <a:cs typeface="Microsoft YaHei" charset="-122"/>
                  </a:rPr>
                  <a:t>在</a:t>
                </a:r>
                <a:r>
                  <a:rPr lang="zh-CN" altLang="en-US" sz="2600" spc="-5" dirty="0">
                    <a:latin typeface="Microsoft YaHei" charset="-122"/>
                    <a:ea typeface="Microsoft YaHei" charset="-122"/>
                    <a:cs typeface="Microsoft YaHei" charset="-122"/>
                  </a:rPr>
                  <a:t>收敛性方面没有保障</a:t>
                </a:r>
                <a:endParaRPr lang="en-US" altLang="zh-CN" sz="2600" dirty="0">
                  <a:latin typeface="Microsoft YaHei" charset="-122"/>
                  <a:ea typeface="Microsoft YaHei" charset="-122"/>
                  <a:cs typeface="Microsoft YaHei" charset="-122"/>
                </a:endParaRPr>
              </a:p>
              <a:p>
                <a:pPr marL="630555" lvl="1" indent="-446405">
                  <a:lnSpc>
                    <a:spcPct val="100000"/>
                  </a:lnSpc>
                  <a:spcBef>
                    <a:spcPts val="595"/>
                  </a:spcBef>
                  <a:buFont typeface="Wingdings" charset="2"/>
                  <a:buChar char="l"/>
                  <a:tabLst>
                    <a:tab pos="459105" algn="l"/>
                    <a:tab pos="459740" algn="l"/>
                  </a:tabLst>
                </a:pPr>
                <a:r>
                  <a:rPr lang="zh-CN" altLang="en-US" sz="2400" dirty="0">
                    <a:latin typeface="Microsoft YaHei" charset="-122"/>
                    <a:ea typeface="Microsoft YaHei" charset="-122"/>
                    <a:cs typeface="Microsoft YaHei" charset="-122"/>
                  </a:rPr>
                  <a:t>但是也有特例，自我训练等价于</a:t>
                </a:r>
                <a:r>
                  <a:rPr lang="en-US" altLang="zh-CN" sz="2400" spc="-5" dirty="0">
                    <a:latin typeface="Times New Roman" charset="0"/>
                    <a:ea typeface="Times New Roman" charset="0"/>
                    <a:cs typeface="Times New Roman" charset="0"/>
                  </a:rPr>
                  <a:t>EM</a:t>
                </a:r>
                <a:r>
                  <a:rPr lang="zh-CN" altLang="en-US" sz="2400" dirty="0">
                    <a:latin typeface="Microsoft YaHei" charset="-122"/>
                    <a:ea typeface="Microsoft YaHei" charset="-122"/>
                    <a:cs typeface="Microsoft YaHei" charset="-122"/>
                  </a:rPr>
                  <a:t>算法</a:t>
                </a:r>
                <a:endParaRPr lang="en-US" altLang="zh-CN" sz="2400" dirty="0">
                  <a:latin typeface="Microsoft YaHei" charset="-122"/>
                  <a:ea typeface="Microsoft YaHei" charset="-122"/>
                  <a:cs typeface="Microsoft YaHei" charset="-122"/>
                </a:endParaRPr>
              </a:p>
              <a:p>
                <a:pPr marL="630555" lvl="1" indent="-446405">
                  <a:lnSpc>
                    <a:spcPct val="100000"/>
                  </a:lnSpc>
                  <a:spcBef>
                    <a:spcPts val="595"/>
                  </a:spcBef>
                  <a:buFont typeface="Wingdings" charset="2"/>
                  <a:buChar char="l"/>
                  <a:tabLst>
                    <a:tab pos="459105" algn="l"/>
                    <a:tab pos="459740" algn="l"/>
                  </a:tabLst>
                </a:pPr>
                <a:r>
                  <a:rPr lang="zh-CN" altLang="en-US" sz="2400" dirty="0">
                    <a:latin typeface="Microsoft YaHei" charset="-122"/>
                    <a:ea typeface="Microsoft YaHei" charset="-122"/>
                    <a:cs typeface="Microsoft YaHei" charset="-122"/>
                  </a:rPr>
                  <a:t>有部分存在封闭解的特殊</a:t>
                </a:r>
                <a:r>
                  <a:rPr lang="zh-CN" altLang="en-US" sz="2400" dirty="0" smtClean="0">
                    <a:latin typeface="Microsoft YaHei" charset="-122"/>
                    <a:ea typeface="Microsoft YaHei" charset="-122"/>
                    <a:cs typeface="Microsoft YaHei" charset="-122"/>
                  </a:rPr>
                  <a:t>情形（线性函数</a:t>
                </a:r>
                <a:r>
                  <a:rPr lang="zh-CN" altLang="en-US"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867496" cy="4850266"/>
              </a:xfrm>
              <a:blipFill rotWithShape="0">
                <a:blip r:embed="rId2"/>
                <a:stretch>
                  <a:fillRect l="-1066" t="-1131"/>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9254050" cy="371248"/>
          </a:xfrm>
        </p:spPr>
        <p:txBody>
          <a:bodyPr/>
          <a:lstStyle/>
          <a:p>
            <a:r>
              <a:rPr lang="zh-CN" altLang="en-US" spc="-5" dirty="0">
                <a:solidFill>
                  <a:srgbClr val="FFFFFF"/>
                </a:solidFill>
                <a:latin typeface="Microsoft YaHei"/>
                <a:cs typeface="Microsoft YaHei"/>
              </a:rPr>
              <a:t>自我训练的缺点</a:t>
            </a:r>
            <a:endParaRPr lang="zh-CN" altLang="en-US" dirty="0"/>
          </a:p>
        </p:txBody>
      </p:sp>
    </p:spTree>
    <p:extLst>
      <p:ext uri="{BB962C8B-B14F-4D97-AF65-F5344CB8AC3E}">
        <p14:creationId xmlns:p14="http://schemas.microsoft.com/office/powerpoint/2010/main" val="2009953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609926" y="1018083"/>
            <a:ext cx="4324774" cy="4821833"/>
          </a:xfrm>
          <a:prstGeom prst="rect">
            <a:avLst/>
          </a:prstGeom>
        </p:spPr>
        <p:txBody>
          <a:bodyPr vert="horz" wrap="square" lIns="0" tIns="180340" rIns="0" bIns="0" rtlCol="0">
            <a:spAutoFit/>
          </a:bodyPr>
          <a:lstStyle/>
          <a:p>
            <a:pPr marL="298450" indent="-285750">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简介</a:t>
            </a:r>
          </a:p>
          <a:p>
            <a:pPr marL="298450" marR="169545"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半监督学习算法</a:t>
            </a:r>
          </a:p>
          <a:p>
            <a:pPr marL="755650" lvl="1" indent="-285750">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自我训练</a:t>
            </a:r>
          </a:p>
          <a:p>
            <a:pPr marL="755650" lvl="2" indent="-285750">
              <a:lnSpc>
                <a:spcPct val="100000"/>
              </a:lnSpc>
              <a:spcBef>
                <a:spcPts val="1420"/>
              </a:spcBef>
              <a:buFont typeface="Wingdings"/>
              <a:buChar char="◼"/>
              <a:tabLst>
                <a:tab pos="298450" algn="l"/>
              </a:tabLst>
            </a:pPr>
            <a:r>
              <a:rPr lang="zh-CN" altLang="en-US" sz="2800" dirty="0" smtClean="0">
                <a:solidFill>
                  <a:srgbClr val="09405E"/>
                </a:solidFill>
                <a:latin typeface="Microsoft YaHei" charset="-122"/>
                <a:ea typeface="Microsoft YaHei" charset="-122"/>
                <a:cs typeface="Microsoft YaHei" charset="-122"/>
              </a:rPr>
              <a:t>协同训练</a:t>
            </a:r>
            <a:r>
              <a:rPr sz="2800" dirty="0" smtClean="0">
                <a:solidFill>
                  <a:srgbClr val="09405E"/>
                </a:solidFill>
                <a:latin typeface="Microsoft YaHei" charset="-122"/>
                <a:ea typeface="Microsoft YaHei" charset="-122"/>
                <a:cs typeface="Microsoft YaHei" charset="-122"/>
              </a:rPr>
              <a:t>多视角学习</a:t>
            </a:r>
            <a:endParaRPr sz="2800" dirty="0">
              <a:solidFill>
                <a:srgbClr val="09405E"/>
              </a:solidFill>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生成模型</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S3VMs</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基于图的算</a:t>
            </a:r>
            <a:r>
              <a:rPr sz="2800" spc="-1595" dirty="0">
                <a:solidFill>
                  <a:srgbClr val="7E7E7E"/>
                </a:solidFill>
                <a:latin typeface="Microsoft YaHei" charset="-122"/>
                <a:ea typeface="Microsoft YaHei" charset="-122"/>
                <a:cs typeface="Microsoft YaHei" charset="-122"/>
              </a:rPr>
              <a:t>法</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677332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86596" y="1372615"/>
            <a:ext cx="11605404" cy="3739030"/>
          </a:xfrm>
        </p:spPr>
        <p:txBody>
          <a:bodyPr/>
          <a:lstStyle/>
          <a:p>
            <a:pPr marL="446088" indent="-446088">
              <a:buFont typeface="Wingdings" charset="2"/>
              <a:buChar char="n"/>
            </a:pPr>
            <a:r>
              <a:rPr lang="zh-CN" altLang="en-US" sz="2800" dirty="0">
                <a:latin typeface="Microsoft YaHei" charset="-122"/>
                <a:ea typeface="Microsoft YaHei" charset="-122"/>
                <a:cs typeface="Microsoft YaHei" charset="-122"/>
              </a:rPr>
              <a:t>协同训练是自训练到</a:t>
            </a:r>
            <a:r>
              <a:rPr lang="zh-CN" altLang="en-US" sz="2800" dirty="0" smtClean="0">
                <a:solidFill>
                  <a:srgbClr val="C00000"/>
                </a:solidFill>
                <a:latin typeface="Microsoft YaHei" charset="-122"/>
                <a:ea typeface="Microsoft YaHei" charset="-122"/>
                <a:cs typeface="Microsoft YaHei" charset="-122"/>
              </a:rPr>
              <a:t>多个监督</a:t>
            </a:r>
            <a:r>
              <a:rPr lang="zh-CN" altLang="en-US" sz="2800" dirty="0">
                <a:solidFill>
                  <a:srgbClr val="C00000"/>
                </a:solidFill>
                <a:latin typeface="Microsoft YaHei" charset="-122"/>
                <a:ea typeface="Microsoft YaHei" charset="-122"/>
                <a:cs typeface="Microsoft YaHei" charset="-122"/>
              </a:rPr>
              <a:t>分类器</a:t>
            </a:r>
            <a:r>
              <a:rPr lang="zh-CN" altLang="en-US" sz="2800" dirty="0">
                <a:latin typeface="Microsoft YaHei" charset="-122"/>
                <a:ea typeface="Microsoft YaHei" charset="-122"/>
                <a:cs typeface="Microsoft YaHei" charset="-122"/>
              </a:rPr>
              <a:t>的</a:t>
            </a:r>
            <a:r>
              <a:rPr lang="zh-CN" altLang="en-US" sz="2800" dirty="0" smtClean="0">
                <a:latin typeface="Microsoft YaHei" charset="-122"/>
                <a:ea typeface="Microsoft YaHei" charset="-122"/>
                <a:cs typeface="Microsoft YaHei" charset="-122"/>
              </a:rPr>
              <a:t>扩展</a:t>
            </a:r>
            <a:endParaRPr lang="en-US" altLang="zh-CN" sz="2800" dirty="0" smtClean="0">
              <a:latin typeface="Microsoft YaHei" charset="-122"/>
              <a:ea typeface="Microsoft YaHei" charset="-122"/>
              <a:cs typeface="Microsoft YaHei" charset="-122"/>
            </a:endParaRPr>
          </a:p>
          <a:p>
            <a:pPr marL="446088" indent="-446088">
              <a:buFont typeface="Wingdings" charset="2"/>
              <a:buChar char="n"/>
            </a:pPr>
            <a:r>
              <a:rPr lang="zh-CN" altLang="en-US" sz="2800" dirty="0" smtClean="0">
                <a:latin typeface="Microsoft YaHei" charset="-122"/>
                <a:ea typeface="Microsoft YaHei" charset="-122"/>
                <a:cs typeface="Microsoft YaHei" charset="-122"/>
              </a:rPr>
              <a:t>协同</a:t>
            </a:r>
            <a:r>
              <a:rPr lang="zh-CN" altLang="en-US" sz="2800" dirty="0">
                <a:latin typeface="Microsoft YaHei" charset="-122"/>
                <a:ea typeface="Microsoft YaHei" charset="-122"/>
                <a:cs typeface="Microsoft YaHei" charset="-122"/>
              </a:rPr>
              <a:t>训练</a:t>
            </a:r>
            <a:r>
              <a:rPr lang="zh-CN" altLang="en-US" sz="2800" dirty="0" smtClean="0">
                <a:latin typeface="Microsoft YaHei" charset="-122"/>
                <a:ea typeface="Microsoft YaHei" charset="-122"/>
                <a:cs typeface="Microsoft YaHei" charset="-122"/>
              </a:rPr>
              <a:t>的基本思想：</a:t>
            </a:r>
            <a:endParaRPr lang="en-US" altLang="zh-CN" sz="2800" dirty="0">
              <a:latin typeface="Microsoft YaHei" charset="-122"/>
              <a:ea typeface="Microsoft YaHei" charset="-122"/>
              <a:cs typeface="Microsoft YaHei" charset="-122"/>
            </a:endParaRPr>
          </a:p>
          <a:p>
            <a:pPr lvl="1">
              <a:lnSpc>
                <a:spcPct val="150000"/>
              </a:lnSpc>
              <a:buSzPct val="80000"/>
              <a:buFont typeface="Wingdings" charset="2"/>
              <a:buChar char="l"/>
            </a:pPr>
            <a:r>
              <a:rPr lang="zh-CN" altLang="en-US" sz="2400" dirty="0" smtClean="0">
                <a:latin typeface="Microsoft YaHei" charset="-122"/>
                <a:ea typeface="Microsoft YaHei" charset="-122"/>
                <a:cs typeface="Microsoft YaHei" charset="-122"/>
              </a:rPr>
              <a:t> 在标注数据上迭代训练多个分类</a:t>
            </a:r>
            <a:r>
              <a:rPr lang="zh-CN" altLang="en-US" sz="2400" dirty="0">
                <a:latin typeface="Microsoft YaHei" charset="-122"/>
                <a:ea typeface="Microsoft YaHei" charset="-122"/>
                <a:cs typeface="Microsoft YaHei" charset="-122"/>
              </a:rPr>
              <a:t>器</a:t>
            </a:r>
            <a:endParaRPr lang="en-US" altLang="zh-CN" sz="2400" dirty="0">
              <a:latin typeface="Microsoft YaHei" charset="-122"/>
              <a:ea typeface="Microsoft YaHei" charset="-122"/>
              <a:cs typeface="Microsoft YaHei" charset="-122"/>
            </a:endParaRPr>
          </a:p>
          <a:p>
            <a:pPr lvl="1">
              <a:lnSpc>
                <a:spcPct val="150000"/>
              </a:lnSpc>
              <a:buSzPct val="80000"/>
              <a:buFont typeface="Wingdings" charset="2"/>
              <a:buChar char="l"/>
            </a:pPr>
            <a:r>
              <a:rPr lang="zh-CN" altLang="en-US" sz="2400" dirty="0" smtClean="0">
                <a:latin typeface="Microsoft YaHei" charset="-122"/>
                <a:ea typeface="Microsoft YaHei" charset="-122"/>
                <a:cs typeface="Microsoft YaHei" charset="-122"/>
              </a:rPr>
              <a:t> 多个</a:t>
            </a:r>
            <a:r>
              <a:rPr lang="zh-CN" altLang="en-US" sz="2400" dirty="0">
                <a:latin typeface="Microsoft YaHei" charset="-122"/>
                <a:ea typeface="Microsoft YaHei" charset="-122"/>
                <a:cs typeface="Microsoft YaHei" charset="-122"/>
              </a:rPr>
              <a:t>分类器互相教</a:t>
            </a:r>
            <a:r>
              <a:rPr lang="zh-CN" altLang="en-US" sz="2400" dirty="0" smtClean="0">
                <a:latin typeface="Microsoft YaHei" charset="-122"/>
                <a:ea typeface="Microsoft YaHei" charset="-122"/>
                <a:cs typeface="Microsoft YaHei" charset="-122"/>
              </a:rPr>
              <a:t>对方：将各自最有信心的预测加到其他分类器的标注数据</a:t>
            </a:r>
            <a:endParaRPr lang="zh-CN" altLang="en-US" sz="2400" dirty="0">
              <a:latin typeface="Microsoft YaHei" charset="-122"/>
              <a:ea typeface="Microsoft YaHei" charset="-122"/>
              <a:cs typeface="Microsoft YaHei" charset="-122"/>
            </a:endParaRPr>
          </a:p>
          <a:p>
            <a:pPr marL="446088" lvl="1" indent="-446088" eaLnBrk="1" hangingPunct="1">
              <a:lnSpc>
                <a:spcPct val="150000"/>
              </a:lnSpc>
              <a:spcBef>
                <a:spcPct val="0"/>
              </a:spcBef>
              <a:buFont typeface="Wingdings" charset="2"/>
              <a:buChar char="n"/>
            </a:pPr>
            <a:r>
              <a:rPr lang="zh-CN" altLang="en-US" sz="2800" dirty="0" smtClean="0">
                <a:latin typeface="Microsoft YaHei" charset="-122"/>
                <a:ea typeface="Microsoft YaHei" charset="-122"/>
                <a:cs typeface="Microsoft YaHei" charset="-122"/>
              </a:rPr>
              <a:t>协同训练中基础学习器的</a:t>
            </a:r>
            <a:r>
              <a:rPr lang="zh-CN" altLang="en-US" sz="2800" dirty="0">
                <a:latin typeface="Microsoft YaHei" charset="-122"/>
                <a:ea typeface="Microsoft YaHei" charset="-122"/>
                <a:cs typeface="Microsoft YaHei" charset="-122"/>
              </a:rPr>
              <a:t>预测相关性不太强是很重要</a:t>
            </a:r>
            <a:r>
              <a:rPr lang="zh-CN" altLang="en-US" sz="2800" dirty="0" smtClean="0">
                <a:latin typeface="Microsoft YaHei" charset="-122"/>
                <a:ea typeface="Microsoft YaHei" charset="-122"/>
                <a:cs typeface="Microsoft YaHei" charset="-122"/>
              </a:rPr>
              <a:t>的：</a:t>
            </a:r>
            <a:r>
              <a:rPr lang="zh-CN" altLang="en-US" sz="2800" dirty="0">
                <a:latin typeface="Microsoft YaHei" charset="-122"/>
                <a:ea typeface="Microsoft YaHei" charset="-122"/>
                <a:cs typeface="Microsoft YaHei" charset="-122"/>
              </a:rPr>
              <a:t>多样性标准</a:t>
            </a:r>
            <a:endParaRPr lang="en-US" altLang="zh-CN" sz="2800" dirty="0">
              <a:latin typeface="Microsoft YaHei" charset="-122"/>
              <a:ea typeface="Microsoft YaHei" charset="-122"/>
              <a:cs typeface="Microsoft YaHei" charset="-122"/>
            </a:endParaRPr>
          </a:p>
          <a:p>
            <a:pPr marL="446088" lvl="1" indent="-446088" eaLnBrk="1" hangingPunct="1">
              <a:lnSpc>
                <a:spcPct val="150000"/>
              </a:lnSpc>
              <a:spcBef>
                <a:spcPct val="0"/>
              </a:spcBef>
              <a:buFont typeface="Wingdings" charset="2"/>
              <a:buChar char="n"/>
            </a:pPr>
            <a:r>
              <a:rPr lang="zh-CN" altLang="en-US" sz="2800" dirty="0">
                <a:latin typeface="Microsoft YaHei" charset="-122"/>
                <a:ea typeface="Microsoft YaHei" charset="-122"/>
                <a:cs typeface="Microsoft YaHei" charset="-122"/>
              </a:rPr>
              <a:t>为了促进分类器的多样性</a:t>
            </a:r>
            <a:endParaRPr lang="en-US" altLang="zh-CN" sz="2800" dirty="0">
              <a:latin typeface="Microsoft YaHei" charset="-122"/>
              <a:ea typeface="Microsoft YaHei" charset="-122"/>
              <a:cs typeface="Microsoft YaHei" charset="-122"/>
            </a:endParaRPr>
          </a:p>
          <a:p>
            <a:pPr lvl="1">
              <a:lnSpc>
                <a:spcPct val="150000"/>
              </a:lnSpc>
              <a:buSzPct val="80000"/>
              <a:buFont typeface="Wingdings" charset="2"/>
              <a:buChar char="l"/>
            </a:pPr>
            <a:r>
              <a:rPr lang="zh-CN" altLang="en-US" sz="2400" dirty="0" smtClean="0">
                <a:latin typeface="Microsoft YaHei" charset="-122"/>
                <a:ea typeface="Microsoft YaHei" charset="-122"/>
                <a:cs typeface="Microsoft YaHei" charset="-122"/>
              </a:rPr>
              <a:t> 数据</a:t>
            </a:r>
            <a:r>
              <a:rPr lang="zh-CN" altLang="en-US" sz="2400" dirty="0">
                <a:latin typeface="Microsoft YaHei" charset="-122"/>
                <a:ea typeface="Microsoft YaHei" charset="-122"/>
                <a:cs typeface="Microsoft YaHei" charset="-122"/>
              </a:rPr>
              <a:t>的多个不同</a:t>
            </a:r>
            <a:r>
              <a:rPr lang="zh-CN" altLang="en-US" sz="2400" dirty="0" smtClean="0">
                <a:latin typeface="Microsoft YaHei" charset="-122"/>
                <a:ea typeface="Microsoft YaHei" charset="-122"/>
                <a:cs typeface="Microsoft YaHei" charset="-122"/>
              </a:rPr>
              <a:t>视图：</a:t>
            </a:r>
            <a:r>
              <a:rPr lang="zh-CN" altLang="en-US" sz="2400" dirty="0">
                <a:latin typeface="Microsoft YaHei" charset="-122"/>
                <a:ea typeface="Microsoft YaHei" charset="-122"/>
                <a:cs typeface="Microsoft YaHei" charset="-122"/>
              </a:rPr>
              <a:t>多视图学习</a:t>
            </a:r>
            <a:endParaRPr lang="en-US" altLang="zh-CN" sz="2400" dirty="0">
              <a:latin typeface="Microsoft YaHei" charset="-122"/>
              <a:ea typeface="Microsoft YaHei" charset="-122"/>
              <a:cs typeface="Microsoft YaHei" charset="-122"/>
            </a:endParaRPr>
          </a:p>
          <a:p>
            <a:pPr lvl="1">
              <a:lnSpc>
                <a:spcPct val="150000"/>
              </a:lnSpc>
              <a:buSzPct val="80000"/>
              <a:buFont typeface="Wingdings" charset="2"/>
              <a:buChar char="l"/>
            </a:pPr>
            <a:r>
              <a:rPr lang="zh-CN" altLang="en-US" sz="2400" dirty="0" smtClean="0">
                <a:latin typeface="Microsoft YaHei" charset="-122"/>
                <a:ea typeface="Microsoft YaHei" charset="-122"/>
                <a:cs typeface="Microsoft YaHei" charset="-122"/>
              </a:rPr>
              <a:t> 学习</a:t>
            </a:r>
            <a:r>
              <a:rPr lang="zh-CN" altLang="en-US" sz="2400" dirty="0">
                <a:latin typeface="Microsoft YaHei" charset="-122"/>
                <a:ea typeface="Microsoft YaHei" charset="-122"/>
                <a:cs typeface="Microsoft YaHei" charset="-122"/>
              </a:rPr>
              <a:t>算法本身的多样性：不同超参数的分类器、不同的基础分类器</a:t>
            </a:r>
            <a:endParaRPr lang="en-US" altLang="zh-CN" sz="24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p:txBody>
          <a:bodyPr/>
          <a:lstStyle/>
          <a:p>
            <a:r>
              <a:rPr lang="zh-CN" altLang="en-US" spc="-5" dirty="0" smtClean="0">
                <a:solidFill>
                  <a:srgbClr val="FFFFFF"/>
                </a:solidFill>
                <a:latin typeface="Microsoft YaHei"/>
                <a:cs typeface="Microsoft YaHei"/>
              </a:rPr>
              <a:t>协同训练</a:t>
            </a:r>
            <a:endParaRPr lang="zh-CN" altLang="en-US" dirty="0">
              <a:cs typeface="Times New Roman" charset="0"/>
            </a:endParaRPr>
          </a:p>
        </p:txBody>
      </p:sp>
    </p:spTree>
    <p:extLst>
      <p:ext uri="{BB962C8B-B14F-4D97-AF65-F5344CB8AC3E}">
        <p14:creationId xmlns:p14="http://schemas.microsoft.com/office/powerpoint/2010/main" val="1398530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609926" y="1030907"/>
            <a:ext cx="4532208" cy="4796185"/>
          </a:xfrm>
          <a:prstGeom prst="rect">
            <a:avLst/>
          </a:prstGeom>
        </p:spPr>
        <p:txBody>
          <a:bodyPr vert="horz" wrap="square" lIns="0" tIns="180340" rIns="0" bIns="0" rtlCol="0">
            <a:spAutoFit/>
          </a:bodyPr>
          <a:lstStyle/>
          <a:p>
            <a:pPr marL="298450" indent="-285750">
              <a:lnSpc>
                <a:spcPct val="100000"/>
              </a:lnSpc>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简介</a:t>
            </a:r>
            <a:endParaRPr sz="2800" dirty="0">
              <a:latin typeface="Microsoft YaHei" charset="-122"/>
              <a:ea typeface="Microsoft YaHei" charset="-122"/>
              <a:cs typeface="Microsoft YaHei" charset="-122"/>
            </a:endParaRPr>
          </a:p>
          <a:p>
            <a:pPr marL="298450" marR="169545" indent="-285750">
              <a:lnSpc>
                <a:spcPct val="100000"/>
              </a:lnSpc>
              <a:spcBef>
                <a:spcPts val="1320"/>
              </a:spcBef>
              <a:buFont typeface="Wingdings"/>
              <a:buChar char="◼"/>
              <a:tabLst>
                <a:tab pos="298450" algn="l"/>
              </a:tabLst>
            </a:pPr>
            <a:r>
              <a:rPr sz="2800" dirty="0">
                <a:solidFill>
                  <a:srgbClr val="7E7E7E"/>
                </a:solidFill>
                <a:latin typeface="Microsoft YaHei" charset="-122"/>
                <a:ea typeface="Microsoft YaHei" charset="-122"/>
                <a:cs typeface="Microsoft YaHei" charset="-122"/>
              </a:rPr>
              <a:t>半监督学习算</a:t>
            </a:r>
            <a:r>
              <a:rPr sz="2800" spc="-1480" dirty="0">
                <a:solidFill>
                  <a:srgbClr val="7E7E7E"/>
                </a:solidFill>
                <a:latin typeface="Microsoft YaHei" charset="-122"/>
                <a:ea typeface="Microsoft YaHei" charset="-122"/>
                <a:cs typeface="Microsoft YaHei" charset="-122"/>
              </a:rPr>
              <a:t>法</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自我训练</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多视角学习</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生成模型</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S3VMs</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基于图的算</a:t>
            </a:r>
            <a:r>
              <a:rPr sz="2800" spc="-1595" dirty="0">
                <a:solidFill>
                  <a:srgbClr val="7E7E7E"/>
                </a:solidFill>
                <a:latin typeface="Microsoft YaHei" charset="-122"/>
                <a:ea typeface="Microsoft YaHei" charset="-122"/>
                <a:cs typeface="Microsoft YaHei" charset="-122"/>
              </a:rPr>
              <a:t>法</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8" y="1147763"/>
            <a:ext cx="11561762" cy="5710237"/>
          </a:xfrm>
        </p:spPr>
        <p:txBody>
          <a:bodyPr/>
          <a:lstStyle/>
          <a:p>
            <a:pPr marL="0" indent="0">
              <a:buNone/>
            </a:pPr>
            <a:r>
              <a:rPr lang="zh-CN" altLang="en-US" sz="2600" spc="1585" dirty="0">
                <a:latin typeface="Microsoft YaHei" charset="-122"/>
                <a:ea typeface="Microsoft YaHei" charset="-122"/>
                <a:cs typeface="Microsoft YaHei" charset="-122"/>
              </a:rPr>
              <a:t>◼</a:t>
            </a:r>
            <a:r>
              <a:rPr lang="zh-CN" altLang="en-US" sz="2600" spc="-5" dirty="0">
                <a:latin typeface="Microsoft YaHei" charset="-122"/>
                <a:ea typeface="Microsoft YaHei" charset="-122"/>
                <a:cs typeface="Microsoft YaHei" charset="-122"/>
              </a:rPr>
              <a:t>一个对象的两个视角</a:t>
            </a:r>
            <a:r>
              <a:rPr lang="en-US" altLang="zh-CN" sz="2600" spc="-5" dirty="0">
                <a:latin typeface="Microsoft YaHei" charset="-122"/>
                <a:ea typeface="Microsoft YaHei" charset="-122"/>
                <a:cs typeface="Microsoft YaHei" charset="-122"/>
              </a:rPr>
              <a:t>:</a:t>
            </a:r>
            <a:r>
              <a:rPr lang="zh-CN" altLang="en-US" sz="2600" spc="-20" dirty="0">
                <a:latin typeface="Microsoft YaHei" charset="-122"/>
                <a:ea typeface="Microsoft YaHei" charset="-122"/>
                <a:cs typeface="Microsoft YaHei" charset="-122"/>
              </a:rPr>
              <a:t> </a:t>
            </a:r>
            <a:r>
              <a:rPr lang="zh-CN" altLang="en-US" sz="2600" spc="-5" dirty="0">
                <a:latin typeface="Microsoft YaHei" charset="-122"/>
                <a:ea typeface="Microsoft YaHei" charset="-122"/>
                <a:cs typeface="Microsoft YaHei" charset="-122"/>
              </a:rPr>
              <a:t>图像和</a:t>
            </a:r>
            <a:r>
              <a:rPr lang="en-US" altLang="zh-CN" sz="2600" spc="-5" dirty="0">
                <a:latin typeface="Microsoft YaHei" charset="-122"/>
                <a:ea typeface="Microsoft YaHei" charset="-122"/>
                <a:cs typeface="Microsoft YaHei" charset="-122"/>
              </a:rPr>
              <a:t>HTML</a:t>
            </a:r>
            <a:r>
              <a:rPr lang="zh-CN" altLang="en-US" sz="2600" spc="-5" dirty="0">
                <a:latin typeface="Microsoft YaHei" charset="-122"/>
                <a:ea typeface="Microsoft YaHei" charset="-122"/>
                <a:cs typeface="Microsoft YaHei" charset="-122"/>
              </a:rPr>
              <a:t>文</a:t>
            </a:r>
            <a:r>
              <a:rPr lang="zh-CN" altLang="en-US" sz="2600" spc="-1880" dirty="0">
                <a:latin typeface="Microsoft YaHei" charset="-122"/>
                <a:ea typeface="Microsoft YaHei" charset="-122"/>
                <a:cs typeface="Microsoft YaHei" charset="-122"/>
              </a:rPr>
              <a:t>本</a:t>
            </a:r>
            <a:endParaRPr lang="zh-CN" altLang="en-US" sz="2600" dirty="0">
              <a:latin typeface="Microsoft YaHei" charset="-122"/>
              <a:ea typeface="Microsoft YaHei" charset="-122"/>
              <a:cs typeface="Microsoft YaHei" charset="-122"/>
            </a:endParaRPr>
          </a:p>
          <a:p>
            <a:endParaRPr lang="zh-CN" altLang="en-US" sz="26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p:txBody>
          <a:bodyPr/>
          <a:lstStyle/>
          <a:p>
            <a:pPr marL="12700">
              <a:lnSpc>
                <a:spcPct val="100000"/>
              </a:lnSpc>
              <a:spcBef>
                <a:spcPts val="100"/>
              </a:spcBef>
            </a:pPr>
            <a:r>
              <a:rPr lang="zh-CN" altLang="en-US" spc="-5" dirty="0">
                <a:solidFill>
                  <a:srgbClr val="FFFFFF"/>
                </a:solidFill>
                <a:latin typeface="Microsoft YaHei"/>
                <a:cs typeface="Microsoft YaHei"/>
              </a:rPr>
              <a:t>协同训</a:t>
            </a:r>
            <a:r>
              <a:rPr lang="zh-CN" altLang="en-US" dirty="0">
                <a:solidFill>
                  <a:srgbClr val="FFFFFF"/>
                </a:solidFill>
                <a:latin typeface="Microsoft YaHei"/>
                <a:cs typeface="Microsoft YaHei"/>
              </a:rPr>
              <a:t>练</a:t>
            </a:r>
            <a:r>
              <a:rPr lang="zh-CN" altLang="en-US" spc="-5" dirty="0">
                <a:solidFill>
                  <a:srgbClr val="FFFFFF"/>
                </a:solidFill>
                <a:latin typeface="Microsoft YaHei"/>
                <a:cs typeface="Microsoft YaHei"/>
              </a:rPr>
              <a:t>（</a:t>
            </a:r>
            <a:r>
              <a:rPr lang="en-US" altLang="zh-CN" spc="-5" dirty="0">
                <a:solidFill>
                  <a:srgbClr val="FFFFFF"/>
                </a:solidFill>
                <a:latin typeface="Microsoft YaHei"/>
                <a:cs typeface="Microsoft YaHei"/>
              </a:rPr>
              <a:t>co-training</a:t>
            </a:r>
            <a:r>
              <a:rPr lang="zh-CN" altLang="en-US" spc="-5" dirty="0">
                <a:solidFill>
                  <a:srgbClr val="FFFFFF"/>
                </a:solidFill>
                <a:latin typeface="Microsoft YaHei"/>
                <a:cs typeface="Microsoft YaHei"/>
              </a:rPr>
              <a:t>）</a:t>
            </a:r>
            <a:endParaRPr lang="zh-CN" altLang="en-US" dirty="0">
              <a:latin typeface="Microsoft YaHei"/>
              <a:cs typeface="Microsoft YaHei"/>
            </a:endParaRPr>
          </a:p>
        </p:txBody>
      </p:sp>
      <p:pic>
        <p:nvPicPr>
          <p:cNvPr id="4" name="图片 3"/>
          <p:cNvPicPr>
            <a:picLocks noChangeAspect="1"/>
          </p:cNvPicPr>
          <p:nvPr/>
        </p:nvPicPr>
        <p:blipFill>
          <a:blip r:embed="rId2"/>
          <a:stretch>
            <a:fillRect/>
          </a:stretch>
        </p:blipFill>
        <p:spPr>
          <a:xfrm>
            <a:off x="2791329" y="1771556"/>
            <a:ext cx="6284432" cy="4299875"/>
          </a:xfrm>
          <a:prstGeom prst="rect">
            <a:avLst/>
          </a:prstGeom>
        </p:spPr>
      </p:pic>
    </p:spTree>
    <p:extLst>
      <p:ext uri="{BB962C8B-B14F-4D97-AF65-F5344CB8AC3E}">
        <p14:creationId xmlns:p14="http://schemas.microsoft.com/office/powerpoint/2010/main" val="605907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720178" y="1372615"/>
                <a:ext cx="9518103" cy="3739030"/>
              </a:xfrm>
            </p:spPr>
            <p:txBody>
              <a:bodyPr/>
              <a:lstStyle/>
              <a:p>
                <a:pPr marL="446088" indent="-446088"/>
                <a:r>
                  <a:rPr lang="zh-CN" altLang="en-US" sz="2800" dirty="0">
                    <a:latin typeface="Microsoft YaHei" charset="-122"/>
                    <a:ea typeface="Microsoft YaHei" charset="-122"/>
                    <a:cs typeface="Microsoft YaHei" charset="-122"/>
                  </a:rPr>
                  <a:t>每个实例由两个特征集</a:t>
                </a:r>
                <a:r>
                  <a:rPr lang="zh-CN" altLang="en-US" sz="2800" spc="-10" dirty="0">
                    <a:latin typeface="Microsoft YaHei" charset="-122"/>
                    <a:ea typeface="Microsoft YaHei" charset="-122"/>
                    <a:cs typeface="Microsoft YaHei" charset="-122"/>
                  </a:rPr>
                  <a:t>合</a:t>
                </a:r>
                <a14:m>
                  <m:oMath xmlns:m="http://schemas.openxmlformats.org/officeDocument/2006/math">
                    <m:r>
                      <a:rPr lang="en-US" altLang="zh-CN" sz="2800" b="1" i="1">
                        <a:latin typeface="Cambria Math"/>
                      </a:rPr>
                      <m:t>𝒙</m:t>
                    </m:r>
                    <m:r>
                      <a:rPr lang="en-US" altLang="zh-CN" sz="2800" b="0" i="1" smtClean="0">
                        <a:latin typeface="Cambria Math" panose="02040503050406030204" pitchFamily="18" charset="0"/>
                        <a:ea typeface="Times New Roman" charset="0"/>
                        <a:cs typeface="Times New Roman" charset="0"/>
                      </a:rPr>
                      <m:t>=[</m:t>
                    </m:r>
                    <m:sSup>
                      <m:sSupPr>
                        <m:ctrlPr>
                          <a:rPr lang="en-US" altLang="zh-CN" sz="2800" b="0" i="1" smtClean="0">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b="0" i="1" smtClean="0">
                                <a:latin typeface="Cambria Math" charset="0"/>
                                <a:ea typeface="Times New Roman" charset="0"/>
                                <a:cs typeface="Times New Roman" charset="0"/>
                              </a:rPr>
                            </m:ctrlPr>
                          </m:dPr>
                          <m:e>
                            <m:r>
                              <a:rPr lang="en-US" altLang="zh-CN" sz="2800" b="0" i="1" smtClean="0">
                                <a:latin typeface="Cambria Math" panose="02040503050406030204" pitchFamily="18" charset="0"/>
                                <a:ea typeface="Times New Roman" charset="0"/>
                                <a:cs typeface="Times New Roman" charset="0"/>
                              </a:rPr>
                              <m:t>1</m:t>
                            </m:r>
                          </m:e>
                        </m:d>
                      </m:sup>
                    </m:sSup>
                    <m:r>
                      <a:rPr lang="en-US" altLang="zh-CN" sz="2800" b="0" i="1" smtClean="0">
                        <a:latin typeface="Cambria Math" panose="02040503050406030204" pitchFamily="18" charset="0"/>
                        <a:ea typeface="Times New Roman" charset="0"/>
                        <a:cs typeface="Times New Roman" charset="0"/>
                      </a:rPr>
                      <m:t>;</m:t>
                    </m:r>
                    <m:sSup>
                      <m:sSupPr>
                        <m:ctrlPr>
                          <a:rPr lang="en-US" altLang="zh-CN" sz="2800" b="0" i="1" smtClean="0">
                            <a:latin typeface="Cambria Math" charset="0"/>
                            <a:ea typeface="Times New Roman" charset="0"/>
                            <a:cs typeface="Times New Roman" charset="0"/>
                          </a:rPr>
                        </m:ctrlPr>
                      </m:sSupPr>
                      <m:e>
                        <m:r>
                          <a:rPr lang="en-US" altLang="zh-CN" sz="2800" b="1" i="1">
                            <a:latin typeface="Cambria Math"/>
                          </a:rPr>
                          <m:t>𝒙</m:t>
                        </m:r>
                      </m:e>
                      <m:sup>
                        <m:r>
                          <a:rPr lang="en-US" altLang="zh-CN" sz="2800" b="0" i="1" smtClean="0">
                            <a:latin typeface="Cambria Math" panose="02040503050406030204" pitchFamily="18" charset="0"/>
                            <a:ea typeface="Times New Roman" charset="0"/>
                            <a:cs typeface="Times New Roman" charset="0"/>
                          </a:rPr>
                          <m:t>(2)</m:t>
                        </m:r>
                      </m:sup>
                    </m:sSup>
                    <m:r>
                      <a:rPr lang="en-US" altLang="zh-CN" sz="2800" b="0" i="1" smtClean="0">
                        <a:latin typeface="Cambria Math" panose="02040503050406030204" pitchFamily="18" charset="0"/>
                        <a:ea typeface="Times New Roman" charset="0"/>
                        <a:cs typeface="Times New Roman" charset="0"/>
                      </a:rPr>
                      <m:t>]</m:t>
                    </m:r>
                  </m:oMath>
                </a14:m>
                <a:r>
                  <a:rPr lang="zh-CN" altLang="en-US" sz="2800" dirty="0">
                    <a:latin typeface="Microsoft YaHei" charset="-122"/>
                    <a:ea typeface="Microsoft YaHei" charset="-122"/>
                    <a:cs typeface="Microsoft YaHei" charset="-122"/>
                  </a:rPr>
                  <a:t>表示</a:t>
                </a:r>
                <a:endParaRPr lang="en-US" altLang="zh-CN" sz="2800" dirty="0">
                  <a:latin typeface="Microsoft YaHei" charset="-122"/>
                  <a:ea typeface="Microsoft YaHei" charset="-122"/>
                  <a:cs typeface="Microsoft YaHei" charset="-122"/>
                </a:endParaRPr>
              </a:p>
              <a:p>
                <a:pPr marL="808038" lvl="1" indent="-361950">
                  <a:lnSpc>
                    <a:spcPct val="150000"/>
                  </a:lnSpc>
                  <a:buFont typeface="Wingdings" charset="2"/>
                  <a:buChar char="l"/>
                </a:pPr>
                <a14:m>
                  <m:oMath xmlns:m="http://schemas.openxmlformats.org/officeDocument/2006/math">
                    <m:sSup>
                      <m:sSupPr>
                        <m:ctrlPr>
                          <a:rPr lang="en-US" altLang="zh-CN" sz="2800" i="1">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i="1">
                                <a:latin typeface="Cambria Math" charset="0"/>
                                <a:ea typeface="Times New Roman" charset="0"/>
                                <a:cs typeface="Times New Roman" charset="0"/>
                              </a:rPr>
                            </m:ctrlPr>
                          </m:dPr>
                          <m:e>
                            <m:r>
                              <a:rPr lang="en-US" altLang="zh-CN" sz="2800" i="1">
                                <a:latin typeface="Cambria Math" panose="02040503050406030204" pitchFamily="18" charset="0"/>
                                <a:ea typeface="Times New Roman" charset="0"/>
                                <a:cs typeface="Times New Roman" charset="0"/>
                              </a:rPr>
                              <m:t>1</m:t>
                            </m:r>
                          </m:e>
                        </m:d>
                      </m:sup>
                    </m:sSup>
                    <m:r>
                      <a:rPr lang="en-US" altLang="zh-CN" sz="2800" b="0" i="1" smtClean="0">
                        <a:latin typeface="Cambria Math" panose="02040503050406030204" pitchFamily="18" charset="0"/>
                        <a:ea typeface="Times New Roman" charset="0"/>
                        <a:cs typeface="Times New Roman" charset="0"/>
                      </a:rPr>
                      <m:t>=</m:t>
                    </m:r>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图像特征</a:t>
                </a:r>
                <a:endParaRPr lang="en-US" altLang="zh-CN" sz="2800" dirty="0">
                  <a:latin typeface="Microsoft YaHei" charset="-122"/>
                  <a:ea typeface="Microsoft YaHei" charset="-122"/>
                  <a:cs typeface="Microsoft YaHei" charset="-122"/>
                </a:endParaRPr>
              </a:p>
              <a:p>
                <a:pPr marL="808038" lvl="1" indent="-361950">
                  <a:buFont typeface="Wingdings" charset="2"/>
                  <a:buChar char="l"/>
                </a:pPr>
                <a14:m>
                  <m:oMath xmlns:m="http://schemas.openxmlformats.org/officeDocument/2006/math">
                    <m:sSup>
                      <m:sSupPr>
                        <m:ctrlPr>
                          <a:rPr lang="en-US" altLang="zh-CN" sz="2800" i="1">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i="1">
                                <a:latin typeface="Cambria Math" charset="0"/>
                                <a:ea typeface="Times New Roman" charset="0"/>
                                <a:cs typeface="Times New Roman" charset="0"/>
                              </a:rPr>
                            </m:ctrlPr>
                          </m:dPr>
                          <m:e>
                            <m:r>
                              <a:rPr lang="en-US" altLang="zh-CN" sz="2800" b="0" i="1" smtClean="0">
                                <a:latin typeface="Cambria Math" panose="02040503050406030204" pitchFamily="18" charset="0"/>
                                <a:ea typeface="Times New Roman" charset="0"/>
                                <a:cs typeface="Times New Roman" charset="0"/>
                              </a:rPr>
                              <m:t>2</m:t>
                            </m:r>
                          </m:e>
                        </m:d>
                      </m:sup>
                    </m:sSup>
                    <m:r>
                      <a:rPr lang="en-US" altLang="zh-CN" sz="2800" b="0" i="1" smtClean="0">
                        <a:latin typeface="Cambria Math" panose="02040503050406030204" pitchFamily="18" charset="0"/>
                        <a:ea typeface="Times New Roman" charset="0"/>
                        <a:cs typeface="Times New Roman" charset="0"/>
                      </a:rPr>
                      <m:t>=</m:t>
                    </m:r>
                  </m:oMath>
                </a14:m>
                <a:r>
                  <a:rPr lang="en-US" altLang="zh-CN" sz="2800" dirty="0">
                    <a:latin typeface="Times New Roman" charset="0"/>
                    <a:ea typeface="Times New Roman" charset="0"/>
                    <a:cs typeface="Times New Roman" charset="0"/>
                  </a:rPr>
                  <a:t> web </a:t>
                </a:r>
                <a:r>
                  <a:rPr lang="zh-CN" altLang="en-US" sz="2800" dirty="0">
                    <a:latin typeface="Microsoft YaHei" charset="-122"/>
                    <a:ea typeface="Microsoft YaHei" charset="-122"/>
                    <a:cs typeface="Microsoft YaHei" charset="-122"/>
                  </a:rPr>
                  <a:t>页面文本</a:t>
                </a:r>
                <a:endParaRPr lang="en-US" altLang="zh-CN" sz="2800" dirty="0">
                  <a:latin typeface="Microsoft YaHei" charset="-122"/>
                  <a:ea typeface="Microsoft YaHei" charset="-122"/>
                  <a:cs typeface="Microsoft YaHei" charset="-122"/>
                </a:endParaRPr>
              </a:p>
              <a:p>
                <a:pPr marL="808038" lvl="1" indent="-361950">
                  <a:buFont typeface="Wingdings" charset="2"/>
                  <a:buChar char="l"/>
                </a:pPr>
                <a:r>
                  <a:rPr lang="zh-CN" altLang="en-US" sz="2800" dirty="0">
                    <a:latin typeface="Microsoft YaHei" charset="-122"/>
                    <a:ea typeface="Microsoft YaHei" charset="-122"/>
                    <a:cs typeface="Microsoft YaHei" charset="-122"/>
                  </a:rPr>
                  <a:t>这是一个自然的特征</a:t>
                </a:r>
                <a:r>
                  <a:rPr lang="zh-CN" altLang="en-US" sz="2800" dirty="0" smtClean="0">
                    <a:latin typeface="Microsoft YaHei" charset="-122"/>
                    <a:ea typeface="Microsoft YaHei" charset="-122"/>
                    <a:cs typeface="Microsoft YaHei" charset="-122"/>
                  </a:rPr>
                  <a:t>分</a:t>
                </a:r>
                <a:r>
                  <a:rPr lang="zh-CN" altLang="en-US" sz="2800" spc="490" dirty="0" smtClean="0">
                    <a:latin typeface="Microsoft YaHei" charset="-122"/>
                    <a:ea typeface="Microsoft YaHei" charset="-122"/>
                    <a:cs typeface="Microsoft YaHei" charset="-122"/>
                  </a:rPr>
                  <a:t>裂</a:t>
                </a:r>
                <a:r>
                  <a:rPr lang="zh-CN" altLang="en-US" sz="2800" spc="-5" dirty="0" smtClean="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或者</a:t>
                </a:r>
                <a:r>
                  <a:rPr lang="zh-CN" altLang="en-US" sz="2800" dirty="0">
                    <a:latin typeface="Microsoft YaHei" charset="-122"/>
                    <a:ea typeface="Microsoft YaHei" charset="-122"/>
                    <a:cs typeface="Microsoft YaHei" charset="-122"/>
                  </a:rPr>
                  <a:t>称为</a:t>
                </a:r>
                <a:r>
                  <a:rPr lang="zh-CN" altLang="en-US" sz="2800" spc="-15" dirty="0">
                    <a:latin typeface="Microsoft YaHei" charset="-122"/>
                    <a:ea typeface="Microsoft YaHei" charset="-122"/>
                    <a:cs typeface="Microsoft YaHei" charset="-122"/>
                  </a:rPr>
                  <a:t>多</a:t>
                </a:r>
                <a:r>
                  <a:rPr lang="zh-CN" altLang="en-US" sz="2800" dirty="0" smtClean="0">
                    <a:latin typeface="Microsoft YaHei" charset="-122"/>
                    <a:ea typeface="Microsoft YaHei" charset="-122"/>
                    <a:cs typeface="Microsoft YaHei" charset="-122"/>
                  </a:rPr>
                  <a:t>视</a:t>
                </a:r>
                <a:r>
                  <a:rPr lang="zh-CN" altLang="en-US" sz="2800" spc="-5" dirty="0" smtClean="0">
                    <a:latin typeface="Microsoft YaHei" charset="-122"/>
                    <a:ea typeface="Microsoft YaHei" charset="-122"/>
                    <a:cs typeface="Microsoft YaHei" charset="-122"/>
                  </a:rPr>
                  <a:t>角</a:t>
                </a:r>
                <a:r>
                  <a:rPr lang="zh-CN" altLang="en-US" sz="2800"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marL="808038" lvl="1" indent="-361950">
                  <a:buFont typeface="Wingdings" charset="2"/>
                  <a:buChar char="l"/>
                </a:pPr>
                <a:endParaRPr lang="en-US" altLang="zh-CN" sz="2800" dirty="0">
                  <a:latin typeface="Microsoft YaHei" charset="-122"/>
                  <a:ea typeface="Microsoft YaHei" charset="-122"/>
                  <a:cs typeface="Microsoft YaHei" charset="-122"/>
                </a:endParaRPr>
              </a:p>
              <a:p>
                <a:pPr marL="446088" indent="-446088">
                  <a:buFont typeface="Wingdings" charset="2"/>
                  <a:buChar char="n"/>
                </a:pPr>
                <a:r>
                  <a:rPr lang="zh-CN" altLang="en-US" sz="2800" dirty="0">
                    <a:latin typeface="Microsoft YaHei" charset="-122"/>
                    <a:ea typeface="Microsoft YaHei" charset="-122"/>
                    <a:cs typeface="Microsoft YaHei" charset="-122"/>
                  </a:rPr>
                  <a:t>协同训练的想法</a:t>
                </a:r>
                <a:r>
                  <a:rPr lang="en-US" altLang="zh-CN" sz="2800" dirty="0">
                    <a:latin typeface="Microsoft YaHei" charset="-122"/>
                    <a:ea typeface="Microsoft YaHei" charset="-122"/>
                    <a:cs typeface="Microsoft YaHei" charset="-122"/>
                  </a:rPr>
                  <a:t>:</a:t>
                </a:r>
              </a:p>
              <a:p>
                <a:pPr lvl="1">
                  <a:lnSpc>
                    <a:spcPct val="150000"/>
                  </a:lnSpc>
                  <a:buFont typeface="Wingdings" charset="2"/>
                  <a:buChar char="l"/>
                </a:pPr>
                <a:r>
                  <a:rPr lang="zh-CN" altLang="en-US" sz="2800" dirty="0">
                    <a:latin typeface="Microsoft YaHei" charset="-122"/>
                    <a:ea typeface="Microsoft YaHei" charset="-122"/>
                    <a:cs typeface="Microsoft YaHei" charset="-122"/>
                  </a:rPr>
                  <a:t>训练一个图像分类器和一个文</a:t>
                </a:r>
                <a:r>
                  <a:rPr lang="zh-CN" altLang="en-US" sz="2800" spc="-15" dirty="0">
                    <a:latin typeface="Microsoft YaHei" charset="-122"/>
                    <a:ea typeface="Microsoft YaHei" charset="-122"/>
                    <a:cs typeface="Microsoft YaHei" charset="-122"/>
                  </a:rPr>
                  <a:t>本</a:t>
                </a:r>
                <a:r>
                  <a:rPr lang="zh-CN" altLang="en-US" sz="2800" dirty="0">
                    <a:latin typeface="Microsoft YaHei" charset="-122"/>
                    <a:ea typeface="Microsoft YaHei" charset="-122"/>
                    <a:cs typeface="Microsoft YaHei" charset="-122"/>
                  </a:rPr>
                  <a:t>分类器</a:t>
                </a:r>
                <a:endParaRPr lang="en-US" altLang="zh-CN" sz="2800" dirty="0">
                  <a:latin typeface="Microsoft YaHei" charset="-122"/>
                  <a:ea typeface="Microsoft YaHei" charset="-122"/>
                  <a:cs typeface="Microsoft YaHei" charset="-122"/>
                </a:endParaRPr>
              </a:p>
              <a:p>
                <a:pPr lvl="1">
                  <a:lnSpc>
                    <a:spcPct val="150000"/>
                  </a:lnSpc>
                  <a:buFont typeface="Wingdings" charset="2"/>
                  <a:buChar char="l"/>
                </a:pPr>
                <a:r>
                  <a:rPr lang="zh-CN" altLang="en-US" sz="2800" dirty="0">
                    <a:latin typeface="Microsoft YaHei" charset="-122"/>
                    <a:ea typeface="Microsoft YaHei" charset="-122"/>
                    <a:cs typeface="Microsoft YaHei" charset="-122"/>
                  </a:rPr>
                  <a:t>两个分类器互相教对方</a:t>
                </a:r>
              </a:p>
              <a:p>
                <a:pPr lvl="1" indent="-285750">
                  <a:buFont typeface="Wingdings" charset="2"/>
                  <a:buChar char="l"/>
                </a:pPr>
                <a:endParaRPr lang="zh-CN" altLang="en-US"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720178" y="1372615"/>
                <a:ext cx="9518103" cy="3739030"/>
              </a:xfrm>
              <a:blipFill rotWithShape="0">
                <a:blip r:embed="rId2"/>
                <a:stretch>
                  <a:fillRect l="-1088" b="-34528"/>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特征分裂</a:t>
            </a:r>
            <a:endParaRPr lang="zh-CN" altLang="en-US" dirty="0">
              <a:cs typeface="Times New Roman" charset="0"/>
            </a:endParaRPr>
          </a:p>
        </p:txBody>
      </p:sp>
    </p:spTree>
    <p:extLst>
      <p:ext uri="{BB962C8B-B14F-4D97-AF65-F5344CB8AC3E}">
        <p14:creationId xmlns:p14="http://schemas.microsoft.com/office/powerpoint/2010/main" val="1207219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4"/>
                <a:ext cx="10117710" cy="2449876"/>
              </a:xfrm>
            </p:spPr>
            <p:txBody>
              <a:bodyPr/>
              <a:lstStyle/>
              <a:p>
                <a:r>
                  <a:rPr lang="zh-CN" altLang="en-US" sz="2800" dirty="0">
                    <a:latin typeface="Microsoft YaHei" charset="-122"/>
                    <a:ea typeface="Microsoft YaHei" charset="-122"/>
                    <a:cs typeface="Microsoft YaHei" charset="-122"/>
                  </a:rPr>
                  <a:t>假设</a:t>
                </a:r>
                <a:endParaRPr lang="en-US" altLang="zh-CN" sz="2800" dirty="0">
                  <a:latin typeface="Microsoft YaHei" charset="-122"/>
                  <a:ea typeface="Microsoft YaHei" charset="-122"/>
                  <a:cs typeface="Microsoft YaHei" charset="-122"/>
                </a:endParaRPr>
              </a:p>
              <a:p>
                <a:pPr lvl="1" indent="-285750">
                  <a:buFont typeface="Wingdings" charset="2"/>
                  <a:buChar char="l"/>
                </a:pPr>
                <a:r>
                  <a:rPr lang="zh-CN" altLang="en-US" sz="2800" dirty="0">
                    <a:latin typeface="Microsoft YaHei" charset="-122"/>
                    <a:ea typeface="Microsoft YaHei" charset="-122"/>
                    <a:cs typeface="Microsoft YaHei" charset="-122"/>
                  </a:rPr>
                  <a:t>特征可分裂</a:t>
                </a:r>
                <a14:m>
                  <m:oMath xmlns:m="http://schemas.openxmlformats.org/officeDocument/2006/math">
                    <m:r>
                      <a:rPr lang="en-US" altLang="zh-CN" sz="2800" b="1" i="1">
                        <a:latin typeface="Cambria Math"/>
                      </a:rPr>
                      <m:t>𝒙</m:t>
                    </m:r>
                    <m:r>
                      <a:rPr lang="en-US" altLang="zh-CN" sz="2800" i="1" smtClean="0">
                        <a:latin typeface="Cambria Math" panose="02040503050406030204" pitchFamily="18" charset="0"/>
                        <a:ea typeface="Times New Roman" charset="0"/>
                        <a:cs typeface="Times New Roman" charset="0"/>
                      </a:rPr>
                      <m:t>=</m:t>
                    </m:r>
                    <m:d>
                      <m:dPr>
                        <m:begChr m:val="["/>
                        <m:endChr m:val="]"/>
                        <m:ctrlPr>
                          <a:rPr lang="en-US" altLang="zh-CN" sz="2800" i="1">
                            <a:latin typeface="Cambria Math" charset="0"/>
                            <a:ea typeface="Times New Roman" charset="0"/>
                            <a:cs typeface="Times New Roman" charset="0"/>
                          </a:rPr>
                        </m:ctrlPr>
                      </m:dPr>
                      <m:e>
                        <m:sSup>
                          <m:sSupPr>
                            <m:ctrlPr>
                              <a:rPr lang="en-US" altLang="zh-CN" sz="2800" i="1">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i="1">
                                    <a:latin typeface="Cambria Math" charset="0"/>
                                    <a:ea typeface="Times New Roman" charset="0"/>
                                    <a:cs typeface="Times New Roman" charset="0"/>
                                  </a:rPr>
                                </m:ctrlPr>
                              </m:dPr>
                              <m:e>
                                <m:r>
                                  <a:rPr lang="en-US" altLang="zh-CN" sz="2800" i="1">
                                    <a:latin typeface="Cambria Math" panose="02040503050406030204" pitchFamily="18" charset="0"/>
                                    <a:ea typeface="Times New Roman" charset="0"/>
                                    <a:cs typeface="Times New Roman" charset="0"/>
                                  </a:rPr>
                                  <m:t>1</m:t>
                                </m:r>
                              </m:e>
                            </m:d>
                          </m:sup>
                        </m:sSup>
                        <m:r>
                          <a:rPr lang="en-US" altLang="zh-CN" sz="2800" i="1">
                            <a:latin typeface="Cambria Math" panose="02040503050406030204" pitchFamily="18" charset="0"/>
                            <a:ea typeface="Times New Roman" charset="0"/>
                            <a:cs typeface="Times New Roman" charset="0"/>
                          </a:rPr>
                          <m:t>;</m:t>
                        </m:r>
                        <m:sSup>
                          <m:sSupPr>
                            <m:ctrlPr>
                              <a:rPr lang="en-US" altLang="zh-CN" sz="2800" i="1" smtClean="0">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i="1">
                                    <a:latin typeface="Cambria Math" charset="0"/>
                                    <a:ea typeface="Times New Roman" charset="0"/>
                                    <a:cs typeface="Times New Roman" charset="0"/>
                                  </a:rPr>
                                </m:ctrlPr>
                              </m:dPr>
                              <m:e>
                                <m:r>
                                  <a:rPr lang="en-US" altLang="zh-CN" sz="2800" i="1">
                                    <a:latin typeface="Cambria Math" panose="02040503050406030204" pitchFamily="18" charset="0"/>
                                    <a:ea typeface="Times New Roman" charset="0"/>
                                    <a:cs typeface="Times New Roman" charset="0"/>
                                  </a:rPr>
                                  <m:t>2</m:t>
                                </m:r>
                              </m:e>
                            </m:d>
                          </m:sup>
                        </m:sSup>
                      </m:e>
                    </m:d>
                  </m:oMath>
                </a14:m>
                <a:r>
                  <a:rPr lang="en-US" altLang="zh-CN" sz="2800" dirty="0">
                    <a:latin typeface="Times New Roman" charset="0"/>
                    <a:ea typeface="Times New Roman" charset="0"/>
                    <a:cs typeface="Times New Roman" charset="0"/>
                  </a:rPr>
                  <a:t> </a:t>
                </a:r>
              </a:p>
              <a:p>
                <a:pPr lvl="1" indent="-285750">
                  <a:buFont typeface="Wingdings" charset="2"/>
                  <a:buChar char="l"/>
                </a:pPr>
                <a14:m>
                  <m:oMath xmlns:m="http://schemas.openxmlformats.org/officeDocument/2006/math">
                    <m:sSup>
                      <m:sSupPr>
                        <m:ctrlPr>
                          <a:rPr lang="en-US" altLang="zh-CN" sz="2800" i="1" smtClean="0">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i="1">
                                <a:latin typeface="Cambria Math" charset="0"/>
                                <a:ea typeface="Times New Roman" charset="0"/>
                                <a:cs typeface="Times New Roman" charset="0"/>
                              </a:rPr>
                            </m:ctrlPr>
                          </m:dPr>
                          <m:e>
                            <m:r>
                              <a:rPr lang="en-US" altLang="zh-CN" sz="2800" i="1">
                                <a:latin typeface="Cambria Math" panose="02040503050406030204" pitchFamily="18" charset="0"/>
                                <a:ea typeface="Times New Roman" charset="0"/>
                                <a:cs typeface="Times New Roman" charset="0"/>
                              </a:rPr>
                              <m:t>1</m:t>
                            </m:r>
                          </m:e>
                        </m:d>
                      </m:sup>
                    </m:sSup>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或</a:t>
                </a:r>
                <a:r>
                  <a:rPr lang="en-US" altLang="zh-CN"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Times New Roman" charset="0"/>
                            <a:cs typeface="Times New Roman" charset="0"/>
                          </a:rPr>
                        </m:ctrlPr>
                      </m:sSupPr>
                      <m:e>
                        <m:r>
                          <a:rPr lang="en-US" altLang="zh-CN" sz="2800" b="1" i="1">
                            <a:latin typeface="Cambria Math"/>
                          </a:rPr>
                          <m:t>𝒙</m:t>
                        </m:r>
                      </m:e>
                      <m:sup>
                        <m:r>
                          <a:rPr lang="en-US" altLang="zh-CN" sz="2800" i="1">
                            <a:latin typeface="Cambria Math" panose="02040503050406030204" pitchFamily="18" charset="0"/>
                            <a:ea typeface="Times New Roman" charset="0"/>
                            <a:cs typeface="Times New Roman" charset="0"/>
                          </a:rPr>
                          <m:t>(2)</m:t>
                        </m:r>
                      </m:sup>
                    </m:sSup>
                  </m:oMath>
                </a14:m>
                <a:r>
                  <a:rPr lang="zh-CN" altLang="en-US" sz="2800" dirty="0">
                    <a:latin typeface="Microsoft YaHei" charset="-122"/>
                    <a:ea typeface="Microsoft YaHei" charset="-122"/>
                    <a:cs typeface="Microsoft YaHei" charset="-122"/>
                  </a:rPr>
                  <a:t>单独对于训练一个好的分类器是充分的</a:t>
                </a:r>
                <a:endParaRPr lang="en-US" altLang="zh-CN" sz="2800" i="1" dirty="0">
                  <a:latin typeface="Microsoft YaHei" charset="-122"/>
                  <a:ea typeface="Microsoft YaHei" charset="-122"/>
                  <a:cs typeface="Microsoft YaHei" charset="-122"/>
                </a:endParaRPr>
              </a:p>
              <a:p>
                <a:pPr lvl="1" indent="-285750">
                  <a:buFont typeface="Wingdings" charset="2"/>
                  <a:buChar char="l"/>
                </a:pPr>
                <a14:m>
                  <m:oMath xmlns:m="http://schemas.openxmlformats.org/officeDocument/2006/math">
                    <m:sSup>
                      <m:sSupPr>
                        <m:ctrlPr>
                          <a:rPr lang="en-US" altLang="zh-CN" sz="2800" i="1" smtClean="0">
                            <a:latin typeface="Cambria Math" charset="0"/>
                            <a:ea typeface="Times New Roman" charset="0"/>
                            <a:cs typeface="Times New Roman" charset="0"/>
                          </a:rPr>
                        </m:ctrlPr>
                      </m:sSupPr>
                      <m:e>
                        <m:r>
                          <a:rPr lang="en-US" altLang="zh-CN" sz="2800" b="1" i="1">
                            <a:latin typeface="Cambria Math"/>
                          </a:rPr>
                          <m:t>𝒙</m:t>
                        </m:r>
                      </m:e>
                      <m:sup>
                        <m:d>
                          <m:dPr>
                            <m:ctrlPr>
                              <a:rPr lang="en-US" altLang="zh-CN" sz="2800" i="1">
                                <a:latin typeface="Cambria Math" charset="0"/>
                                <a:ea typeface="Times New Roman" charset="0"/>
                                <a:cs typeface="Times New Roman" charset="0"/>
                              </a:rPr>
                            </m:ctrlPr>
                          </m:dPr>
                          <m:e>
                            <m:r>
                              <a:rPr lang="en-US" altLang="zh-CN" sz="2800" i="1">
                                <a:latin typeface="Cambria Math" panose="02040503050406030204" pitchFamily="18" charset="0"/>
                                <a:ea typeface="Times New Roman" charset="0"/>
                                <a:cs typeface="Times New Roman" charset="0"/>
                              </a:rPr>
                              <m:t>1</m:t>
                            </m:r>
                          </m:e>
                        </m:d>
                      </m:sup>
                    </m:sSup>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和</a:t>
                </a:r>
                <a14:m>
                  <m:oMath xmlns:m="http://schemas.openxmlformats.org/officeDocument/2006/math">
                    <m:r>
                      <a:rPr lang="zh-CN" altLang="en-US" sz="2800" b="0" i="0" smtClean="0">
                        <a:latin typeface="Cambria Math" charset="0"/>
                        <a:ea typeface="Microsoft YaHei" charset="-122"/>
                        <a:cs typeface="Microsoft YaHei" charset="-122"/>
                      </a:rPr>
                      <m:t> </m:t>
                    </m:r>
                    <m:sSup>
                      <m:sSupPr>
                        <m:ctrlPr>
                          <a:rPr lang="en-US" altLang="zh-CN" sz="2800" i="1">
                            <a:latin typeface="Cambria Math" charset="0"/>
                            <a:ea typeface="Times New Roman" charset="0"/>
                            <a:cs typeface="Times New Roman" charset="0"/>
                          </a:rPr>
                        </m:ctrlPr>
                      </m:sSupPr>
                      <m:e>
                        <m:r>
                          <a:rPr lang="en-US" altLang="zh-CN" sz="2800" b="1" i="1">
                            <a:latin typeface="Cambria Math"/>
                          </a:rPr>
                          <m:t>𝒙</m:t>
                        </m:r>
                      </m:e>
                      <m:sup>
                        <m:r>
                          <a:rPr lang="en-US" altLang="zh-CN" sz="2800" i="1">
                            <a:latin typeface="Cambria Math" panose="02040503050406030204" pitchFamily="18" charset="0"/>
                            <a:ea typeface="Times New Roman" charset="0"/>
                            <a:cs typeface="Times New Roman" charset="0"/>
                          </a:rPr>
                          <m:t>(2)</m:t>
                        </m:r>
                      </m:sup>
                    </m:sSup>
                  </m:oMath>
                </a14:m>
                <a:r>
                  <a:rPr lang="zh-CN" altLang="en-US" sz="2800" dirty="0">
                    <a:latin typeface="Microsoft YaHei" charset="-122"/>
                    <a:ea typeface="Microsoft YaHei" charset="-122"/>
                    <a:cs typeface="Microsoft YaHei" charset="-122"/>
                  </a:rPr>
                  <a:t>在给定类别后是条件独立的</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4"/>
                <a:ext cx="10117710" cy="2449876"/>
              </a:xfrm>
              <a:blipFill rotWithShape="0">
                <a:blip r:embed="rId2"/>
                <a:stretch>
                  <a:fillRect l="-1024"/>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协同训练的假设</a:t>
            </a:r>
            <a:endParaRPr lang="zh-CN" altLang="en-US" dirty="0">
              <a:cs typeface="Times New Roman" charset="0"/>
            </a:endParaRPr>
          </a:p>
        </p:txBody>
      </p:sp>
      <p:pic>
        <p:nvPicPr>
          <p:cNvPr id="5" name="图片 4"/>
          <p:cNvPicPr>
            <a:picLocks noChangeAspect="1"/>
          </p:cNvPicPr>
          <p:nvPr/>
        </p:nvPicPr>
        <p:blipFill>
          <a:blip r:embed="rId3"/>
          <a:stretch>
            <a:fillRect/>
          </a:stretch>
        </p:blipFill>
        <p:spPr>
          <a:xfrm>
            <a:off x="858779" y="3597640"/>
            <a:ext cx="7195887" cy="3036028"/>
          </a:xfrm>
          <a:prstGeom prst="rect">
            <a:avLst/>
          </a:prstGeom>
        </p:spPr>
      </p:pic>
    </p:spTree>
    <p:extLst>
      <p:ext uri="{BB962C8B-B14F-4D97-AF65-F5344CB8AC3E}">
        <p14:creationId xmlns:p14="http://schemas.microsoft.com/office/powerpoint/2010/main" val="17495702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81380" y="1147487"/>
                <a:ext cx="10493020" cy="3124434"/>
              </a:xfrm>
            </p:spPr>
            <p:txBody>
              <a:bodyPr/>
              <a:lstStyle/>
              <a:p>
                <a:pPr marL="446088" indent="-446088"/>
                <a:r>
                  <a:rPr lang="zh-CN" altLang="en-US" sz="2800" dirty="0">
                    <a:latin typeface="Microsoft YaHei" charset="-122"/>
                    <a:ea typeface="Microsoft YaHei" charset="-122"/>
                    <a:cs typeface="Microsoft YaHei" charset="-122"/>
                  </a:rPr>
                  <a:t>协同训练算法</a:t>
                </a:r>
                <a:endParaRPr lang="en-US" altLang="zh-CN" sz="2800" dirty="0">
                  <a:latin typeface="Microsoft YaHei" charset="-122"/>
                  <a:ea typeface="Microsoft YaHei" charset="-122"/>
                  <a:cs typeface="Microsoft YaHei" charset="-122"/>
                </a:endParaRPr>
              </a:p>
              <a:p>
                <a:pPr marL="808038" lvl="1" indent="-361950">
                  <a:lnSpc>
                    <a:spcPct val="150000"/>
                  </a:lnSpc>
                  <a:buFont typeface="Wingdings" charset="2"/>
                  <a:buChar char="l"/>
                </a:pPr>
                <a:r>
                  <a:rPr lang="zh-CN" altLang="en-US" sz="2400" dirty="0">
                    <a:latin typeface="Microsoft YaHei" charset="-122"/>
                    <a:ea typeface="Microsoft YaHei" charset="-122"/>
                    <a:cs typeface="Microsoft YaHei" charset="-122"/>
                  </a:rPr>
                  <a:t>训练两个分类器</a:t>
                </a: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从</a:t>
                </a:r>
                <a14:m>
                  <m:oMath xmlns:m="http://schemas.openxmlformats.org/officeDocument/2006/math">
                    <m:d>
                      <m:dPr>
                        <m:ctrlPr>
                          <a:rPr lang="en-US" altLang="zh-CN" sz="2400" b="0" i="1" smtClean="0">
                            <a:latin typeface="Cambria Math" charset="0"/>
                            <a:ea typeface="Times New Roman" charset="0"/>
                            <a:cs typeface="Times New Roman" charset="0"/>
                          </a:rPr>
                        </m:ctrlPr>
                      </m:dPr>
                      <m:e>
                        <m:sSubSup>
                          <m:sSubSupPr>
                            <m:ctrlPr>
                              <a:rPr lang="en-US" altLang="zh-CN" sz="2400" b="0" i="1" smtClean="0">
                                <a:latin typeface="Cambria Math" charset="0"/>
                                <a:ea typeface="Times New Roman" charset="0"/>
                                <a:cs typeface="Times New Roman" charset="0"/>
                              </a:rPr>
                            </m:ctrlPr>
                          </m:sSubSupPr>
                          <m:e>
                            <m:r>
                              <a:rPr lang="en-US" altLang="zh-CN" sz="2400" b="1" i="1" smtClean="0">
                                <a:latin typeface="Cambria Math" charset="0"/>
                                <a:ea typeface="Times New Roman" charset="0"/>
                                <a:cs typeface="Times New Roman" charset="0"/>
                              </a:rPr>
                              <m:t>𝑿</m:t>
                            </m:r>
                          </m:e>
                          <m:sub>
                            <m:r>
                              <a:rPr lang="en-US" altLang="zh-CN" sz="2400" b="0" i="1" smtClean="0">
                                <a:latin typeface="Cambria Math" charset="0"/>
                                <a:ea typeface="Times New Roman" charset="0"/>
                                <a:cs typeface="Times New Roman" charset="0"/>
                              </a:rPr>
                              <m:t>𝐿</m:t>
                            </m:r>
                          </m:sub>
                          <m:sup>
                            <m:d>
                              <m:dPr>
                                <m:ctrlPr>
                                  <a:rPr lang="en-US" altLang="zh-CN" sz="2400" b="0" i="1" smtClean="0">
                                    <a:latin typeface="Cambria Math" charset="0"/>
                                    <a:ea typeface="Times New Roman" charset="0"/>
                                    <a:cs typeface="Times New Roman" charset="0"/>
                                  </a:rPr>
                                </m:ctrlPr>
                              </m:dPr>
                              <m:e>
                                <m:r>
                                  <a:rPr lang="en-US" altLang="zh-CN" sz="2400" b="0" i="1" smtClean="0">
                                    <a:latin typeface="Cambria Math" panose="02040503050406030204" pitchFamily="18" charset="0"/>
                                    <a:ea typeface="Times New Roman" charset="0"/>
                                    <a:cs typeface="Times New Roman" charset="0"/>
                                  </a:rPr>
                                  <m:t>1</m:t>
                                </m:r>
                              </m:e>
                            </m:d>
                          </m:sup>
                        </m:sSubSup>
                        <m:r>
                          <a:rPr lang="en-US" altLang="zh-CN" sz="2400" b="0" i="1" smtClean="0">
                            <a:latin typeface="Cambria Math" panose="02040503050406030204" pitchFamily="18" charset="0"/>
                            <a:ea typeface="Times New Roman" charset="0"/>
                            <a:cs typeface="Times New Roman" charset="0"/>
                          </a:rPr>
                          <m:t>,</m:t>
                        </m:r>
                        <m:sSub>
                          <m:sSubPr>
                            <m:ctrlPr>
                              <a:rPr lang="en-US" altLang="zh-CN" sz="2400" b="0" i="1" smtClean="0">
                                <a:latin typeface="Cambria Math" charset="0"/>
                                <a:ea typeface="Times New Roman" charset="0"/>
                                <a:cs typeface="Times New Roman" charset="0"/>
                              </a:rPr>
                            </m:ctrlPr>
                          </m:sSubPr>
                          <m:e>
                            <m:r>
                              <a:rPr lang="en-US" altLang="zh-CN" sz="2400" b="1" i="1" smtClean="0">
                                <a:latin typeface="Cambria Math" charset="0"/>
                                <a:ea typeface="Times New Roman" charset="0"/>
                                <a:cs typeface="Times New Roman" charset="0"/>
                              </a:rPr>
                              <m:t>𝒚</m:t>
                            </m:r>
                          </m:e>
                          <m:sub>
                            <m:r>
                              <a:rPr lang="en-US" altLang="zh-CN" sz="2400" i="1">
                                <a:latin typeface="Cambria Math" charset="0"/>
                                <a:ea typeface="Times New Roman" charset="0"/>
                                <a:cs typeface="Times New Roman" charset="0"/>
                              </a:rPr>
                              <m:t>𝐿</m:t>
                            </m:r>
                          </m:sub>
                        </m:sSub>
                      </m:e>
                    </m:d>
                    <m:r>
                      <a:rPr lang="zh-CN" altLang="en-US" sz="2400" i="1" smtClean="0">
                        <a:latin typeface="Cambria Math" charset="0"/>
                        <a:ea typeface="Microsoft YaHei" charset="-122"/>
                        <a:cs typeface="Microsoft YaHei" charset="-122"/>
                      </a:rPr>
                      <m:t>学习</m:t>
                    </m:r>
                    <m:sSup>
                      <m:sSupPr>
                        <m:ctrlPr>
                          <a:rPr lang="en-US" altLang="zh-CN" sz="2400" i="1">
                            <a:latin typeface="Cambria Math" charset="0"/>
                            <a:ea typeface="Times New Roman" charset="0"/>
                            <a:cs typeface="Times New Roman" charset="0"/>
                          </a:rPr>
                        </m:ctrlPr>
                      </m:sSupPr>
                      <m:e>
                        <m:r>
                          <a:rPr lang="en-US" altLang="zh-CN" sz="2400" i="1">
                            <a:latin typeface="Cambria Math" panose="02040503050406030204" pitchFamily="18" charset="0"/>
                            <a:ea typeface="Times New Roman" charset="0"/>
                            <a:cs typeface="Times New Roman" charset="0"/>
                          </a:rPr>
                          <m:t>𝑓</m:t>
                        </m:r>
                      </m:e>
                      <m:sup>
                        <m:r>
                          <a:rPr lang="en-US" altLang="zh-CN" sz="2400" i="1">
                            <a:latin typeface="Cambria Math" panose="02040503050406030204" pitchFamily="18" charset="0"/>
                            <a:ea typeface="Times New Roman" charset="0"/>
                            <a:cs typeface="Times New Roman" charset="0"/>
                          </a:rPr>
                          <m:t>(</m:t>
                        </m:r>
                        <m:r>
                          <a:rPr lang="en-US" altLang="zh-CN" sz="2400" b="0" i="1" smtClean="0">
                            <a:latin typeface="Cambria Math" charset="0"/>
                            <a:ea typeface="Times New Roman" charset="0"/>
                            <a:cs typeface="Times New Roman" charset="0"/>
                          </a:rPr>
                          <m:t>1</m:t>
                        </m:r>
                        <m:r>
                          <a:rPr lang="en-US" altLang="zh-CN" sz="2400" i="1">
                            <a:latin typeface="Cambria Math" panose="02040503050406030204" pitchFamily="18" charset="0"/>
                            <a:ea typeface="Times New Roman" charset="0"/>
                            <a:cs typeface="Times New Roman" charset="0"/>
                          </a:rPr>
                          <m:t>)</m:t>
                        </m:r>
                      </m:sup>
                    </m:sSup>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从</a:t>
                </a:r>
                <a14:m>
                  <m:oMath xmlns:m="http://schemas.openxmlformats.org/officeDocument/2006/math">
                    <m:d>
                      <m:dPr>
                        <m:ctrlPr>
                          <a:rPr lang="en-US" altLang="zh-CN" sz="2400" b="0" i="1" smtClean="0">
                            <a:latin typeface="Cambria Math" charset="0"/>
                            <a:ea typeface="Times New Roman" charset="0"/>
                            <a:cs typeface="Times New Roman" charset="0"/>
                          </a:rPr>
                        </m:ctrlPr>
                      </m:dPr>
                      <m:e>
                        <m:sSubSup>
                          <m:sSubSupPr>
                            <m:ctrlPr>
                              <a:rPr lang="en-US" altLang="zh-CN" sz="2400" b="0" i="1" smtClean="0">
                                <a:latin typeface="Cambria Math" charset="0"/>
                                <a:ea typeface="Times New Roman" charset="0"/>
                                <a:cs typeface="Times New Roman" charset="0"/>
                              </a:rPr>
                            </m:ctrlPr>
                          </m:sSubSupPr>
                          <m:e>
                            <m:r>
                              <a:rPr lang="en-US" altLang="zh-CN" sz="2400" b="1" i="1" smtClean="0">
                                <a:latin typeface="Cambria Math" charset="0"/>
                                <a:ea typeface="Times New Roman" charset="0"/>
                                <a:cs typeface="Times New Roman" charset="0"/>
                              </a:rPr>
                              <m:t>𝑿</m:t>
                            </m:r>
                          </m:e>
                          <m:sub>
                            <m:r>
                              <a:rPr lang="en-US" altLang="zh-CN" sz="2400" i="1">
                                <a:latin typeface="Cambria Math" charset="0"/>
                                <a:ea typeface="Times New Roman" charset="0"/>
                                <a:cs typeface="Times New Roman" charset="0"/>
                              </a:rPr>
                              <m:t>𝐿</m:t>
                            </m:r>
                          </m:sub>
                          <m:sup>
                            <m:d>
                              <m:dPr>
                                <m:ctrlPr>
                                  <a:rPr lang="en-US" altLang="zh-CN" sz="2400" b="0" i="1" smtClean="0">
                                    <a:latin typeface="Cambria Math" charset="0"/>
                                    <a:ea typeface="Times New Roman" charset="0"/>
                                    <a:cs typeface="Times New Roman" charset="0"/>
                                  </a:rPr>
                                </m:ctrlPr>
                              </m:dPr>
                              <m:e>
                                <m:r>
                                  <a:rPr lang="en-US" altLang="zh-CN" sz="2400" b="0" i="1" smtClean="0">
                                    <a:latin typeface="Cambria Math" panose="02040503050406030204" pitchFamily="18" charset="0"/>
                                    <a:ea typeface="Times New Roman" charset="0"/>
                                    <a:cs typeface="Times New Roman" charset="0"/>
                                  </a:rPr>
                                  <m:t>2</m:t>
                                </m:r>
                              </m:e>
                            </m:d>
                          </m:sup>
                        </m:sSubSup>
                        <m:r>
                          <a:rPr lang="en-US" altLang="zh-CN" sz="2400" b="0" i="1" smtClean="0">
                            <a:latin typeface="Cambria Math" panose="02040503050406030204" pitchFamily="18" charset="0"/>
                            <a:ea typeface="Times New Roman" charset="0"/>
                            <a:cs typeface="Times New Roman" charset="0"/>
                          </a:rPr>
                          <m:t>,</m:t>
                        </m:r>
                        <m:sSub>
                          <m:sSubPr>
                            <m:ctrlPr>
                              <a:rPr lang="en-US" altLang="zh-CN" sz="2400" i="1">
                                <a:latin typeface="Cambria Math" charset="0"/>
                                <a:ea typeface="Times New Roman" charset="0"/>
                                <a:cs typeface="Times New Roman" charset="0"/>
                              </a:rPr>
                            </m:ctrlPr>
                          </m:sSubPr>
                          <m:e>
                            <m:r>
                              <a:rPr lang="en-US" altLang="zh-CN" sz="2400" b="1" i="1" smtClean="0">
                                <a:latin typeface="Cambria Math" charset="0"/>
                                <a:ea typeface="Times New Roman" charset="0"/>
                                <a:cs typeface="Times New Roman" charset="0"/>
                              </a:rPr>
                              <m:t>𝒚</m:t>
                            </m:r>
                          </m:e>
                          <m:sub>
                            <m:r>
                              <a:rPr lang="en-US" altLang="zh-CN" sz="2400" i="1">
                                <a:latin typeface="Cambria Math" panose="02040503050406030204" pitchFamily="18" charset="0"/>
                                <a:ea typeface="Times New Roman" charset="0"/>
                                <a:cs typeface="Times New Roman" charset="0"/>
                              </a:rPr>
                              <m:t>𝑙</m:t>
                            </m:r>
                          </m:sub>
                        </m:sSub>
                      </m:e>
                    </m:d>
                  </m:oMath>
                </a14:m>
                <a:r>
                  <a:rPr lang="zh-CN" altLang="en-US" sz="2400" dirty="0">
                    <a:latin typeface="Microsoft YaHei" charset="-122"/>
                    <a:ea typeface="Microsoft YaHei" charset="-122"/>
                    <a:cs typeface="Microsoft YaHei" charset="-122"/>
                  </a:rPr>
                  <a:t>学习</a:t>
                </a:r>
                <a14:m>
                  <m:oMath xmlns:m="http://schemas.openxmlformats.org/officeDocument/2006/math">
                    <m:sSup>
                      <m:sSupPr>
                        <m:ctrlPr>
                          <a:rPr lang="en-US" altLang="zh-CN" sz="2400" i="1">
                            <a:latin typeface="Cambria Math" charset="0"/>
                            <a:ea typeface="Times New Roman" charset="0"/>
                            <a:cs typeface="Times New Roman" charset="0"/>
                          </a:rPr>
                        </m:ctrlPr>
                      </m:sSupPr>
                      <m:e>
                        <m:r>
                          <a:rPr lang="en-US" altLang="zh-CN" sz="2400" i="1">
                            <a:latin typeface="Cambria Math" panose="02040503050406030204" pitchFamily="18" charset="0"/>
                            <a:ea typeface="Times New Roman" charset="0"/>
                            <a:cs typeface="Times New Roman" charset="0"/>
                          </a:rPr>
                          <m:t>𝑓</m:t>
                        </m:r>
                      </m:e>
                      <m:sup>
                        <m:r>
                          <a:rPr lang="en-US" altLang="zh-CN" sz="2400" i="1">
                            <a:latin typeface="Cambria Math" panose="02040503050406030204" pitchFamily="18" charset="0"/>
                            <a:ea typeface="Times New Roman" charset="0"/>
                            <a:cs typeface="Times New Roman" charset="0"/>
                          </a:rPr>
                          <m:t>(2)</m:t>
                        </m:r>
                      </m:sup>
                    </m:sSup>
                  </m:oMath>
                </a14:m>
                <a:endParaRPr lang="en-US" altLang="zh-CN" sz="2400" dirty="0">
                  <a:latin typeface="Times New Roman" charset="0"/>
                  <a:ea typeface="Times New Roman" charset="0"/>
                  <a:cs typeface="Times New Roman" charset="0"/>
                </a:endParaRPr>
              </a:p>
              <a:p>
                <a:pPr marL="808038" lvl="1" indent="-361950">
                  <a:lnSpc>
                    <a:spcPct val="100000"/>
                  </a:lnSpc>
                  <a:buFont typeface="Wingdings" charset="2"/>
                  <a:buChar char="l"/>
                </a:pPr>
                <a:r>
                  <a:rPr lang="zh-CN" altLang="en-US" sz="2400" dirty="0">
                    <a:latin typeface="Microsoft YaHei" charset="-122"/>
                    <a:ea typeface="Microsoft YaHei" charset="-122"/>
                    <a:cs typeface="Microsoft YaHei" charset="-122"/>
                  </a:rPr>
                  <a:t>用</a:t>
                </a:r>
                <a14:m>
                  <m:oMath xmlns:m="http://schemas.openxmlformats.org/officeDocument/2006/math">
                    <m:sSup>
                      <m:sSupPr>
                        <m:ctrlPr>
                          <a:rPr lang="en-US" altLang="zh-CN" sz="2400" i="1" smtClean="0">
                            <a:latin typeface="Cambria Math" charset="0"/>
                            <a:ea typeface="Times New Roman" charset="0"/>
                            <a:cs typeface="Times New Roman" charset="0"/>
                          </a:rPr>
                        </m:ctrlPr>
                      </m:sSupPr>
                      <m:e>
                        <m:r>
                          <a:rPr lang="en-US" altLang="zh-CN" sz="2400" b="0" i="1" smtClean="0">
                            <a:latin typeface="Cambria Math" panose="02040503050406030204" pitchFamily="18" charset="0"/>
                            <a:ea typeface="Times New Roman" charset="0"/>
                            <a:cs typeface="Times New Roman" charset="0"/>
                          </a:rPr>
                          <m:t>𝑓</m:t>
                        </m:r>
                      </m:e>
                      <m:sup>
                        <m:r>
                          <a:rPr lang="en-US" altLang="zh-CN" sz="2400" b="0" i="1" smtClean="0">
                            <a:latin typeface="Cambria Math" panose="02040503050406030204" pitchFamily="18" charset="0"/>
                            <a:ea typeface="Times New Roman" charset="0"/>
                            <a:cs typeface="Times New Roman" charset="0"/>
                          </a:rPr>
                          <m:t>(1)</m:t>
                        </m:r>
                      </m:sup>
                    </m:sSup>
                  </m:oMath>
                </a14:m>
                <a:r>
                  <a:rPr lang="en-US" altLang="zh-CN" sz="2400" dirty="0">
                    <a:latin typeface="Times New Roman" charset="0"/>
                    <a:ea typeface="Times New Roman" charset="0"/>
                    <a:cs typeface="Times New Roman" charset="0"/>
                  </a:rPr>
                  <a:t> </a:t>
                </a:r>
                <a:r>
                  <a:rPr lang="zh-CN" altLang="en-US" sz="2400" dirty="0">
                    <a:latin typeface="Microsoft YaHei" charset="-122"/>
                    <a:ea typeface="Microsoft YaHei" charset="-122"/>
                    <a:cs typeface="Microsoft YaHei" charset="-122"/>
                  </a:rPr>
                  <a:t>和</a:t>
                </a:r>
                <a14:m>
                  <m:oMath xmlns:m="http://schemas.openxmlformats.org/officeDocument/2006/math">
                    <m:sSup>
                      <m:sSupPr>
                        <m:ctrlPr>
                          <a:rPr lang="en-US" altLang="zh-CN" sz="2400" i="1" smtClean="0">
                            <a:latin typeface="Cambria Math" charset="0"/>
                            <a:ea typeface="Times New Roman" charset="0"/>
                            <a:cs typeface="Times New Roman" charset="0"/>
                          </a:rPr>
                        </m:ctrlPr>
                      </m:sSupPr>
                      <m:e>
                        <m:r>
                          <a:rPr lang="en-US" altLang="zh-CN" sz="2400" b="0" i="1" smtClean="0">
                            <a:latin typeface="Cambria Math" panose="02040503050406030204" pitchFamily="18" charset="0"/>
                            <a:ea typeface="Times New Roman" charset="0"/>
                            <a:cs typeface="Times New Roman" charset="0"/>
                          </a:rPr>
                          <m:t>𝑓</m:t>
                        </m:r>
                      </m:e>
                      <m:sup>
                        <m:r>
                          <a:rPr lang="en-US" altLang="zh-CN" sz="2400" b="0" i="1" smtClean="0">
                            <a:latin typeface="Cambria Math" panose="02040503050406030204" pitchFamily="18" charset="0"/>
                            <a:ea typeface="Times New Roman" charset="0"/>
                            <a:cs typeface="Times New Roman" charset="0"/>
                          </a:rPr>
                          <m:t>(2)</m:t>
                        </m:r>
                      </m:sup>
                    </m:sSup>
                  </m:oMath>
                </a14:m>
                <a:r>
                  <a:rPr lang="en-US" altLang="zh-CN" sz="2400" dirty="0">
                    <a:latin typeface="Times New Roman" charset="0"/>
                    <a:ea typeface="Times New Roman" charset="0"/>
                    <a:cs typeface="Times New Roman" charset="0"/>
                  </a:rPr>
                  <a:t> </a:t>
                </a:r>
                <a:r>
                  <a:rPr lang="zh-CN" altLang="en-US" sz="2400" dirty="0">
                    <a:latin typeface="Microsoft YaHei" charset="-122"/>
                    <a:ea typeface="Microsoft YaHei" charset="-122"/>
                    <a:cs typeface="Microsoft YaHei" charset="-122"/>
                  </a:rPr>
                  <a:t>分别对</a:t>
                </a:r>
                <a14:m>
                  <m:oMath xmlns:m="http://schemas.openxmlformats.org/officeDocument/2006/math">
                    <m:sSub>
                      <m:sSubPr>
                        <m:ctrlPr>
                          <a:rPr lang="en-US" altLang="zh-CN" sz="2400" i="1">
                            <a:latin typeface="Cambria Math" charset="0"/>
                            <a:ea typeface="Times New Roman" charset="0"/>
                            <a:cs typeface="Times New Roman" charset="0"/>
                          </a:rPr>
                        </m:ctrlPr>
                      </m:sSubPr>
                      <m:e>
                        <m:r>
                          <a:rPr lang="en-US" altLang="zh-CN" sz="2400" i="1">
                            <a:latin typeface="Cambria Math"/>
                            <a:cs typeface="Times New Roman" pitchFamily="18" charset="0"/>
                          </a:rPr>
                          <m:t>𝒟</m:t>
                        </m:r>
                      </m:e>
                      <m:sub>
                        <m:r>
                          <a:rPr lang="en-US" altLang="zh-CN" sz="2400" b="0" i="1" smtClean="0">
                            <a:latin typeface="Cambria Math" charset="0"/>
                            <a:ea typeface="Times New Roman" charset="0"/>
                            <a:cs typeface="Times New Roman" charset="0"/>
                          </a:rPr>
                          <m:t>𝑈</m:t>
                        </m:r>
                      </m:sub>
                    </m:sSub>
                  </m:oMath>
                </a14:m>
                <a:r>
                  <a:rPr lang="zh-CN" altLang="en-US" sz="2400" dirty="0">
                    <a:latin typeface="Microsoft YaHei" charset="-122"/>
                    <a:ea typeface="Microsoft YaHei" charset="-122"/>
                    <a:cs typeface="Microsoft YaHei" charset="-122"/>
                  </a:rPr>
                  <a:t>分类</a:t>
                </a:r>
                <a:endParaRPr lang="en-US" altLang="zh-CN" sz="2400" dirty="0">
                  <a:latin typeface="Times New Roman" charset="0"/>
                  <a:ea typeface="Times New Roman" charset="0"/>
                  <a:cs typeface="Times New Roman" charset="0"/>
                </a:endParaRPr>
              </a:p>
              <a:p>
                <a:pPr marL="808038" lvl="1" indent="-361950">
                  <a:lnSpc>
                    <a:spcPct val="100000"/>
                  </a:lnSpc>
                  <a:buFont typeface="Wingdings" charset="2"/>
                  <a:buChar char="l"/>
                </a:pPr>
                <a:r>
                  <a:rPr lang="zh-CN" altLang="en-US" sz="2400" dirty="0">
                    <a:latin typeface="Microsoft YaHei" charset="-122"/>
                    <a:ea typeface="Microsoft YaHei" charset="-122"/>
                    <a:cs typeface="Microsoft YaHei" charset="-122"/>
                  </a:rPr>
                  <a:t>把</a:t>
                </a:r>
                <a14:m>
                  <m:oMath xmlns:m="http://schemas.openxmlformats.org/officeDocument/2006/math">
                    <m:sSup>
                      <m:sSupPr>
                        <m:ctrlPr>
                          <a:rPr lang="en-US" altLang="zh-CN" sz="2400" i="1">
                            <a:latin typeface="Cambria Math" charset="0"/>
                            <a:ea typeface="Times New Roman" charset="0"/>
                            <a:cs typeface="Times New Roman" charset="0"/>
                          </a:rPr>
                        </m:ctrlPr>
                      </m:sSupPr>
                      <m:e>
                        <m:r>
                          <a:rPr lang="en-US" altLang="zh-CN" sz="2400" i="1">
                            <a:latin typeface="Cambria Math" panose="02040503050406030204" pitchFamily="18" charset="0"/>
                            <a:ea typeface="Times New Roman" charset="0"/>
                            <a:cs typeface="Times New Roman" charset="0"/>
                          </a:rPr>
                          <m:t>𝑓</m:t>
                        </m:r>
                      </m:e>
                      <m:sup>
                        <m:r>
                          <a:rPr lang="en-US" altLang="zh-CN" sz="2400" i="1">
                            <a:latin typeface="Cambria Math" panose="02040503050406030204" pitchFamily="18" charset="0"/>
                            <a:ea typeface="Times New Roman" charset="0"/>
                            <a:cs typeface="Times New Roman" charset="0"/>
                          </a:rPr>
                          <m:t>(1)</m:t>
                        </m:r>
                      </m:sup>
                    </m:sSup>
                    <m:r>
                      <a:rPr lang="zh-CN" altLang="en-US" sz="2400" i="1">
                        <a:latin typeface="Cambria Math" charset="0"/>
                        <a:ea typeface="Microsoft YaHei" charset="-122"/>
                        <a:cs typeface="Microsoft YaHei" charset="-122"/>
                      </a:rPr>
                      <m:t>的</m:t>
                    </m:r>
                    <m:r>
                      <a:rPr lang="en-US" altLang="zh-CN" sz="2400" i="1">
                        <a:latin typeface="Cambria Math" charset="0"/>
                        <a:ea typeface="Times New Roman" charset="0"/>
                        <a:cs typeface="Times New Roman" charset="0"/>
                      </a:rPr>
                      <m:t>𝑘</m:t>
                    </m:r>
                    <m:r>
                      <a:rPr lang="zh-CN" altLang="en-US" sz="2400" i="1">
                        <a:latin typeface="Cambria Math" charset="0"/>
                        <a:ea typeface="Microsoft YaHei" charset="-122"/>
                        <a:cs typeface="Microsoft YaHei" charset="-122"/>
                      </a:rPr>
                      <m:t>个</m:t>
                    </m:r>
                    <m:r>
                      <m:rPr>
                        <m:nor/>
                      </m:rPr>
                      <a:rPr lang="zh-CN" altLang="en-US" sz="2400" dirty="0">
                        <a:latin typeface="Microsoft YaHei" charset="-122"/>
                        <a:ea typeface="Microsoft YaHei" charset="-122"/>
                        <a:cs typeface="Microsoft YaHei" charset="-122"/>
                      </a:rPr>
                      <m:t>置信</m:t>
                    </m:r>
                    <m:r>
                      <a:rPr lang="zh-CN" altLang="en-US" sz="2400" b="0" i="1" dirty="0" smtClean="0">
                        <a:latin typeface="Cambria Math" charset="0"/>
                        <a:ea typeface="Microsoft YaHei" charset="-122"/>
                        <a:cs typeface="Microsoft YaHei" charset="-122"/>
                      </a:rPr>
                      <m:t>度</m:t>
                    </m:r>
                    <m:r>
                      <a:rPr lang="zh-CN" altLang="en-US" sz="2400" i="1" dirty="0" smtClean="0">
                        <a:latin typeface="Cambria Math" charset="0"/>
                        <a:ea typeface="Microsoft YaHei" charset="-122"/>
                        <a:cs typeface="Microsoft YaHei" charset="-122"/>
                      </a:rPr>
                      <m:t>最高</m:t>
                    </m:r>
                    <m:r>
                      <m:rPr>
                        <m:nor/>
                      </m:rPr>
                      <a:rPr lang="zh-CN" altLang="en-US" sz="2400" dirty="0">
                        <a:latin typeface="Microsoft YaHei" charset="-122"/>
                        <a:ea typeface="Microsoft YaHei" charset="-122"/>
                        <a:cs typeface="Microsoft YaHei" charset="-122"/>
                      </a:rPr>
                      <m:t>的预测结</m:t>
                    </m:r>
                    <m:r>
                      <m:rPr>
                        <m:nor/>
                      </m:rPr>
                      <a:rPr lang="zh-CN" altLang="en-US" sz="2400" spc="540" dirty="0">
                        <a:latin typeface="Microsoft YaHei" charset="-122"/>
                        <a:ea typeface="Microsoft YaHei" charset="-122"/>
                        <a:cs typeface="Microsoft YaHei" charset="-122"/>
                      </a:rPr>
                      <m:t>果</m:t>
                    </m:r>
                  </m:oMath>
                </a14:m>
                <a:r>
                  <a:rPr lang="zh-CN" altLang="en-US" sz="2400" dirty="0">
                    <a:latin typeface="Microsoft YaHei" charset="-122"/>
                    <a:ea typeface="Microsoft YaHei" charset="-122"/>
                    <a:cs typeface="Microsoft YaHei" charset="-122"/>
                  </a:rPr>
                  <a:t> </a:t>
                </a:r>
                <a14:m>
                  <m:oMath xmlns:m="http://schemas.openxmlformats.org/officeDocument/2006/math">
                    <m:r>
                      <a:rPr lang="en-US" altLang="zh-CN" sz="2400" b="0" i="1" smtClean="0">
                        <a:latin typeface="Cambria Math" panose="02040503050406030204" pitchFamily="18" charset="0"/>
                        <a:ea typeface="Times New Roman" charset="0"/>
                        <a:cs typeface="Times New Roman" charset="0"/>
                      </a:rPr>
                      <m:t>(</m:t>
                    </m:r>
                    <m:r>
                      <a:rPr lang="en-US" altLang="zh-CN" sz="2400" b="1" i="1" smtClean="0">
                        <a:latin typeface="Cambria Math" panose="02040503050406030204" pitchFamily="18" charset="0"/>
                        <a:ea typeface="Times New Roman" charset="0"/>
                        <a:cs typeface="Times New Roman" charset="0"/>
                      </a:rPr>
                      <m:t>𝒙</m:t>
                    </m:r>
                    <m:r>
                      <a:rPr lang="en-US" altLang="zh-CN" sz="2400" b="0" i="1" smtClean="0">
                        <a:latin typeface="Cambria Math" panose="02040503050406030204" pitchFamily="18" charset="0"/>
                        <a:ea typeface="Times New Roman" charset="0"/>
                        <a:cs typeface="Times New Roman" charset="0"/>
                      </a:rPr>
                      <m:t>,</m:t>
                    </m:r>
                  </m:oMath>
                </a14:m>
                <a:r>
                  <a:rPr lang="en-US" altLang="zh-CN" sz="2400" dirty="0">
                    <a:latin typeface="Times New Roman" charset="0"/>
                    <a:ea typeface="Times New Roman" charset="0"/>
                    <a:cs typeface="Times New Roman" charset="0"/>
                  </a:rPr>
                  <a:t> </a:t>
                </a:r>
                <a14:m>
                  <m:oMath xmlns:m="http://schemas.openxmlformats.org/officeDocument/2006/math">
                    <m:sSup>
                      <m:sSupPr>
                        <m:ctrlPr>
                          <a:rPr lang="en-US" altLang="zh-CN" sz="2400" i="1" dirty="0" smtClean="0">
                            <a:latin typeface="Cambria Math" charset="0"/>
                            <a:ea typeface="Times New Roman" charset="0"/>
                            <a:cs typeface="Times New Roman" charset="0"/>
                          </a:rPr>
                        </m:ctrlPr>
                      </m:sSupPr>
                      <m:e>
                        <m:r>
                          <a:rPr lang="en-US" altLang="zh-CN" sz="2400" b="0" i="1" dirty="0" smtClean="0">
                            <a:latin typeface="Cambria Math" panose="02040503050406030204" pitchFamily="18" charset="0"/>
                            <a:ea typeface="Times New Roman" charset="0"/>
                            <a:cs typeface="Times New Roman" charset="0"/>
                          </a:rPr>
                          <m:t>𝑓</m:t>
                        </m:r>
                      </m:e>
                      <m:sup>
                        <m:d>
                          <m:dPr>
                            <m:ctrlPr>
                              <a:rPr lang="en-US" altLang="zh-CN" sz="2400" b="0" i="1" dirty="0" smtClean="0">
                                <a:latin typeface="Cambria Math" charset="0"/>
                                <a:ea typeface="Times New Roman" charset="0"/>
                                <a:cs typeface="Times New Roman" charset="0"/>
                              </a:rPr>
                            </m:ctrlPr>
                          </m:dPr>
                          <m:e>
                            <m:r>
                              <a:rPr lang="en-US" altLang="zh-CN" sz="2400" b="0" i="1" dirty="0" smtClean="0">
                                <a:latin typeface="Cambria Math" panose="02040503050406030204" pitchFamily="18" charset="0"/>
                                <a:ea typeface="Times New Roman" charset="0"/>
                                <a:cs typeface="Times New Roman" charset="0"/>
                              </a:rPr>
                              <m:t>1</m:t>
                            </m:r>
                          </m:e>
                        </m:d>
                      </m:sup>
                    </m:sSup>
                    <m:r>
                      <a:rPr lang="en-US" altLang="zh-CN" sz="2400" b="0" i="1" dirty="0" smtClean="0">
                        <a:latin typeface="Cambria Math" panose="02040503050406030204" pitchFamily="18" charset="0"/>
                        <a:ea typeface="Times New Roman" charset="0"/>
                        <a:cs typeface="Times New Roman" charset="0"/>
                      </a:rPr>
                      <m:t>(</m:t>
                    </m:r>
                    <m:r>
                      <a:rPr lang="en-US" altLang="zh-CN" sz="2400" b="1" i="1" dirty="0" smtClean="0">
                        <a:latin typeface="Cambria Math" panose="02040503050406030204" pitchFamily="18" charset="0"/>
                        <a:ea typeface="Times New Roman" charset="0"/>
                        <a:cs typeface="Times New Roman" charset="0"/>
                      </a:rPr>
                      <m:t>𝒙</m:t>
                    </m:r>
                    <m:r>
                      <a:rPr lang="en-US" altLang="zh-CN" sz="2400" b="0" i="1" dirty="0" smtClean="0">
                        <a:latin typeface="Cambria Math" panose="02040503050406030204" pitchFamily="18" charset="0"/>
                        <a:ea typeface="Times New Roman" charset="0"/>
                        <a:cs typeface="Times New Roman" charset="0"/>
                      </a:rPr>
                      <m:t>))</m:t>
                    </m:r>
                  </m:oMath>
                </a14:m>
                <a:r>
                  <a:rPr lang="en-US" altLang="zh-CN" sz="2400" dirty="0">
                    <a:latin typeface="Times New Roman" charset="0"/>
                    <a:ea typeface="Times New Roman" charset="0"/>
                    <a:cs typeface="Times New Roman" charset="0"/>
                  </a:rPr>
                  <a:t> </a:t>
                </a:r>
                <a:r>
                  <a:rPr lang="zh-CN" altLang="en-US" sz="2400" dirty="0">
                    <a:latin typeface="Microsoft YaHei" charset="-122"/>
                    <a:ea typeface="Microsoft YaHei" charset="-122"/>
                    <a:cs typeface="Microsoft YaHei" charset="-122"/>
                  </a:rPr>
                  <a:t>当做</a:t>
                </a:r>
                <a14:m>
                  <m:oMath xmlns:m="http://schemas.openxmlformats.org/officeDocument/2006/math">
                    <m:sSup>
                      <m:sSupPr>
                        <m:ctrlPr>
                          <a:rPr lang="en-US" altLang="zh-CN" sz="2400" i="1">
                            <a:latin typeface="Cambria Math" charset="0"/>
                            <a:ea typeface="Times New Roman" charset="0"/>
                            <a:cs typeface="Times New Roman" charset="0"/>
                          </a:rPr>
                        </m:ctrlPr>
                      </m:sSupPr>
                      <m:e>
                        <m:r>
                          <a:rPr lang="en-US" altLang="zh-CN" sz="2400" i="1">
                            <a:latin typeface="Cambria Math" panose="02040503050406030204" pitchFamily="18" charset="0"/>
                            <a:ea typeface="Times New Roman" charset="0"/>
                            <a:cs typeface="Times New Roman" charset="0"/>
                          </a:rPr>
                          <m:t>𝑓</m:t>
                        </m:r>
                      </m:e>
                      <m:sup>
                        <m:r>
                          <a:rPr lang="en-US" altLang="zh-CN" sz="2400" i="1">
                            <a:latin typeface="Cambria Math" panose="02040503050406030204" pitchFamily="18" charset="0"/>
                            <a:ea typeface="Times New Roman" charset="0"/>
                            <a:cs typeface="Times New Roman" charset="0"/>
                          </a:rPr>
                          <m:t>(</m:t>
                        </m:r>
                        <m:r>
                          <a:rPr lang="en-US" altLang="zh-CN" sz="2400" b="0" i="1" smtClean="0">
                            <a:latin typeface="Cambria Math" charset="0"/>
                            <a:ea typeface="Times New Roman" charset="0"/>
                            <a:cs typeface="Times New Roman" charset="0"/>
                          </a:rPr>
                          <m:t>2</m:t>
                        </m:r>
                        <m:r>
                          <a:rPr lang="en-US" altLang="zh-CN" sz="2400" i="1">
                            <a:latin typeface="Cambria Math" panose="02040503050406030204" pitchFamily="18" charset="0"/>
                            <a:ea typeface="Times New Roman" charset="0"/>
                            <a:cs typeface="Times New Roman" charset="0"/>
                          </a:rPr>
                          <m:t>)</m:t>
                        </m:r>
                      </m:sup>
                    </m:sSup>
                  </m:oMath>
                </a14:m>
                <a:r>
                  <a:rPr lang="zh-CN" altLang="en-US" sz="2400" dirty="0">
                    <a:latin typeface="Microsoft YaHei" charset="-122"/>
                    <a:ea typeface="Microsoft YaHei" charset="-122"/>
                    <a:cs typeface="Microsoft YaHei" charset="-122"/>
                  </a:rPr>
                  <a:t>的标注数据</a:t>
                </a:r>
                <a:endParaRPr lang="en-US" altLang="zh-CN" sz="2400" dirty="0">
                  <a:latin typeface="Microsoft YaHei" charset="-122"/>
                  <a:ea typeface="Microsoft YaHei" charset="-122"/>
                  <a:cs typeface="Microsoft YaHei" charset="-122"/>
                </a:endParaRPr>
              </a:p>
              <a:p>
                <a:pPr marL="808038" lvl="1" indent="-361950">
                  <a:lnSpc>
                    <a:spcPct val="100000"/>
                  </a:lnSpc>
                  <a:buFont typeface="Wingdings" charset="2"/>
                  <a:buChar char="l"/>
                </a:pPr>
                <a:r>
                  <a:rPr lang="zh-CN" altLang="en-US" sz="2400" dirty="0">
                    <a:latin typeface="Microsoft YaHei" charset="-122"/>
                    <a:ea typeface="Microsoft YaHei" charset="-122"/>
                    <a:cs typeface="Microsoft YaHei" charset="-122"/>
                  </a:rPr>
                  <a:t>把</a:t>
                </a:r>
                <a14:m>
                  <m:oMath xmlns:m="http://schemas.openxmlformats.org/officeDocument/2006/math">
                    <m:sSup>
                      <m:sSupPr>
                        <m:ctrlPr>
                          <a:rPr lang="en-US" altLang="zh-CN" sz="2400" i="1">
                            <a:latin typeface="Cambria Math" charset="0"/>
                            <a:ea typeface="Times New Roman" charset="0"/>
                            <a:cs typeface="Times New Roman" charset="0"/>
                          </a:rPr>
                        </m:ctrlPr>
                      </m:sSupPr>
                      <m:e>
                        <m:r>
                          <a:rPr lang="en-US" altLang="zh-CN" sz="2400" i="1">
                            <a:latin typeface="Cambria Math" panose="02040503050406030204" pitchFamily="18" charset="0"/>
                            <a:ea typeface="Times New Roman" charset="0"/>
                            <a:cs typeface="Times New Roman" charset="0"/>
                          </a:rPr>
                          <m:t>𝑓</m:t>
                        </m:r>
                      </m:e>
                      <m:sup>
                        <m:r>
                          <a:rPr lang="en-US" altLang="zh-CN" sz="2400" i="1">
                            <a:latin typeface="Cambria Math" panose="02040503050406030204" pitchFamily="18" charset="0"/>
                            <a:ea typeface="Times New Roman" charset="0"/>
                            <a:cs typeface="Times New Roman" charset="0"/>
                          </a:rPr>
                          <m:t>(2)</m:t>
                        </m:r>
                      </m:sup>
                    </m:sSup>
                  </m:oMath>
                </a14:m>
                <a:r>
                  <a:rPr lang="zh-CN" altLang="en-US" sz="2400" dirty="0">
                    <a:latin typeface="Microsoft YaHei" charset="-122"/>
                    <a:ea typeface="Microsoft YaHei" charset="-122"/>
                    <a:cs typeface="Microsoft YaHei" charset="-122"/>
                  </a:rPr>
                  <a:t>的</a:t>
                </a:r>
                <a14:m>
                  <m:oMath xmlns:m="http://schemas.openxmlformats.org/officeDocument/2006/math">
                    <m:r>
                      <a:rPr lang="en-US" altLang="zh-CN" sz="2400" dirty="0">
                        <a:latin typeface="Cambria Math" charset="0"/>
                        <a:cs typeface="SimSun"/>
                      </a:rPr>
                      <m:t>𝑘</m:t>
                    </m:r>
                    <m:r>
                      <a:rPr lang="zh-CN" altLang="en-US" sz="2400" dirty="0">
                        <a:latin typeface="Cambria Math" charset="0"/>
                        <a:ea typeface="Microsoft YaHei" charset="-122"/>
                        <a:cs typeface="Microsoft YaHei" charset="-122"/>
                      </a:rPr>
                      <m:t>个</m:t>
                    </m:r>
                    <m:r>
                      <m:rPr>
                        <m:nor/>
                      </m:rPr>
                      <a:rPr lang="zh-CN" altLang="en-US" sz="2400" dirty="0">
                        <a:latin typeface="Microsoft YaHei" charset="-122"/>
                        <a:ea typeface="Microsoft YaHei" charset="-122"/>
                        <a:cs typeface="Microsoft YaHei" charset="-122"/>
                      </a:rPr>
                      <m:t>置信</m:t>
                    </m:r>
                    <m:r>
                      <a:rPr lang="zh-CN" altLang="en-US" sz="2400" b="0" i="1" dirty="0" smtClean="0">
                        <a:latin typeface="Cambria Math" charset="0"/>
                        <a:ea typeface="Microsoft YaHei" charset="-122"/>
                        <a:cs typeface="Microsoft YaHei" charset="-122"/>
                      </a:rPr>
                      <m:t>度</m:t>
                    </m:r>
                    <m:r>
                      <a:rPr lang="zh-CN" altLang="en-US" sz="2400" i="1" dirty="0" smtClean="0">
                        <a:latin typeface="Cambria Math" charset="0"/>
                        <a:ea typeface="Microsoft YaHei" charset="-122"/>
                        <a:cs typeface="Microsoft YaHei" charset="-122"/>
                      </a:rPr>
                      <m:t>最高</m:t>
                    </m:r>
                    <m:r>
                      <m:rPr>
                        <m:nor/>
                      </m:rPr>
                      <a:rPr lang="zh-CN" altLang="en-US" sz="2400" dirty="0">
                        <a:latin typeface="Microsoft YaHei" charset="-122"/>
                        <a:ea typeface="Microsoft YaHei" charset="-122"/>
                        <a:cs typeface="Microsoft YaHei" charset="-122"/>
                      </a:rPr>
                      <m:t>的预测结果</m:t>
                    </m:r>
                  </m:oMath>
                </a14:m>
                <a:r>
                  <a:rPr lang="en-US" altLang="zh-CN" sz="2400" dirty="0">
                    <a:latin typeface="Microsoft YaHei" charset="-122"/>
                    <a:ea typeface="Microsoft YaHei" charset="-122"/>
                    <a:cs typeface="Microsoft YaHei" charset="-122"/>
                  </a:rPr>
                  <a:t> </a:t>
                </a:r>
                <a14:m>
                  <m:oMath xmlns:m="http://schemas.openxmlformats.org/officeDocument/2006/math">
                    <m:r>
                      <a:rPr lang="en-US" altLang="zh-CN" sz="2400" i="1">
                        <a:latin typeface="Cambria Math" panose="02040503050406030204" pitchFamily="18" charset="0"/>
                        <a:ea typeface="Times New Roman" charset="0"/>
                        <a:cs typeface="Times New Roman" charset="0"/>
                      </a:rPr>
                      <m:t>(</m:t>
                    </m:r>
                    <m:r>
                      <a:rPr lang="en-US" altLang="zh-CN" sz="2400" b="1" i="1">
                        <a:latin typeface="Cambria Math" panose="02040503050406030204" pitchFamily="18" charset="0"/>
                        <a:ea typeface="Times New Roman" charset="0"/>
                        <a:cs typeface="Times New Roman" charset="0"/>
                      </a:rPr>
                      <m:t>𝒙</m:t>
                    </m:r>
                    <m:r>
                      <a:rPr lang="en-US" altLang="zh-CN" sz="2400" i="1">
                        <a:latin typeface="Cambria Math" panose="02040503050406030204" pitchFamily="18" charset="0"/>
                        <a:ea typeface="Times New Roman" charset="0"/>
                        <a:cs typeface="Times New Roman" charset="0"/>
                      </a:rPr>
                      <m:t>,</m:t>
                    </m:r>
                  </m:oMath>
                </a14:m>
                <a:r>
                  <a:rPr lang="en-US" altLang="zh-CN" sz="2400" dirty="0">
                    <a:latin typeface="Times New Roman" charset="0"/>
                    <a:ea typeface="Times New Roman" charset="0"/>
                    <a:cs typeface="Times New Roman" charset="0"/>
                  </a:rPr>
                  <a:t> </a:t>
                </a:r>
                <a14:m>
                  <m:oMath xmlns:m="http://schemas.openxmlformats.org/officeDocument/2006/math">
                    <m:sSup>
                      <m:sSupPr>
                        <m:ctrlPr>
                          <a:rPr lang="en-US" altLang="zh-CN" sz="2400" i="1" dirty="0">
                            <a:latin typeface="Cambria Math" charset="0"/>
                            <a:ea typeface="Times New Roman" charset="0"/>
                            <a:cs typeface="Times New Roman" charset="0"/>
                          </a:rPr>
                        </m:ctrlPr>
                      </m:sSupPr>
                      <m:e>
                        <m:r>
                          <a:rPr lang="en-US" altLang="zh-CN" sz="2400" i="1" dirty="0">
                            <a:latin typeface="Cambria Math" panose="02040503050406030204" pitchFamily="18" charset="0"/>
                            <a:ea typeface="Times New Roman" charset="0"/>
                            <a:cs typeface="Times New Roman" charset="0"/>
                          </a:rPr>
                          <m:t>𝑓</m:t>
                        </m:r>
                      </m:e>
                      <m:sup>
                        <m:d>
                          <m:dPr>
                            <m:ctrlPr>
                              <a:rPr lang="en-US" altLang="zh-CN" sz="2400" i="1" dirty="0">
                                <a:latin typeface="Cambria Math" charset="0"/>
                                <a:ea typeface="Times New Roman" charset="0"/>
                                <a:cs typeface="Times New Roman" charset="0"/>
                              </a:rPr>
                            </m:ctrlPr>
                          </m:dPr>
                          <m:e>
                            <m:r>
                              <a:rPr lang="en-US" altLang="zh-CN" sz="2400" b="0" i="1" dirty="0" smtClean="0">
                                <a:latin typeface="Cambria Math" panose="02040503050406030204" pitchFamily="18" charset="0"/>
                                <a:ea typeface="Times New Roman" charset="0"/>
                                <a:cs typeface="Times New Roman" charset="0"/>
                              </a:rPr>
                              <m:t>2</m:t>
                            </m:r>
                          </m:e>
                        </m:d>
                      </m:sup>
                    </m:sSup>
                    <m:r>
                      <a:rPr lang="en-US" altLang="zh-CN" sz="2400" i="1" dirty="0">
                        <a:latin typeface="Cambria Math" panose="02040503050406030204" pitchFamily="18" charset="0"/>
                        <a:ea typeface="Times New Roman" charset="0"/>
                        <a:cs typeface="Times New Roman" charset="0"/>
                      </a:rPr>
                      <m:t>(</m:t>
                    </m:r>
                    <m:r>
                      <a:rPr lang="en-US" altLang="zh-CN" sz="2400" b="1" i="1" dirty="0">
                        <a:latin typeface="Cambria Math" panose="02040503050406030204" pitchFamily="18" charset="0"/>
                        <a:ea typeface="Times New Roman" charset="0"/>
                        <a:cs typeface="Times New Roman" charset="0"/>
                      </a:rPr>
                      <m:t>𝒙</m:t>
                    </m:r>
                    <m:r>
                      <a:rPr lang="en-US" altLang="zh-CN" sz="2400" i="1" dirty="0">
                        <a:latin typeface="Cambria Math" panose="02040503050406030204" pitchFamily="18" charset="0"/>
                        <a:ea typeface="Times New Roman" charset="0"/>
                        <a:cs typeface="Times New Roman" charset="0"/>
                      </a:rPr>
                      <m:t>))</m:t>
                    </m:r>
                  </m:oMath>
                </a14:m>
                <a:r>
                  <a:rPr lang="en-US" altLang="zh-CN" sz="2400" dirty="0">
                    <a:latin typeface="Times New Roman" charset="0"/>
                    <a:ea typeface="Times New Roman" charset="0"/>
                    <a:cs typeface="Times New Roman" charset="0"/>
                  </a:rPr>
                  <a:t> </a:t>
                </a:r>
                <a:r>
                  <a:rPr lang="zh-CN" altLang="en-US" sz="2400" dirty="0">
                    <a:latin typeface="Microsoft YaHei" charset="-122"/>
                    <a:ea typeface="Microsoft YaHei" charset="-122"/>
                    <a:cs typeface="Microsoft YaHei" charset="-122"/>
                  </a:rPr>
                  <a:t>当做</a:t>
                </a:r>
                <a14:m>
                  <m:oMath xmlns:m="http://schemas.openxmlformats.org/officeDocument/2006/math">
                    <m:sSup>
                      <m:sSupPr>
                        <m:ctrlPr>
                          <a:rPr lang="en-US" altLang="zh-CN" sz="2400" i="1">
                            <a:latin typeface="Cambria Math" charset="0"/>
                            <a:ea typeface="Times New Roman" charset="0"/>
                            <a:cs typeface="Times New Roman" charset="0"/>
                          </a:rPr>
                        </m:ctrlPr>
                      </m:sSupPr>
                      <m:e>
                        <m:r>
                          <a:rPr lang="en-US" altLang="zh-CN" sz="2400" i="1">
                            <a:latin typeface="Cambria Math" panose="02040503050406030204" pitchFamily="18" charset="0"/>
                            <a:ea typeface="Times New Roman" charset="0"/>
                            <a:cs typeface="Times New Roman" charset="0"/>
                          </a:rPr>
                          <m:t>𝑓</m:t>
                        </m:r>
                      </m:e>
                      <m:sup>
                        <m:r>
                          <a:rPr lang="en-US" altLang="zh-CN" sz="2400" i="1">
                            <a:latin typeface="Cambria Math" panose="02040503050406030204" pitchFamily="18" charset="0"/>
                            <a:ea typeface="Times New Roman" charset="0"/>
                            <a:cs typeface="Times New Roman" charset="0"/>
                          </a:rPr>
                          <m:t>(</m:t>
                        </m:r>
                        <m:r>
                          <a:rPr lang="en-US" altLang="zh-CN" sz="2400" b="0" i="1" smtClean="0">
                            <a:latin typeface="Cambria Math" charset="0"/>
                            <a:ea typeface="Times New Roman" charset="0"/>
                            <a:cs typeface="Times New Roman" charset="0"/>
                          </a:rPr>
                          <m:t>1</m:t>
                        </m:r>
                        <m:r>
                          <a:rPr lang="en-US" altLang="zh-CN" sz="2400" i="1">
                            <a:latin typeface="Cambria Math" panose="02040503050406030204" pitchFamily="18" charset="0"/>
                            <a:ea typeface="Times New Roman" charset="0"/>
                            <a:cs typeface="Times New Roman" charset="0"/>
                          </a:rPr>
                          <m:t>)</m:t>
                        </m:r>
                      </m:sup>
                    </m:sSup>
                  </m:oMath>
                </a14:m>
                <a:r>
                  <a:rPr lang="zh-CN" altLang="en-US" sz="2400" dirty="0">
                    <a:latin typeface="Microsoft YaHei" charset="-122"/>
                    <a:ea typeface="Microsoft YaHei" charset="-122"/>
                    <a:cs typeface="Microsoft YaHei" charset="-122"/>
                  </a:rPr>
                  <a:t>的标注数据</a:t>
                </a:r>
                <a:endParaRPr lang="en-US" altLang="zh-CN" sz="2400" dirty="0">
                  <a:latin typeface="Microsoft YaHei" charset="-122"/>
                  <a:ea typeface="Microsoft YaHei" charset="-122"/>
                  <a:cs typeface="Microsoft YaHei" charset="-122"/>
                </a:endParaRPr>
              </a:p>
              <a:p>
                <a:pPr marL="808038" lvl="1" indent="-361950">
                  <a:lnSpc>
                    <a:spcPct val="100000"/>
                  </a:lnSpc>
                  <a:buFont typeface="Wingdings" charset="2"/>
                  <a:buChar char="l"/>
                </a:pPr>
                <a:endParaRPr lang="en-US" altLang="zh-CN" sz="2800" dirty="0">
                  <a:latin typeface="Microsoft YaHei" charset="-122"/>
                  <a:ea typeface="Microsoft YaHei" charset="-122"/>
                  <a:cs typeface="Microsoft YaHei" charset="-122"/>
                </a:endParaRPr>
              </a:p>
              <a:p>
                <a:pPr marL="808038" lvl="1" indent="-361950">
                  <a:lnSpc>
                    <a:spcPct val="100000"/>
                  </a:lnSpc>
                  <a:buFont typeface="Wingdings" charset="2"/>
                  <a:buChar char="l"/>
                </a:pPr>
                <a:r>
                  <a:rPr lang="zh-CN" altLang="en-US" sz="2400" dirty="0">
                    <a:latin typeface="Microsoft YaHei" charset="-122"/>
                    <a:ea typeface="Microsoft YaHei" charset="-122"/>
                    <a:cs typeface="Microsoft YaHei" charset="-122"/>
                  </a:rPr>
                  <a:t>重复上述过程</a:t>
                </a:r>
                <a:endParaRPr lang="en-US" altLang="zh-CN" sz="2400" dirty="0">
                  <a:latin typeface="Microsoft YaHei" charset="-122"/>
                  <a:ea typeface="Microsoft YaHei" charset="-122"/>
                  <a:cs typeface="Microsoft YaHei" charset="-122"/>
                </a:endParaRPr>
              </a:p>
              <a:p>
                <a:pPr lvl="1" indent="-285750">
                  <a:buFont typeface="Wingdings" charset="2"/>
                  <a:buChar char="l"/>
                </a:pPr>
                <a:endParaRPr lang="en-US" altLang="zh-CN" dirty="0"/>
              </a:p>
              <a:p>
                <a:pPr lvl="1" indent="-285750">
                  <a:buFont typeface="Wingdings" charset="2"/>
                  <a:buChar char="l"/>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81380" y="1147487"/>
                <a:ext cx="10493020" cy="3124434"/>
              </a:xfrm>
              <a:blipFill rotWithShape="0">
                <a:blip r:embed="rId2"/>
                <a:stretch>
                  <a:fillRect l="-987" b="-28850"/>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协同训练</a:t>
            </a:r>
            <a:endParaRPr lang="zh-CN" altLang="en-US" dirty="0">
              <a:cs typeface="Times New Roman" charset="0"/>
            </a:endParaRPr>
          </a:p>
        </p:txBody>
      </p:sp>
    </p:spTree>
    <p:extLst>
      <p:ext uri="{BB962C8B-B14F-4D97-AF65-F5344CB8AC3E}">
        <p14:creationId xmlns:p14="http://schemas.microsoft.com/office/powerpoint/2010/main" val="16805087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8" y="1147763"/>
            <a:ext cx="11406864" cy="3529168"/>
          </a:xfrm>
        </p:spPr>
        <p:txBody>
          <a:bodyPr/>
          <a:lstStyle/>
          <a:p>
            <a:pPr marL="459105" indent="-446405">
              <a:lnSpc>
                <a:spcPct val="100000"/>
              </a:lnSpc>
              <a:spcBef>
                <a:spcPts val="10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优点</a:t>
            </a:r>
            <a:endParaRPr lang="en-US" altLang="zh-CN" sz="2800" dirty="0">
              <a:latin typeface="Microsoft YaHei" charset="-122"/>
              <a:ea typeface="Microsoft YaHei" charset="-122"/>
              <a:cs typeface="Microsoft YaHei" charset="-122"/>
            </a:endParaRPr>
          </a:p>
          <a:p>
            <a:pPr marL="630555" lvl="1" indent="-446405">
              <a:lnSpc>
                <a:spcPct val="100000"/>
              </a:lnSpc>
              <a:spcBef>
                <a:spcPts val="10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简单的</a:t>
            </a:r>
            <a:r>
              <a:rPr lang="en-US" altLang="zh-CN" sz="2800" spc="-10" dirty="0">
                <a:latin typeface="Times New Roman" charset="0"/>
                <a:ea typeface="Times New Roman" charset="0"/>
                <a:cs typeface="Times New Roman" charset="0"/>
              </a:rPr>
              <a:t>wrapper</a:t>
            </a:r>
            <a:r>
              <a:rPr lang="zh-CN" altLang="en-US" sz="2800" dirty="0">
                <a:latin typeface="Microsoft YaHei" charset="-122"/>
                <a:ea typeface="Microsoft YaHei" charset="-122"/>
                <a:cs typeface="Microsoft YaHei" charset="-122"/>
              </a:rPr>
              <a:t>方法</a:t>
            </a:r>
            <a:r>
              <a:rPr lang="en-US" altLang="zh-CN" sz="2800" dirty="0">
                <a:latin typeface="Microsoft YaHei" charset="-122"/>
                <a:ea typeface="Microsoft YaHei" charset="-122"/>
                <a:cs typeface="Microsoft YaHei" charset="-122"/>
              </a:rPr>
              <a:t>.</a:t>
            </a:r>
            <a:r>
              <a:rPr lang="zh-CN" altLang="en-US" sz="2800" spc="-7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可以被用到已有的各种分类器</a:t>
            </a:r>
            <a:endParaRPr lang="en-US" altLang="zh-CN" sz="2800" dirty="0">
              <a:latin typeface="Microsoft YaHei" charset="-122"/>
              <a:ea typeface="Microsoft YaHei" charset="-122"/>
              <a:cs typeface="Microsoft YaHei" charset="-122"/>
            </a:endParaRPr>
          </a:p>
          <a:p>
            <a:pPr marL="630555" lvl="1" indent="-446405">
              <a:lnSpc>
                <a:spcPct val="100000"/>
              </a:lnSpc>
              <a:spcBef>
                <a:spcPts val="10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相比较于自我训练，对于错误不那么敏感</a:t>
            </a:r>
          </a:p>
          <a:p>
            <a:pPr lvl="1">
              <a:lnSpc>
                <a:spcPct val="100000"/>
              </a:lnSpc>
              <a:buClr>
                <a:srgbClr val="09405E"/>
              </a:buClr>
              <a:buFont typeface="Wingdings"/>
              <a:buChar char="⚫"/>
            </a:pPr>
            <a:endParaRPr lang="zh-CN" altLang="en-US" sz="2800" dirty="0">
              <a:latin typeface="Microsoft YaHei" charset="-122"/>
              <a:ea typeface="Microsoft YaHei" charset="-122"/>
              <a:cs typeface="Microsoft YaHei" charset="-122"/>
            </a:endParaRPr>
          </a:p>
          <a:p>
            <a:pPr marL="459105" indent="-446405">
              <a:lnSpc>
                <a:spcPct val="100000"/>
              </a:lnSpc>
              <a:spcBef>
                <a:spcPts val="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缺点</a:t>
            </a:r>
            <a:endParaRPr lang="en-US" altLang="zh-CN" sz="2800" dirty="0">
              <a:latin typeface="Microsoft YaHei" charset="-122"/>
              <a:ea typeface="Microsoft YaHei" charset="-122"/>
              <a:cs typeface="Microsoft YaHei" charset="-122"/>
            </a:endParaRPr>
          </a:p>
          <a:p>
            <a:pPr marL="630555" lvl="1" indent="-446405">
              <a:lnSpc>
                <a:spcPct val="100000"/>
              </a:lnSpc>
              <a:spcBef>
                <a:spcPts val="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自然的特征分裂可能不存在</a:t>
            </a:r>
            <a:endParaRPr lang="en-US" altLang="zh-CN" sz="2800" dirty="0">
              <a:latin typeface="Microsoft YaHei" charset="-122"/>
              <a:ea typeface="Microsoft YaHei" charset="-122"/>
              <a:cs typeface="Microsoft YaHei" charset="-122"/>
            </a:endParaRPr>
          </a:p>
          <a:p>
            <a:pPr marL="630555" lvl="1" indent="-446405">
              <a:lnSpc>
                <a:spcPct val="100000"/>
              </a:lnSpc>
              <a:spcBef>
                <a:spcPts val="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使用全部特征的模型可能效果更好</a:t>
            </a:r>
          </a:p>
        </p:txBody>
      </p:sp>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协同训练的优点和缺点</a:t>
            </a:r>
            <a:endParaRPr lang="zh-CN" altLang="en-US" dirty="0">
              <a:cs typeface="Times New Roman" charset="0"/>
            </a:endParaRPr>
          </a:p>
        </p:txBody>
      </p:sp>
    </p:spTree>
    <p:extLst>
      <p:ext uri="{BB962C8B-B14F-4D97-AF65-F5344CB8AC3E}">
        <p14:creationId xmlns:p14="http://schemas.microsoft.com/office/powerpoint/2010/main" val="606156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64923" y="968753"/>
                <a:ext cx="11627077" cy="4325574"/>
              </a:xfrm>
            </p:spPr>
            <p:txBody>
              <a:bodyPr/>
              <a:lstStyle/>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协同训练方法通过以</a:t>
                </a:r>
                <a:r>
                  <a:rPr lang="zh-CN" altLang="en-US" sz="2800" dirty="0" smtClean="0">
                    <a:latin typeface="Microsoft YaHei" charset="-122"/>
                    <a:ea typeface="Microsoft YaHei" charset="-122"/>
                    <a:cs typeface="Microsoft YaHei" charset="-122"/>
                  </a:rPr>
                  <a:t>伪标注数据</a:t>
                </a:r>
                <a:r>
                  <a:rPr lang="zh-CN" altLang="en-US" sz="2800" dirty="0">
                    <a:latin typeface="Microsoft YaHei" charset="-122"/>
                    <a:ea typeface="Microsoft YaHei" charset="-122"/>
                    <a:cs typeface="Microsoft YaHei" charset="-122"/>
                  </a:rPr>
                  <a:t>的形式在分类器之间传递</a:t>
                </a:r>
                <a:r>
                  <a:rPr lang="zh-CN" altLang="en-US" sz="2800" dirty="0" smtClean="0">
                    <a:latin typeface="Microsoft YaHei" charset="-122"/>
                    <a:ea typeface="Microsoft YaHei" charset="-122"/>
                    <a:cs typeface="Microsoft YaHei" charset="-122"/>
                  </a:rPr>
                  <a:t>信息，来</a:t>
                </a:r>
                <a:r>
                  <a:rPr lang="zh-CN" altLang="en-US" sz="2800" dirty="0">
                    <a:latin typeface="Microsoft YaHei" charset="-122"/>
                    <a:ea typeface="Microsoft YaHei" charset="-122"/>
                    <a:cs typeface="Microsoft YaHei" charset="-122"/>
                  </a:rPr>
                  <a:t>减少分类器之间的不一致</a:t>
                </a:r>
                <a:r>
                  <a:rPr lang="zh-CN" altLang="en-US" sz="2800" dirty="0" smtClean="0">
                    <a:latin typeface="Microsoft YaHei" charset="-122"/>
                    <a:ea typeface="Microsoft YaHei" charset="-122"/>
                    <a:cs typeface="Microsoft YaHei" charset="-122"/>
                  </a:rPr>
                  <a:t>。</a:t>
                </a:r>
                <a:endParaRPr lang="en-US" altLang="zh-CN" sz="2800" dirty="0" smtClean="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r>
                  <a:rPr lang="zh-CN" altLang="en-US" sz="2800" dirty="0" smtClean="0">
                    <a:latin typeface="Microsoft YaHei" charset="-122"/>
                    <a:ea typeface="Microsoft YaHei" charset="-122"/>
                    <a:cs typeface="Microsoft YaHei" charset="-122"/>
                  </a:rPr>
                  <a:t>另一种减少分类器之间不一致的方法是协同</a:t>
                </a:r>
                <a:r>
                  <a:rPr lang="zh-CN" altLang="en-US" sz="2800" dirty="0">
                    <a:latin typeface="Microsoft YaHei" charset="-122"/>
                    <a:ea typeface="Microsoft YaHei" charset="-122"/>
                    <a:cs typeface="Microsoft YaHei" charset="-122"/>
                  </a:rPr>
                  <a:t>正则</a:t>
                </a:r>
                <a:r>
                  <a:rPr lang="zh-CN" altLang="en-US" sz="2800" dirty="0" smtClean="0">
                    <a:latin typeface="Microsoft YaHei" charset="-122"/>
                    <a:ea typeface="Microsoft YaHei" charset="-122"/>
                    <a:cs typeface="Microsoft YaHei" charset="-122"/>
                  </a:rPr>
                  <a:t>化：集成</a:t>
                </a:r>
                <a:r>
                  <a:rPr lang="zh-CN" altLang="en-US" sz="2800" dirty="0">
                    <a:latin typeface="Microsoft YaHei" charset="-122"/>
                    <a:ea typeface="Microsoft YaHei" charset="-122"/>
                    <a:cs typeface="Microsoft YaHei" charset="-122"/>
                  </a:rPr>
                  <a:t>质量和基础</a:t>
                </a:r>
                <a:r>
                  <a:rPr lang="zh-CN" altLang="en-US" sz="2800" dirty="0" smtClean="0">
                    <a:latin typeface="Microsoft YaHei" charset="-122"/>
                    <a:ea typeface="Microsoft YaHei" charset="-122"/>
                    <a:cs typeface="Microsoft YaHei" charset="-122"/>
                  </a:rPr>
                  <a:t>学习器之间</a:t>
                </a:r>
                <a:r>
                  <a:rPr lang="zh-CN" altLang="en-US" sz="2800" dirty="0">
                    <a:latin typeface="Microsoft YaHei" charset="-122"/>
                    <a:ea typeface="Microsoft YaHei" charset="-122"/>
                    <a:cs typeface="Microsoft YaHei" charset="-122"/>
                  </a:rPr>
                  <a:t>的</a:t>
                </a:r>
                <a:r>
                  <a:rPr lang="zh-CN" altLang="en-US" sz="2800" dirty="0" smtClean="0">
                    <a:latin typeface="Microsoft YaHei" charset="-122"/>
                    <a:ea typeface="Microsoft YaHei" charset="-122"/>
                    <a:cs typeface="Microsoft YaHei" charset="-122"/>
                  </a:rPr>
                  <a:t>分歧同时优化</a:t>
                </a:r>
                <a:endParaRPr lang="en-US" altLang="zh-CN" sz="2800" dirty="0" smtClean="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r>
                  <a:rPr lang="zh-CN" altLang="en-US" sz="2800" dirty="0" smtClean="0">
                    <a:latin typeface="Microsoft YaHei" charset="-122"/>
                    <a:ea typeface="Microsoft YaHei" charset="-122"/>
                    <a:cs typeface="Microsoft YaHei" charset="-122"/>
                  </a:rPr>
                  <a:t>目标函数包括两部分：</a:t>
                </a:r>
                <a:endParaRPr lang="en-US" altLang="zh-CN" sz="2800" dirty="0" smtClean="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endParaRPr lang="en-US" altLang="zh-CN" sz="2800" dirty="0" smtClean="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endParaRPr lang="en-US" altLang="zh-CN" sz="2800" dirty="0" smtClean="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800" spc="-5" dirty="0" smtClean="0">
                    <a:latin typeface="Microsoft YaHei" charset="-122"/>
                    <a:ea typeface="Microsoft YaHei" charset="-122"/>
                    <a:cs typeface="Microsoft YaHei" charset="-122"/>
                  </a:rPr>
                  <a:t>惩罚集成学习做出</a:t>
                </a:r>
                <a:r>
                  <a:rPr lang="zh-CN" altLang="en-US" sz="2800" spc="-5" dirty="0">
                    <a:latin typeface="Microsoft YaHei" charset="-122"/>
                    <a:ea typeface="Microsoft YaHei" charset="-122"/>
                    <a:cs typeface="Microsoft YaHei" charset="-122"/>
                  </a:rPr>
                  <a:t>的错误预测</a:t>
                </a:r>
                <a:endParaRPr lang="en-US" altLang="zh-CN" sz="2800" spc="-5" dirty="0" smtClean="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800" spc="-5" dirty="0" smtClean="0">
                    <a:latin typeface="Microsoft YaHei" charset="-122"/>
                    <a:ea typeface="Microsoft YaHei" charset="-122"/>
                    <a:cs typeface="Microsoft YaHei" charset="-122"/>
                  </a:rPr>
                  <a:t>多</a:t>
                </a:r>
                <a:r>
                  <a:rPr lang="zh-CN" altLang="en-US" sz="2800" spc="-5" dirty="0">
                    <a:latin typeface="Microsoft YaHei" charset="-122"/>
                    <a:ea typeface="Microsoft YaHei" charset="-122"/>
                    <a:cs typeface="Microsoft YaHei" charset="-122"/>
                  </a:rPr>
                  <a:t>个分类器在无标签数据上应该达成</a:t>
                </a:r>
                <a:r>
                  <a:rPr lang="zh-CN" altLang="en-US" sz="2800" spc="-5" dirty="0" smtClean="0">
                    <a:solidFill>
                      <a:srgbClr val="C00000"/>
                    </a:solidFill>
                    <a:latin typeface="Microsoft YaHei" charset="-122"/>
                    <a:ea typeface="Microsoft YaHei" charset="-122"/>
                    <a:cs typeface="Microsoft YaHei" charset="-122"/>
                  </a:rPr>
                  <a:t>一致</a:t>
                </a:r>
                <a:endParaRPr lang="en-US" altLang="zh-CN" sz="2800" b="0" i="1" dirty="0" smtClean="0">
                  <a:latin typeface="Cambria Math" panose="02040503050406030204" pitchFamily="18" charset="0"/>
                  <a:ea typeface="Times New Roman" charset="0"/>
                  <a:cs typeface="Times New Roman" charset="0"/>
                </a:endParaRPr>
              </a:p>
              <a:p>
                <a:pPr marL="0" indent="0">
                  <a:buNone/>
                </a:pPr>
                <a14:m>
                  <m:oMath xmlns:m="http://schemas.openxmlformats.org/officeDocument/2006/math">
                    <m:r>
                      <a:rPr lang="en-US" altLang="zh-CN" sz="2800" b="0" i="1" smtClean="0">
                        <a:latin typeface="Cambria Math" panose="02040503050406030204" pitchFamily="18" charset="0"/>
                        <a:ea typeface="Times New Roman" charset="0"/>
                        <a:cs typeface="Times New Roman" charset="0"/>
                      </a:rPr>
                      <m:t>𝑀</m:t>
                    </m:r>
                  </m:oMath>
                </a14:m>
                <a:r>
                  <a:rPr lang="zh-CN" altLang="en-US" sz="2800" dirty="0">
                    <a:latin typeface="Microsoft YaHei" charset="-122"/>
                    <a:ea typeface="Microsoft YaHei" charset="-122"/>
                    <a:cs typeface="Microsoft YaHei" charset="-122"/>
                  </a:rPr>
                  <a:t>为学习器的数目，</a:t>
                </a:r>
                <a14:m>
                  <m:oMath xmlns:m="http://schemas.openxmlformats.org/officeDocument/2006/math">
                    <m:r>
                      <a:rPr lang="en-US" altLang="zh-CN" sz="2800" i="1">
                        <a:latin typeface="Cambria Math" charset="0"/>
                        <a:ea typeface="Cambria Math" charset="0"/>
                        <a:cs typeface="Cambria Math" charset="0"/>
                      </a:rPr>
                      <m:t>ℒ</m:t>
                    </m:r>
                    <m:d>
                      <m:dPr>
                        <m:ctrlPr>
                          <a:rPr lang="en-US" altLang="zh-CN" sz="2800" i="1">
                            <a:latin typeface="Cambria Math" charset="0"/>
                            <a:ea typeface="Times New Roman" charset="0"/>
                            <a:cs typeface="Times New Roman" charset="0"/>
                          </a:rPr>
                        </m:ctrlPr>
                      </m:dPr>
                      <m:e/>
                    </m:d>
                  </m:oMath>
                </a14:m>
                <a:r>
                  <a:rPr lang="zh-CN" altLang="en-US" sz="2800" dirty="0">
                    <a:latin typeface="Microsoft YaHei" charset="-122"/>
                    <a:ea typeface="Microsoft YaHei" charset="-122"/>
                    <a:cs typeface="Microsoft YaHei" charset="-122"/>
                  </a:rPr>
                  <a:t>是原来的损失函数，</a:t>
                </a:r>
                <a14:m>
                  <m:oMath xmlns:m="http://schemas.openxmlformats.org/officeDocument/2006/math">
                    <m:r>
                      <a:rPr lang="en-US" altLang="zh-CN" sz="2800" i="1">
                        <a:solidFill>
                          <a:srgbClr val="094162"/>
                        </a:solidFill>
                        <a:latin typeface="Cambria Math" charset="0"/>
                        <a:ea typeface="Times New Roman" charset="0"/>
                        <a:cs typeface="Times New Roman" charset="0"/>
                      </a:rPr>
                      <m:t>𝑅</m:t>
                    </m:r>
                    <m:d>
                      <m:dPr>
                        <m:ctrlPr>
                          <a:rPr lang="is-IS" altLang="zh-CN" sz="2800" i="1">
                            <a:solidFill>
                              <a:srgbClr val="094162"/>
                            </a:solidFill>
                            <a:latin typeface="Cambria Math" charset="0"/>
                            <a:ea typeface="Times New Roman" charset="0"/>
                            <a:cs typeface="Times New Roman"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𝑓</m:t>
                            </m:r>
                          </m:e>
                          <m:sub>
                            <m:r>
                              <a:rPr lang="en-US" altLang="zh-CN" sz="2800" i="1">
                                <a:solidFill>
                                  <a:srgbClr val="094162"/>
                                </a:solidFill>
                                <a:latin typeface="Cambria Math" panose="02040503050406030204" pitchFamily="18" charset="0"/>
                                <a:ea typeface="Times New Roman" charset="0"/>
                                <a:cs typeface="Times New Roman" charset="0"/>
                              </a:rPr>
                              <m:t>𝑣</m:t>
                            </m:r>
                          </m:sub>
                        </m:sSub>
                      </m:e>
                    </m:d>
                    <m:r>
                      <a:rPr lang="zh-CN" altLang="en-US" sz="2800" b="0" i="1" smtClean="0">
                        <a:solidFill>
                          <a:srgbClr val="094162"/>
                        </a:solidFill>
                        <a:latin typeface="Cambria Math" charset="0"/>
                        <a:ea typeface="Microsoft YaHei" charset="-122"/>
                        <a:cs typeface="Microsoft YaHei" charset="-122"/>
                      </a:rPr>
                      <m:t>为</m:t>
                    </m:r>
                    <m:r>
                      <a:rPr lang="zh-CN" altLang="en-US" sz="2800" i="1" smtClean="0">
                        <a:solidFill>
                          <a:srgbClr val="094162"/>
                        </a:solidFill>
                        <a:latin typeface="Cambria Math" charset="0"/>
                        <a:ea typeface="Microsoft YaHei" charset="-122"/>
                        <a:cs typeface="Microsoft YaHei" charset="-122"/>
                      </a:rPr>
                      <m:t>模型</m:t>
                    </m:r>
                  </m:oMath>
                </a14:m>
                <a:r>
                  <a:rPr lang="zh-CN" altLang="en-US" sz="2800" dirty="0">
                    <a:solidFill>
                      <a:srgbClr val="094162"/>
                    </a:solidFill>
                    <a:latin typeface="Microsoft YaHei" charset="-122"/>
                    <a:ea typeface="Microsoft YaHei" charset="-122"/>
                    <a:cs typeface="Microsoft YaHei" charset="-122"/>
                  </a:rPr>
                  <a:t>的正则项</a:t>
                </a:r>
                <a:endParaRPr lang="en-US" altLang="zh-CN" sz="2800" dirty="0">
                  <a:solidFill>
                    <a:srgbClr val="094162"/>
                  </a:solidFill>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64923" y="968753"/>
                <a:ext cx="11627077" cy="4325574"/>
              </a:xfrm>
              <a:blipFill rotWithShape="0">
                <a:blip r:embed="rId3"/>
                <a:stretch>
                  <a:fillRect l="-1154" t="-1551" b="-3328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6913621" cy="392112"/>
          </a:xfrm>
        </p:spPr>
        <p:txBody>
          <a:bodyPr/>
          <a:lstStyle/>
          <a:p>
            <a:r>
              <a:rPr lang="zh-CN" altLang="en-US" spc="-5" dirty="0" smtClean="0">
                <a:solidFill>
                  <a:srgbClr val="FFFFFF"/>
                </a:solidFill>
                <a:latin typeface="Microsoft YaHei"/>
                <a:cs typeface="Microsoft YaHei"/>
              </a:rPr>
              <a:t>协同正则化（</a:t>
            </a:r>
            <a:r>
              <a:rPr lang="en-US" altLang="zh-CN" dirty="0"/>
              <a:t>co-regularization</a:t>
            </a:r>
            <a:r>
              <a:rPr lang="en-US" altLang="zh-CN" i="1" dirty="0"/>
              <a:t> </a:t>
            </a:r>
            <a:r>
              <a:rPr lang="zh-CN" altLang="en-US" spc="-5" dirty="0" smtClean="0">
                <a:solidFill>
                  <a:srgbClr val="FFFFFF"/>
                </a:solidFill>
                <a:latin typeface="Microsoft YaHei"/>
                <a:cs typeface="Microsoft YaHei"/>
              </a:rPr>
              <a:t>）</a:t>
            </a:r>
            <a:endParaRPr lang="zh-CN" altLang="en-US" dirty="0">
              <a:cs typeface="Times New Roman" charset="0"/>
            </a:endParaRPr>
          </a:p>
        </p:txBody>
      </p:sp>
      <mc:AlternateContent xmlns:mc="http://schemas.openxmlformats.org/markup-compatibility/2006" xmlns:a14="http://schemas.microsoft.com/office/drawing/2010/main">
        <mc:Choice Requires="a14">
          <p:sp>
            <p:nvSpPr>
              <p:cNvPr id="4" name="矩形 3"/>
              <p:cNvSpPr/>
              <p:nvPr/>
            </p:nvSpPr>
            <p:spPr>
              <a:xfrm>
                <a:off x="904240" y="3559001"/>
                <a:ext cx="11226984" cy="1479508"/>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charset="0"/>
                              <a:ea typeface="Times New Roman" charset="0"/>
                              <a:cs typeface="Times New Roman" charset="0"/>
                            </a:rPr>
                          </m:ctrlPr>
                        </m:funcPr>
                        <m:fName>
                          <m:limLow>
                            <m:limLowPr>
                              <m:ctrlPr>
                                <a:rPr lang="en-US" altLang="zh-CN" sz="2800" i="1">
                                  <a:latin typeface="Cambria Math" charset="0"/>
                                  <a:ea typeface="Times New Roman" charset="0"/>
                                  <a:cs typeface="Times New Roman" charset="0"/>
                                </a:rPr>
                              </m:ctrlPr>
                            </m:limLowPr>
                            <m:e>
                              <m:r>
                                <m:rPr>
                                  <m:sty m:val="p"/>
                                </m:rPr>
                                <a:rPr lang="en-US" altLang="zh-CN" sz="2800">
                                  <a:latin typeface="Cambria Math" panose="02040503050406030204" pitchFamily="18" charset="0"/>
                                  <a:ea typeface="Times New Roman" charset="0"/>
                                  <a:cs typeface="Times New Roman" charset="0"/>
                                </a:rPr>
                                <m:t>min</m:t>
                              </m:r>
                            </m:e>
                            <m:lim>
                              <m:r>
                                <a:rPr lang="en-US" altLang="zh-CN" sz="2800" i="1">
                                  <a:latin typeface="Cambria Math" panose="02040503050406030204" pitchFamily="18" charset="0"/>
                                  <a:ea typeface="Times New Roman" charset="0"/>
                                  <a:cs typeface="Times New Roman" charset="0"/>
                                </a:rPr>
                                <m:t>𝑓</m:t>
                              </m:r>
                            </m:lim>
                          </m:limLow>
                        </m:fName>
                        <m:e>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panose="02040503050406030204" pitchFamily="18" charset="0"/>
                                  <a:ea typeface="Times New Roman" charset="0"/>
                                  <a:cs typeface="Times New Roman" charset="0"/>
                                </a:rPr>
                                <m:t>𝑣</m:t>
                              </m:r>
                              <m:r>
                                <a:rPr lang="en-US" altLang="zh-CN" sz="2800" i="1">
                                  <a:latin typeface="Cambria Math" panose="02040503050406030204" pitchFamily="18" charset="0"/>
                                  <a:ea typeface="Times New Roman" charset="0"/>
                                  <a:cs typeface="Times New Roman" charset="0"/>
                                </a:rPr>
                                <m:t>=1</m:t>
                              </m:r>
                            </m:sub>
                            <m:sup>
                              <m:r>
                                <a:rPr lang="en-US" altLang="zh-CN" sz="2800" i="1">
                                  <a:latin typeface="Cambria Math" panose="02040503050406030204" pitchFamily="18" charset="0"/>
                                  <a:ea typeface="Times New Roman" charset="0"/>
                                  <a:cs typeface="Times New Roman" charset="0"/>
                                </a:rPr>
                                <m:t>𝑀</m:t>
                              </m:r>
                            </m:sup>
                            <m:e>
                              <m:d>
                                <m:dPr>
                                  <m:ctrlPr>
                                    <a:rPr lang="en-US" altLang="zh-CN" sz="2800" i="1">
                                      <a:latin typeface="Cambria Math" charset="0"/>
                                      <a:ea typeface="Times New Roman" charset="0"/>
                                      <a:cs typeface="Times New Roman" charset="0"/>
                                    </a:rPr>
                                  </m:ctrlPr>
                                </m:dPr>
                                <m:e>
                                  <m:nary>
                                    <m:naryPr>
                                      <m:chr m:val="∑"/>
                                      <m:ctrlPr>
                                        <a:rPr lang="en-US" altLang="zh-CN" sz="2800" i="1" smtClean="0">
                                          <a:solidFill>
                                            <a:srgbClr val="094162"/>
                                          </a:solidFill>
                                          <a:latin typeface="Cambria Math" charset="0"/>
                                          <a:ea typeface="Times New Roman" charset="0"/>
                                          <a:cs typeface="Times New Roman" charset="0"/>
                                        </a:rPr>
                                      </m:ctrlPr>
                                    </m:naryPr>
                                    <m:sub>
                                      <m:r>
                                        <m:rPr>
                                          <m:brk m:alnAt="23"/>
                                        </m:rPr>
                                        <a:rPr lang="en-US" altLang="zh-CN" sz="2800" i="1">
                                          <a:solidFill>
                                            <a:srgbClr val="094162"/>
                                          </a:solidFill>
                                          <a:latin typeface="Cambria Math" panose="02040503050406030204" pitchFamily="18" charset="0"/>
                                          <a:ea typeface="Times New Roman" charset="0"/>
                                          <a:cs typeface="Times New Roman" charset="0"/>
                                        </a:rPr>
                                        <m:t>𝑖</m:t>
                                      </m:r>
                                      <m:r>
                                        <a:rPr lang="en-US" altLang="zh-CN" sz="2800" i="1">
                                          <a:solidFill>
                                            <a:srgbClr val="094162"/>
                                          </a:solidFill>
                                          <a:latin typeface="Cambria Math" panose="02040503050406030204" pitchFamily="18" charset="0"/>
                                          <a:ea typeface="Times New Roman" charset="0"/>
                                          <a:cs typeface="Times New Roman" charset="0"/>
                                        </a:rPr>
                                        <m:t>=1</m:t>
                                      </m:r>
                                    </m:sub>
                                    <m:sup>
                                      <m:r>
                                        <a:rPr lang="en-US" altLang="zh-CN" sz="2800" i="1">
                                          <a:solidFill>
                                            <a:srgbClr val="094162"/>
                                          </a:solidFill>
                                          <a:latin typeface="Cambria Math" charset="0"/>
                                          <a:ea typeface="Times New Roman" charset="0"/>
                                          <a:cs typeface="Times New Roman" charset="0"/>
                                        </a:rPr>
                                        <m:t>𝐿</m:t>
                                      </m:r>
                                    </m:sup>
                                    <m:e>
                                      <m:r>
                                        <a:rPr lang="en-US" altLang="zh-CN" sz="2800" i="1">
                                          <a:solidFill>
                                            <a:srgbClr val="094162"/>
                                          </a:solidFill>
                                          <a:latin typeface="Cambria Math" charset="0"/>
                                          <a:ea typeface="Cambria Math" charset="0"/>
                                          <a:cs typeface="Cambria Math" charset="0"/>
                                        </a:rPr>
                                        <m:t>ℒ</m:t>
                                      </m:r>
                                      <m:d>
                                        <m:dPr>
                                          <m:ctrlPr>
                                            <a:rPr lang="en-US" altLang="zh-CN" sz="2800" i="1">
                                              <a:solidFill>
                                                <a:srgbClr val="094162"/>
                                              </a:solidFill>
                                              <a:latin typeface="Cambria Math" charset="0"/>
                                              <a:ea typeface="Times New Roman" charset="0"/>
                                              <a:cs typeface="Times New Roman"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𝑦</m:t>
                                              </m:r>
                                            </m:e>
                                            <m:sub>
                                              <m:r>
                                                <a:rPr lang="en-US" altLang="zh-CN" sz="2800" i="1">
                                                  <a:solidFill>
                                                    <a:srgbClr val="094162"/>
                                                  </a:solidFill>
                                                  <a:latin typeface="Cambria Math" panose="02040503050406030204" pitchFamily="18" charset="0"/>
                                                  <a:ea typeface="Times New Roman" charset="0"/>
                                                  <a:cs typeface="Times New Roman" charset="0"/>
                                                </a:rPr>
                                                <m:t>𝑖</m:t>
                                              </m:r>
                                            </m:sub>
                                          </m:sSub>
                                          <m:r>
                                            <a:rPr lang="en-US" altLang="zh-CN" sz="2800" i="1">
                                              <a:solidFill>
                                                <a:srgbClr val="094162"/>
                                              </a:solidFill>
                                              <a:latin typeface="Cambria Math" panose="02040503050406030204" pitchFamily="18" charset="0"/>
                                              <a:ea typeface="Times New Roman" charset="0"/>
                                              <a:cs typeface="Times New Roman" charset="0"/>
                                            </a:rPr>
                                            <m:t>,</m:t>
                                          </m:r>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𝑓</m:t>
                                              </m:r>
                                            </m:e>
                                            <m:sub>
                                              <m:r>
                                                <a:rPr lang="en-US" altLang="zh-CN" sz="2800" i="1">
                                                  <a:solidFill>
                                                    <a:srgbClr val="094162"/>
                                                  </a:solidFill>
                                                  <a:latin typeface="Cambria Math" panose="02040503050406030204" pitchFamily="18" charset="0"/>
                                                  <a:ea typeface="Times New Roman" charset="0"/>
                                                  <a:cs typeface="Times New Roman" charset="0"/>
                                                </a:rPr>
                                                <m:t>𝑣</m:t>
                                              </m:r>
                                            </m:sub>
                                          </m:sSub>
                                          <m:d>
                                            <m:dPr>
                                              <m:ctrlPr>
                                                <a:rPr lang="en-US" altLang="zh-CN" sz="2800" i="1">
                                                  <a:solidFill>
                                                    <a:srgbClr val="094162"/>
                                                  </a:solidFill>
                                                  <a:latin typeface="Cambria Math" charset="0"/>
                                                  <a:ea typeface="Times New Roman" charset="0"/>
                                                  <a:cs typeface="Times New Roman"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𝒙</m:t>
                                                  </m:r>
                                                </m:e>
                                                <m:sub>
                                                  <m:r>
                                                    <a:rPr lang="en-US" altLang="zh-CN" sz="2800" i="1">
                                                      <a:solidFill>
                                                        <a:srgbClr val="094162"/>
                                                      </a:solidFill>
                                                      <a:latin typeface="Cambria Math" panose="02040503050406030204" pitchFamily="18" charset="0"/>
                                                      <a:ea typeface="Times New Roman" charset="0"/>
                                                      <a:cs typeface="Times New Roman" charset="0"/>
                                                    </a:rPr>
                                                    <m:t>𝑖</m:t>
                                                  </m:r>
                                                </m:sub>
                                              </m:sSub>
                                            </m:e>
                                          </m:d>
                                        </m:e>
                                      </m:d>
                                      <m:r>
                                        <a:rPr lang="en-US" altLang="zh-CN" sz="2800" i="1">
                                          <a:solidFill>
                                            <a:srgbClr val="094162"/>
                                          </a:solidFill>
                                          <a:latin typeface="Cambria Math" panose="02040503050406030204" pitchFamily="18" charset="0"/>
                                          <a:ea typeface="Times New Roman" charset="0"/>
                                          <a:cs typeface="Times New Roman" charset="0"/>
                                        </a:rPr>
                                        <m:t>+</m:t>
                                      </m:r>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𝜆</m:t>
                                          </m:r>
                                        </m:e>
                                        <m:sub>
                                          <m:r>
                                            <a:rPr lang="en-US" altLang="zh-CN" sz="2800" i="1">
                                              <a:solidFill>
                                                <a:srgbClr val="094162"/>
                                              </a:solidFill>
                                              <a:latin typeface="Cambria Math" panose="02040503050406030204" pitchFamily="18" charset="0"/>
                                              <a:ea typeface="Times New Roman" charset="0"/>
                                              <a:cs typeface="Times New Roman" charset="0"/>
                                            </a:rPr>
                                            <m:t>1</m:t>
                                          </m:r>
                                        </m:sub>
                                      </m:sSub>
                                    </m:e>
                                  </m:nary>
                                  <m:r>
                                    <a:rPr lang="en-US" altLang="zh-CN" sz="2800" i="1">
                                      <a:solidFill>
                                        <a:srgbClr val="094162"/>
                                      </a:solidFill>
                                      <a:latin typeface="Cambria Math" charset="0"/>
                                      <a:ea typeface="Times New Roman" charset="0"/>
                                      <a:cs typeface="Times New Roman" charset="0"/>
                                    </a:rPr>
                                    <m:t>𝑅</m:t>
                                  </m:r>
                                  <m:d>
                                    <m:dPr>
                                      <m:ctrlPr>
                                        <a:rPr lang="is-IS" altLang="zh-CN" sz="2800" i="1">
                                          <a:solidFill>
                                            <a:srgbClr val="094162"/>
                                          </a:solidFill>
                                          <a:latin typeface="Cambria Math" charset="0"/>
                                          <a:ea typeface="Times New Roman" charset="0"/>
                                          <a:cs typeface="Times New Roman"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𝑓</m:t>
                                          </m:r>
                                        </m:e>
                                        <m:sub>
                                          <m:r>
                                            <a:rPr lang="en-US" altLang="zh-CN" sz="2800" i="1">
                                              <a:solidFill>
                                                <a:srgbClr val="094162"/>
                                              </a:solidFill>
                                              <a:latin typeface="Cambria Math" panose="02040503050406030204" pitchFamily="18" charset="0"/>
                                              <a:ea typeface="Times New Roman" charset="0"/>
                                              <a:cs typeface="Times New Roman" charset="0"/>
                                            </a:rPr>
                                            <m:t>𝑣</m:t>
                                          </m:r>
                                        </m:sub>
                                      </m:sSub>
                                    </m:e>
                                  </m:d>
                                </m:e>
                              </m:d>
                              <m:r>
                                <a:rPr lang="en-US" altLang="zh-CN" sz="2800" i="1">
                                  <a:latin typeface="Cambria Math" panose="02040503050406030204" pitchFamily="18"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panose="02040503050406030204" pitchFamily="18" charset="0"/>
                                      <a:ea typeface="Times New Roman" charset="0"/>
                                      <a:cs typeface="Times New Roman" charset="0"/>
                                    </a:rPr>
                                    <m:t>𝜆</m:t>
                                  </m:r>
                                </m:e>
                                <m:sub>
                                  <m:r>
                                    <a:rPr lang="en-US" altLang="zh-CN" sz="2800" i="1">
                                      <a:latin typeface="Cambria Math" panose="02040503050406030204" pitchFamily="18" charset="0"/>
                                      <a:ea typeface="Times New Roman" charset="0"/>
                                      <a:cs typeface="Times New Roman" charset="0"/>
                                    </a:rPr>
                                    <m:t>2</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panose="02040503050406030204" pitchFamily="18" charset="0"/>
                                      <a:ea typeface="Times New Roman" charset="0"/>
                                      <a:cs typeface="Times New Roman" charset="0"/>
                                    </a:rPr>
                                    <m:t>𝑢</m:t>
                                  </m:r>
                                  <m:r>
                                    <a:rPr lang="en-US" altLang="zh-CN" sz="2800" i="1">
                                      <a:latin typeface="Cambria Math" panose="02040503050406030204" pitchFamily="18" charset="0"/>
                                      <a:ea typeface="Times New Roman" charset="0"/>
                                      <a:cs typeface="Times New Roman" charset="0"/>
                                    </a:rPr>
                                    <m:t>,</m:t>
                                  </m:r>
                                  <m:r>
                                    <a:rPr lang="en-US" altLang="zh-CN" sz="2800" i="1">
                                      <a:latin typeface="Cambria Math" panose="02040503050406030204" pitchFamily="18" charset="0"/>
                                      <a:ea typeface="Times New Roman" charset="0"/>
                                      <a:cs typeface="Times New Roman" charset="0"/>
                                    </a:rPr>
                                    <m:t>𝑣</m:t>
                                  </m:r>
                                  <m:r>
                                    <a:rPr lang="en-US" altLang="zh-CN" sz="2800" i="1">
                                      <a:latin typeface="Cambria Math" panose="02040503050406030204" pitchFamily="18" charset="0"/>
                                      <a:ea typeface="Times New Roman" charset="0"/>
                                      <a:cs typeface="Times New Roman" charset="0"/>
                                    </a:rPr>
                                    <m:t>=1</m:t>
                                  </m:r>
                                </m:sub>
                                <m:sup>
                                  <m:r>
                                    <a:rPr lang="en-US" altLang="zh-CN" sz="2800" i="1">
                                      <a:latin typeface="Cambria Math" panose="02040503050406030204" pitchFamily="18" charset="0"/>
                                      <a:ea typeface="Times New Roman" charset="0"/>
                                      <a:cs typeface="Times New Roman" charset="0"/>
                                    </a:rPr>
                                    <m:t>𝑀</m:t>
                                  </m:r>
                                </m:sup>
                                <m:e>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panose="02040503050406030204" pitchFamily="18" charset="0"/>
                                          <a:ea typeface="Times New Roman" charset="0"/>
                                          <a:cs typeface="Times New Roman" charset="0"/>
                                        </a:rPr>
                                        <m:t>𝑖</m:t>
                                      </m:r>
                                      <m:r>
                                        <a:rPr lang="en-US" altLang="zh-CN" sz="2800" i="1">
                                          <a:latin typeface="Cambria Math" panose="02040503050406030204" pitchFamily="18" charset="0"/>
                                          <a:ea typeface="Times New Roman" charset="0"/>
                                          <a:cs typeface="Times New Roman" charset="0"/>
                                        </a:rPr>
                                        <m:t>=</m:t>
                                      </m:r>
                                      <m:r>
                                        <a:rPr lang="en-US" altLang="zh-CN" sz="2800" i="1">
                                          <a:latin typeface="Cambria Math" charset="0"/>
                                          <a:ea typeface="Times New Roman" charset="0"/>
                                          <a:cs typeface="Times New Roman" charset="0"/>
                                        </a:rPr>
                                        <m:t>𝐿</m:t>
                                      </m:r>
                                      <m:r>
                                        <a:rPr lang="en-US" altLang="zh-CN" sz="2800" i="1">
                                          <a:latin typeface="Cambria Math" panose="02040503050406030204" pitchFamily="18" charset="0"/>
                                          <a:ea typeface="Times New Roman" charset="0"/>
                                          <a:cs typeface="Times New Roman" charset="0"/>
                                        </a:rPr>
                                        <m:t>+1</m:t>
                                      </m:r>
                                    </m:sub>
                                    <m:sup>
                                      <m:r>
                                        <a:rPr lang="en-US" altLang="zh-CN" sz="2800" i="1">
                                          <a:latin typeface="Cambria Math" charset="0"/>
                                          <a:ea typeface="Times New Roman" charset="0"/>
                                          <a:cs typeface="Times New Roman" charset="0"/>
                                        </a:rPr>
                                        <m:t>𝑁</m:t>
                                      </m:r>
                                    </m:sup>
                                    <m:e>
                                      <m:sSup>
                                        <m:sSupPr>
                                          <m:ctrlPr>
                                            <a:rPr lang="en-US" altLang="zh-CN" sz="2800" i="1">
                                              <a:solidFill>
                                                <a:srgbClr val="C00000"/>
                                              </a:solidFill>
                                              <a:latin typeface="Cambria Math" charset="0"/>
                                              <a:ea typeface="Times New Roman" charset="0"/>
                                              <a:cs typeface="Times New Roman" charset="0"/>
                                            </a:rPr>
                                          </m:ctrlPr>
                                        </m:sSupPr>
                                        <m:e>
                                          <m:r>
                                            <a:rPr lang="en-US" altLang="zh-CN" sz="2800" i="1">
                                              <a:solidFill>
                                                <a:srgbClr val="C00000"/>
                                              </a:solidFill>
                                              <a:latin typeface="Cambria Math" panose="02040503050406030204" pitchFamily="18" charset="0"/>
                                              <a:ea typeface="Times New Roman" charset="0"/>
                                              <a:cs typeface="Times New Roman" charset="0"/>
                                            </a:rPr>
                                            <m:t>(</m:t>
                                          </m:r>
                                          <m:sSub>
                                            <m:sSubPr>
                                              <m:ctrlPr>
                                                <a:rPr lang="en-US" altLang="zh-CN" sz="2800" i="1">
                                                  <a:solidFill>
                                                    <a:srgbClr val="C00000"/>
                                                  </a:solidFill>
                                                  <a:latin typeface="Cambria Math" charset="0"/>
                                                  <a:ea typeface="Times New Roman" charset="0"/>
                                                  <a:cs typeface="Times New Roman" charset="0"/>
                                                </a:rPr>
                                              </m:ctrlPr>
                                            </m:sSubPr>
                                            <m:e>
                                              <m:r>
                                                <a:rPr lang="en-US" altLang="zh-CN" sz="2800" i="1">
                                                  <a:solidFill>
                                                    <a:srgbClr val="C00000"/>
                                                  </a:solidFill>
                                                  <a:latin typeface="Cambria Math" panose="02040503050406030204" pitchFamily="18" charset="0"/>
                                                  <a:ea typeface="Times New Roman" charset="0"/>
                                                  <a:cs typeface="Times New Roman" charset="0"/>
                                                </a:rPr>
                                                <m:t>𝑓</m:t>
                                              </m:r>
                                            </m:e>
                                            <m:sub>
                                              <m:r>
                                                <a:rPr lang="en-US" altLang="zh-CN" sz="2800" i="1">
                                                  <a:solidFill>
                                                    <a:srgbClr val="C00000"/>
                                                  </a:solidFill>
                                                  <a:latin typeface="Cambria Math" panose="02040503050406030204" pitchFamily="18" charset="0"/>
                                                  <a:ea typeface="Times New Roman" charset="0"/>
                                                  <a:cs typeface="Times New Roman" charset="0"/>
                                                </a:rPr>
                                                <m:t>𝑢</m:t>
                                              </m:r>
                                            </m:sub>
                                          </m:sSub>
                                          <m:d>
                                            <m:dPr>
                                              <m:ctrlPr>
                                                <a:rPr lang="en-US" altLang="zh-CN" sz="2800" i="1">
                                                  <a:solidFill>
                                                    <a:srgbClr val="C00000"/>
                                                  </a:solidFill>
                                                  <a:latin typeface="Cambria Math" charset="0"/>
                                                  <a:ea typeface="Times New Roman" charset="0"/>
                                                  <a:cs typeface="Times New Roman" charset="0"/>
                                                </a:rPr>
                                              </m:ctrlPr>
                                            </m:dPr>
                                            <m:e>
                                              <m:sSub>
                                                <m:sSubPr>
                                                  <m:ctrlPr>
                                                    <a:rPr lang="en-US" altLang="zh-CN" sz="2800" i="1">
                                                      <a:solidFill>
                                                        <a:srgbClr val="C00000"/>
                                                      </a:solidFill>
                                                      <a:latin typeface="Cambria Math" charset="0"/>
                                                      <a:ea typeface="Times New Roman" charset="0"/>
                                                      <a:cs typeface="Times New Roman" charset="0"/>
                                                    </a:rPr>
                                                  </m:ctrlPr>
                                                </m:sSubPr>
                                                <m:e>
                                                  <m:r>
                                                    <a:rPr lang="en-US" altLang="zh-CN" sz="2800" b="1" i="1">
                                                      <a:solidFill>
                                                        <a:srgbClr val="C00000"/>
                                                      </a:solidFill>
                                                      <a:latin typeface="Cambria Math" panose="02040503050406030204" pitchFamily="18" charset="0"/>
                                                      <a:ea typeface="Times New Roman" charset="0"/>
                                                      <a:cs typeface="Times New Roman" charset="0"/>
                                                    </a:rPr>
                                                    <m:t>𝒙</m:t>
                                                  </m:r>
                                                </m:e>
                                                <m:sub>
                                                  <m:r>
                                                    <a:rPr lang="en-US" altLang="zh-CN" sz="2800" i="1">
                                                      <a:solidFill>
                                                        <a:srgbClr val="C00000"/>
                                                      </a:solidFill>
                                                      <a:latin typeface="Cambria Math" panose="02040503050406030204" pitchFamily="18" charset="0"/>
                                                      <a:ea typeface="Times New Roman" charset="0"/>
                                                      <a:cs typeface="Times New Roman" charset="0"/>
                                                    </a:rPr>
                                                    <m:t>𝑖</m:t>
                                                  </m:r>
                                                </m:sub>
                                              </m:sSub>
                                            </m:e>
                                          </m:d>
                                          <m:r>
                                            <a:rPr lang="en-US" altLang="zh-CN" sz="2800" i="1">
                                              <a:solidFill>
                                                <a:srgbClr val="C00000"/>
                                              </a:solidFill>
                                              <a:latin typeface="Cambria Math" panose="02040503050406030204" pitchFamily="18" charset="0"/>
                                              <a:ea typeface="Times New Roman" charset="0"/>
                                              <a:cs typeface="Times New Roman" charset="0"/>
                                            </a:rPr>
                                            <m:t>−</m:t>
                                          </m:r>
                                          <m:sSub>
                                            <m:sSubPr>
                                              <m:ctrlPr>
                                                <a:rPr lang="en-US" altLang="zh-CN" sz="2800" i="1">
                                                  <a:solidFill>
                                                    <a:srgbClr val="C00000"/>
                                                  </a:solidFill>
                                                  <a:latin typeface="Cambria Math" charset="0"/>
                                                  <a:ea typeface="Times New Roman" charset="0"/>
                                                  <a:cs typeface="Times New Roman" charset="0"/>
                                                </a:rPr>
                                              </m:ctrlPr>
                                            </m:sSubPr>
                                            <m:e>
                                              <m:r>
                                                <a:rPr lang="en-US" altLang="zh-CN" sz="2800" i="1">
                                                  <a:solidFill>
                                                    <a:srgbClr val="C00000"/>
                                                  </a:solidFill>
                                                  <a:latin typeface="Cambria Math" panose="02040503050406030204" pitchFamily="18" charset="0"/>
                                                  <a:ea typeface="Times New Roman" charset="0"/>
                                                  <a:cs typeface="Times New Roman" charset="0"/>
                                                </a:rPr>
                                                <m:t>𝑓</m:t>
                                              </m:r>
                                            </m:e>
                                            <m:sub>
                                              <m:r>
                                                <a:rPr lang="en-US" altLang="zh-CN" sz="2800" i="1">
                                                  <a:solidFill>
                                                    <a:srgbClr val="C00000"/>
                                                  </a:solidFill>
                                                  <a:latin typeface="Cambria Math" panose="02040503050406030204" pitchFamily="18" charset="0"/>
                                                  <a:ea typeface="Times New Roman" charset="0"/>
                                                  <a:cs typeface="Times New Roman" charset="0"/>
                                                </a:rPr>
                                                <m:t>𝑣</m:t>
                                              </m:r>
                                            </m:sub>
                                          </m:sSub>
                                          <m:r>
                                            <a:rPr lang="en-US" altLang="zh-CN" sz="2800" i="1">
                                              <a:solidFill>
                                                <a:srgbClr val="C00000"/>
                                              </a:solidFill>
                                              <a:latin typeface="Cambria Math" panose="02040503050406030204" pitchFamily="18" charset="0"/>
                                              <a:ea typeface="Times New Roman" charset="0"/>
                                              <a:cs typeface="Times New Roman" charset="0"/>
                                            </a:rPr>
                                            <m:t>(</m:t>
                                          </m:r>
                                          <m:sSub>
                                            <m:sSubPr>
                                              <m:ctrlPr>
                                                <a:rPr lang="en-US" altLang="zh-CN" sz="2800" i="1">
                                                  <a:solidFill>
                                                    <a:srgbClr val="C00000"/>
                                                  </a:solidFill>
                                                  <a:latin typeface="Cambria Math" charset="0"/>
                                                  <a:ea typeface="Times New Roman" charset="0"/>
                                                  <a:cs typeface="Times New Roman" charset="0"/>
                                                </a:rPr>
                                              </m:ctrlPr>
                                            </m:sSubPr>
                                            <m:e>
                                              <m:r>
                                                <a:rPr lang="en-US" altLang="zh-CN" sz="2800" b="1" i="1">
                                                  <a:solidFill>
                                                    <a:srgbClr val="C00000"/>
                                                  </a:solidFill>
                                                  <a:latin typeface="Cambria Math" panose="02040503050406030204" pitchFamily="18" charset="0"/>
                                                  <a:ea typeface="Times New Roman" charset="0"/>
                                                  <a:cs typeface="Times New Roman" charset="0"/>
                                                </a:rPr>
                                                <m:t>𝒙</m:t>
                                              </m:r>
                                            </m:e>
                                            <m:sub>
                                              <m:r>
                                                <a:rPr lang="en-US" altLang="zh-CN" sz="2800" i="1">
                                                  <a:solidFill>
                                                    <a:srgbClr val="C00000"/>
                                                  </a:solidFill>
                                                  <a:latin typeface="Cambria Math" panose="02040503050406030204" pitchFamily="18" charset="0"/>
                                                  <a:ea typeface="Times New Roman" charset="0"/>
                                                  <a:cs typeface="Times New Roman" charset="0"/>
                                                </a:rPr>
                                                <m:t>𝑖</m:t>
                                              </m:r>
                                            </m:sub>
                                          </m:sSub>
                                          <m:r>
                                            <a:rPr lang="en-US" altLang="zh-CN" sz="2800" i="1">
                                              <a:solidFill>
                                                <a:srgbClr val="C00000"/>
                                              </a:solidFill>
                                              <a:latin typeface="Cambria Math" panose="02040503050406030204" pitchFamily="18" charset="0"/>
                                              <a:ea typeface="Times New Roman" charset="0"/>
                                              <a:cs typeface="Times New Roman" charset="0"/>
                                            </a:rPr>
                                            <m:t>))</m:t>
                                          </m:r>
                                        </m:e>
                                        <m:sup>
                                          <m:r>
                                            <a:rPr lang="en-US" altLang="zh-CN" sz="2800" i="1">
                                              <a:solidFill>
                                                <a:srgbClr val="C00000"/>
                                              </a:solidFill>
                                              <a:latin typeface="Cambria Math" panose="02040503050406030204" pitchFamily="18" charset="0"/>
                                              <a:ea typeface="Times New Roman" charset="0"/>
                                              <a:cs typeface="Times New Roman" charset="0"/>
                                            </a:rPr>
                                            <m:t>2</m:t>
                                          </m:r>
                                        </m:sup>
                                      </m:sSup>
                                    </m:e>
                                  </m:nary>
                                </m:e>
                              </m:nary>
                            </m:e>
                          </m:nary>
                        </m:e>
                      </m:func>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904240" y="3559001"/>
                <a:ext cx="11226984" cy="1479508"/>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3725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3" y="838199"/>
            <a:ext cx="12188952" cy="60197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4"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937513" y="149351"/>
            <a:ext cx="180467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多视角学习</a:t>
            </a:r>
            <a:endParaRPr sz="2800" dirty="0">
              <a:latin typeface="Microsoft YaHei" charset="-122"/>
              <a:ea typeface="Microsoft YaHei" charset="-122"/>
              <a:cs typeface="Microsoft YaHei" charset="-122"/>
            </a:endParaRPr>
          </a:p>
        </p:txBody>
      </p:sp>
      <p:sp>
        <p:nvSpPr>
          <p:cNvPr id="6" name="object 6"/>
          <p:cNvSpPr txBox="1"/>
          <p:nvPr/>
        </p:nvSpPr>
        <p:spPr>
          <a:xfrm>
            <a:off x="669798" y="1022096"/>
            <a:ext cx="11217402" cy="4680769"/>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8450" algn="l"/>
              </a:tabLst>
            </a:pPr>
            <a:r>
              <a:rPr sz="2400" dirty="0">
                <a:solidFill>
                  <a:srgbClr val="09405E"/>
                </a:solidFill>
                <a:latin typeface="Microsoft YaHei" charset="-122"/>
                <a:ea typeface="Microsoft YaHei" charset="-122"/>
                <a:cs typeface="Microsoft YaHei" charset="-122"/>
              </a:rPr>
              <a:t>为什么多视角学习能学得更好?</a:t>
            </a:r>
            <a:endParaRPr sz="2400" dirty="0">
              <a:latin typeface="Microsoft YaHei" charset="-122"/>
              <a:ea typeface="Microsoft YaHei" charset="-122"/>
              <a:cs typeface="Microsoft YaHei" charset="-122"/>
            </a:endParaRPr>
          </a:p>
          <a:p>
            <a:pPr marL="622300" lvl="1" indent="-342900">
              <a:lnSpc>
                <a:spcPct val="100000"/>
              </a:lnSpc>
              <a:spcBef>
                <a:spcPts val="595"/>
              </a:spcBef>
              <a:buFont typeface="Wingdings" charset="2"/>
              <a:buChar char="l"/>
              <a:tabLst>
                <a:tab pos="469900" algn="l"/>
              </a:tabLst>
            </a:pPr>
            <a:r>
              <a:rPr sz="2400" spc="-5" dirty="0">
                <a:solidFill>
                  <a:srgbClr val="09405E"/>
                </a:solidFill>
                <a:latin typeface="Microsoft YaHei" charset="-122"/>
                <a:ea typeface="Microsoft YaHei" charset="-122"/>
                <a:cs typeface="Microsoft YaHei" charset="-122"/>
              </a:rPr>
              <a:t>学习过程实质上搜索最好的分类器</a:t>
            </a:r>
            <a:endParaRPr lang="en-US" sz="2400" dirty="0">
              <a:latin typeface="Microsoft YaHei" charset="-122"/>
              <a:ea typeface="Microsoft YaHei" charset="-122"/>
              <a:cs typeface="Microsoft YaHei" charset="-122"/>
            </a:endParaRPr>
          </a:p>
          <a:p>
            <a:pPr marL="622300" lvl="1" indent="-342900">
              <a:lnSpc>
                <a:spcPct val="100000"/>
              </a:lnSpc>
              <a:spcBef>
                <a:spcPts val="595"/>
              </a:spcBef>
              <a:buFont typeface="Wingdings" charset="2"/>
              <a:buChar char="l"/>
              <a:tabLst>
                <a:tab pos="469900" algn="l"/>
              </a:tabLst>
            </a:pPr>
            <a:r>
              <a:rPr sz="2400" spc="-5" dirty="0">
                <a:solidFill>
                  <a:srgbClr val="09405E"/>
                </a:solidFill>
                <a:latin typeface="Microsoft YaHei" charset="-122"/>
                <a:ea typeface="Microsoft YaHei" charset="-122"/>
                <a:cs typeface="Microsoft YaHei" charset="-122"/>
              </a:rPr>
              <a:t>通过强迫多个分类器的预测一致</a:t>
            </a:r>
            <a:r>
              <a:rPr sz="2400" dirty="0">
                <a:solidFill>
                  <a:srgbClr val="09405E"/>
                </a:solidFill>
                <a:latin typeface="Microsoft YaHei" charset="-122"/>
                <a:ea typeface="Microsoft YaHei" charset="-122"/>
                <a:cs typeface="Microsoft YaHei" charset="-122"/>
              </a:rPr>
              <a:t>性</a:t>
            </a:r>
            <a:r>
              <a:rPr lang="zh-CN" altLang="en-US" sz="2400" dirty="0">
                <a:solidFill>
                  <a:srgbClr val="09405E"/>
                </a:solidFill>
                <a:latin typeface="Microsoft YaHei" charset="-122"/>
                <a:ea typeface="Microsoft YaHei" charset="-122"/>
                <a:cs typeface="Microsoft YaHei" charset="-122"/>
              </a:rPr>
              <a:t>，</a:t>
            </a:r>
            <a:r>
              <a:rPr sz="2400" spc="20" dirty="0">
                <a:solidFill>
                  <a:srgbClr val="09405E"/>
                </a:solidFill>
                <a:latin typeface="Microsoft YaHei" charset="-122"/>
                <a:ea typeface="Microsoft YaHei" charset="-122"/>
                <a:cs typeface="Microsoft YaHei" charset="-122"/>
              </a:rPr>
              <a:t> </a:t>
            </a:r>
            <a:r>
              <a:rPr lang="zh-CN" altLang="en-US" sz="2400" spc="20" dirty="0">
                <a:solidFill>
                  <a:srgbClr val="09405E"/>
                </a:solidFill>
                <a:latin typeface="Microsoft YaHei" charset="-122"/>
                <a:ea typeface="Microsoft YaHei" charset="-122"/>
                <a:cs typeface="Microsoft YaHei" charset="-122"/>
              </a:rPr>
              <a:t>缩小</a:t>
            </a:r>
            <a:r>
              <a:rPr sz="2400" spc="-5" dirty="0">
                <a:solidFill>
                  <a:srgbClr val="09405E"/>
                </a:solidFill>
                <a:latin typeface="Microsoft YaHei" charset="-122"/>
                <a:ea typeface="Microsoft YaHei" charset="-122"/>
                <a:cs typeface="Microsoft YaHei" charset="-122"/>
              </a:rPr>
              <a:t>了搜索空间</a:t>
            </a:r>
            <a:endParaRPr lang="en-US" sz="2400" dirty="0">
              <a:latin typeface="Microsoft YaHei" charset="-122"/>
              <a:ea typeface="Microsoft YaHei" charset="-122"/>
              <a:cs typeface="Microsoft YaHei" charset="-122"/>
            </a:endParaRPr>
          </a:p>
          <a:p>
            <a:pPr marL="622300" lvl="1" indent="-342900">
              <a:lnSpc>
                <a:spcPct val="100000"/>
              </a:lnSpc>
              <a:spcBef>
                <a:spcPts val="595"/>
              </a:spcBef>
              <a:buFont typeface="Wingdings" charset="2"/>
              <a:buChar char="l"/>
              <a:tabLst>
                <a:tab pos="469900" algn="l"/>
              </a:tabLst>
            </a:pPr>
            <a:r>
              <a:rPr sz="2400" spc="-5" dirty="0">
                <a:solidFill>
                  <a:srgbClr val="09405E"/>
                </a:solidFill>
                <a:latin typeface="Microsoft YaHei" charset="-122"/>
                <a:ea typeface="Microsoft YaHei" charset="-122"/>
                <a:cs typeface="Microsoft YaHei" charset="-122"/>
              </a:rPr>
              <a:t>希望在较少的训练数据能够找到最好的分类器</a:t>
            </a:r>
            <a:endParaRPr sz="2400" dirty="0">
              <a:latin typeface="Microsoft YaHei" charset="-122"/>
              <a:ea typeface="Microsoft YaHei" charset="-122"/>
              <a:cs typeface="Microsoft YaHei" charset="-122"/>
            </a:endParaRPr>
          </a:p>
          <a:p>
            <a:pPr marL="298450" indent="-285750">
              <a:lnSpc>
                <a:spcPct val="100000"/>
              </a:lnSpc>
              <a:spcBef>
                <a:spcPts val="1340"/>
              </a:spcBef>
              <a:buFont typeface="Wingdings"/>
              <a:buChar char="◼"/>
              <a:tabLst>
                <a:tab pos="298450" algn="l"/>
              </a:tabLst>
            </a:pPr>
            <a:r>
              <a:rPr sz="2400" dirty="0">
                <a:solidFill>
                  <a:srgbClr val="09405E"/>
                </a:solidFill>
                <a:latin typeface="Microsoft YaHei" charset="-122"/>
                <a:ea typeface="Microsoft YaHei" charset="-122"/>
                <a:cs typeface="Microsoft YaHei" charset="-122"/>
              </a:rPr>
              <a:t>对于测试数据，</a:t>
            </a:r>
            <a:r>
              <a:rPr lang="zh-CN" altLang="en-US" sz="2400" dirty="0">
                <a:solidFill>
                  <a:srgbClr val="09405E"/>
                </a:solidFill>
                <a:latin typeface="Microsoft YaHei" charset="-122"/>
                <a:ea typeface="Microsoft YaHei" charset="-122"/>
                <a:cs typeface="Microsoft YaHei" charset="-122"/>
              </a:rPr>
              <a:t>融合</a:t>
            </a:r>
            <a:r>
              <a:rPr sz="2400" dirty="0">
                <a:solidFill>
                  <a:srgbClr val="09405E"/>
                </a:solidFill>
                <a:latin typeface="Microsoft YaHei" charset="-122"/>
                <a:ea typeface="Microsoft YaHei" charset="-122"/>
                <a:cs typeface="Microsoft YaHei" charset="-122"/>
              </a:rPr>
              <a:t>多个分类器</a:t>
            </a:r>
            <a:endParaRPr sz="2400" dirty="0">
              <a:latin typeface="Microsoft YaHei" charset="-122"/>
              <a:ea typeface="Microsoft YaHei" charset="-122"/>
              <a:cs typeface="Microsoft YaHei" charset="-122"/>
            </a:endParaRPr>
          </a:p>
          <a:p>
            <a:pPr marL="622300" lvl="1" indent="-342900">
              <a:lnSpc>
                <a:spcPct val="100000"/>
              </a:lnSpc>
              <a:spcBef>
                <a:spcPts val="1800"/>
              </a:spcBef>
              <a:buFont typeface="Wingdings" charset="2"/>
              <a:buChar char="l"/>
              <a:tabLst>
                <a:tab pos="469900" algn="l"/>
              </a:tabLst>
            </a:pPr>
            <a:r>
              <a:rPr sz="2400" spc="-5" dirty="0">
                <a:solidFill>
                  <a:srgbClr val="09405E"/>
                </a:solidFill>
                <a:latin typeface="Microsoft YaHei" charset="-122"/>
                <a:ea typeface="Microsoft YaHei" charset="-122"/>
                <a:cs typeface="Microsoft YaHei" charset="-122"/>
              </a:rPr>
              <a:t>例如</a:t>
            </a:r>
            <a:r>
              <a:rPr lang="zh-CN" altLang="en-US" sz="2400" spc="-5" dirty="0">
                <a:solidFill>
                  <a:srgbClr val="09405E"/>
                </a:solidFill>
                <a:latin typeface="Microsoft YaHei" charset="-122"/>
                <a:ea typeface="Microsoft YaHei" charset="-122"/>
                <a:cs typeface="Microsoft YaHei" charset="-122"/>
              </a:rPr>
              <a:t>：</a:t>
            </a:r>
            <a:r>
              <a:rPr sz="2400" spc="-5" dirty="0">
                <a:solidFill>
                  <a:srgbClr val="09405E"/>
                </a:solidFill>
                <a:latin typeface="Microsoft YaHei" charset="-122"/>
                <a:ea typeface="Microsoft YaHei" charset="-122"/>
                <a:cs typeface="Microsoft YaHei" charset="-122"/>
              </a:rPr>
              <a:t>投票</a:t>
            </a:r>
            <a:r>
              <a:rPr lang="zh-CN" altLang="en-US" sz="2400" spc="-5" dirty="0">
                <a:solidFill>
                  <a:srgbClr val="09405E"/>
                </a:solidFill>
                <a:latin typeface="Microsoft YaHei" charset="-122"/>
                <a:ea typeface="Microsoft YaHei" charset="-122"/>
                <a:cs typeface="Microsoft YaHei" charset="-122"/>
              </a:rPr>
              <a:t>、</a:t>
            </a:r>
            <a:r>
              <a:rPr sz="2400" spc="-5" dirty="0">
                <a:solidFill>
                  <a:srgbClr val="09405E"/>
                </a:solidFill>
                <a:latin typeface="Microsoft YaHei" charset="-122"/>
                <a:ea typeface="Microsoft YaHei" charset="-122"/>
                <a:cs typeface="Microsoft YaHei" charset="-122"/>
              </a:rPr>
              <a:t>共识等</a:t>
            </a:r>
            <a:endParaRPr sz="2400" dirty="0">
              <a:latin typeface="Microsoft YaHei" charset="-122"/>
              <a:ea typeface="Microsoft YaHei" charset="-122"/>
              <a:cs typeface="Microsoft YaHei" charset="-122"/>
            </a:endParaRPr>
          </a:p>
          <a:p>
            <a:pPr marL="298450" indent="-285750">
              <a:lnSpc>
                <a:spcPct val="100000"/>
              </a:lnSpc>
              <a:spcBef>
                <a:spcPts val="1340"/>
              </a:spcBef>
              <a:buFont typeface="Wingdings"/>
              <a:buChar char="◼"/>
              <a:tabLst>
                <a:tab pos="298450" algn="l"/>
              </a:tabLst>
            </a:pPr>
            <a:r>
              <a:rPr sz="2400" dirty="0">
                <a:solidFill>
                  <a:srgbClr val="09405E"/>
                </a:solidFill>
                <a:latin typeface="Microsoft YaHei" charset="-122"/>
                <a:ea typeface="Microsoft YaHei" charset="-122"/>
                <a:cs typeface="Microsoft YaHei" charset="-122"/>
              </a:rPr>
              <a:t>得到了一些理论结果的支持</a:t>
            </a:r>
            <a:r>
              <a:rPr lang="zh-CN" altLang="en-US" sz="2400" dirty="0">
                <a:latin typeface="Microsoft YaHei" charset="-122"/>
                <a:ea typeface="Microsoft YaHei" charset="-122"/>
                <a:cs typeface="Microsoft YaHei" charset="-122"/>
              </a:rPr>
              <a:t>：</a:t>
            </a:r>
            <a:r>
              <a:rPr sz="2400" dirty="0">
                <a:solidFill>
                  <a:srgbClr val="09405E"/>
                </a:solidFill>
                <a:latin typeface="Microsoft YaHei" charset="-122"/>
                <a:ea typeface="Microsoft YaHei" charset="-122"/>
                <a:cs typeface="Microsoft YaHei" charset="-122"/>
              </a:rPr>
              <a:t>基于多视角的半监督学习是半监督学习和集成学习的自然过渡</a:t>
            </a:r>
            <a:endParaRPr sz="2400" dirty="0">
              <a:latin typeface="Microsoft YaHei" charset="-122"/>
              <a:ea typeface="Microsoft YaHei" charset="-122"/>
              <a:cs typeface="Microsoft YaHei" charset="-122"/>
            </a:endParaRPr>
          </a:p>
          <a:p>
            <a:pPr marL="622300" lvl="1" indent="-342900">
              <a:spcBef>
                <a:spcPts val="665"/>
              </a:spcBef>
              <a:buFont typeface="Wingdings" charset="2"/>
              <a:buChar char="l"/>
              <a:tabLst>
                <a:tab pos="469900" algn="l"/>
              </a:tabLst>
            </a:pPr>
            <a:r>
              <a:rPr sz="2400" spc="-5" dirty="0">
                <a:solidFill>
                  <a:srgbClr val="09405E"/>
                </a:solidFill>
                <a:latin typeface="Microsoft YaHei" charset="-122"/>
                <a:ea typeface="Microsoft YaHei" charset="-122"/>
                <a:cs typeface="Microsoft YaHei" charset="-122"/>
              </a:rPr>
              <a:t>集成学习观点</a:t>
            </a:r>
            <a:r>
              <a:rPr sz="2400" spc="-5" dirty="0" smtClean="0">
                <a:solidFill>
                  <a:srgbClr val="09405E"/>
                </a:solidFill>
                <a:latin typeface="Microsoft YaHei" charset="-122"/>
                <a:ea typeface="Microsoft YaHei" charset="-122"/>
                <a:cs typeface="Microsoft YaHei" charset="-122"/>
              </a:rPr>
              <a:t>：使</a:t>
            </a:r>
            <a:r>
              <a:rPr sz="2400" dirty="0" smtClean="0">
                <a:solidFill>
                  <a:srgbClr val="09405E"/>
                </a:solidFill>
                <a:latin typeface="Microsoft YaHei" charset="-122"/>
                <a:ea typeface="Microsoft YaHei" charset="-122"/>
                <a:cs typeface="Microsoft YaHei" charset="-122"/>
              </a:rPr>
              <a:t>用</a:t>
            </a:r>
            <a:r>
              <a:rPr sz="2400" spc="-5" dirty="0" smtClean="0">
                <a:solidFill>
                  <a:srgbClr val="09405E"/>
                </a:solidFill>
                <a:latin typeface="Microsoft YaHei" charset="-122"/>
                <a:ea typeface="Microsoft YaHei" charset="-122"/>
                <a:cs typeface="Microsoft YaHei" charset="-122"/>
              </a:rPr>
              <a:t>多个</a:t>
            </a:r>
            <a:r>
              <a:rPr sz="2400" dirty="0" smtClean="0">
                <a:solidFill>
                  <a:srgbClr val="09405E"/>
                </a:solidFill>
                <a:latin typeface="Microsoft YaHei" charset="-122"/>
                <a:ea typeface="Microsoft YaHei" charset="-122"/>
                <a:cs typeface="Microsoft YaHei" charset="-122"/>
              </a:rPr>
              <a:t>学</a:t>
            </a:r>
            <a:r>
              <a:rPr sz="2400" spc="-5" dirty="0" smtClean="0">
                <a:solidFill>
                  <a:srgbClr val="09405E"/>
                </a:solidFill>
                <a:latin typeface="Microsoft YaHei" charset="-122"/>
                <a:ea typeface="Microsoft YaHei" charset="-122"/>
                <a:cs typeface="Microsoft YaHei" charset="-122"/>
              </a:rPr>
              <a:t>习器</a:t>
            </a:r>
            <a:r>
              <a:rPr sz="2400" dirty="0" smtClean="0">
                <a:solidFill>
                  <a:srgbClr val="09405E"/>
                </a:solidFill>
                <a:latin typeface="Microsoft YaHei" charset="-122"/>
                <a:ea typeface="Microsoft YaHei" charset="-122"/>
                <a:cs typeface="Microsoft YaHei" charset="-122"/>
              </a:rPr>
              <a:t>，</a:t>
            </a:r>
            <a:r>
              <a:rPr sz="2400" spc="-5" dirty="0" smtClean="0">
                <a:solidFill>
                  <a:srgbClr val="09405E"/>
                </a:solidFill>
                <a:latin typeface="Microsoft YaHei" charset="-122"/>
                <a:ea typeface="Microsoft YaHei" charset="-122"/>
                <a:cs typeface="Microsoft YaHei" charset="-122"/>
              </a:rPr>
              <a:t>可</a:t>
            </a:r>
            <a:r>
              <a:rPr sz="2400" dirty="0" smtClean="0">
                <a:solidFill>
                  <a:srgbClr val="09405E"/>
                </a:solidFill>
                <a:latin typeface="Microsoft YaHei" charset="-122"/>
                <a:ea typeface="Microsoft YaHei" charset="-122"/>
                <a:cs typeface="Microsoft YaHei" charset="-122"/>
              </a:rPr>
              <a:t>将</a:t>
            </a:r>
            <a:r>
              <a:rPr sz="2400" spc="-5" dirty="0" smtClean="0">
                <a:solidFill>
                  <a:srgbClr val="09405E"/>
                </a:solidFill>
                <a:latin typeface="Microsoft YaHei" charset="-122"/>
                <a:ea typeface="Microsoft YaHei" charset="-122"/>
                <a:cs typeface="Microsoft YaHei" charset="-122"/>
              </a:rPr>
              <a:t>弱学</a:t>
            </a:r>
            <a:r>
              <a:rPr sz="2400" dirty="0" smtClean="0">
                <a:solidFill>
                  <a:srgbClr val="09405E"/>
                </a:solidFill>
                <a:latin typeface="Microsoft YaHei" charset="-122"/>
                <a:ea typeface="Microsoft YaHei" charset="-122"/>
                <a:cs typeface="Microsoft YaHei" charset="-122"/>
              </a:rPr>
              <a:t>习</a:t>
            </a:r>
            <a:r>
              <a:rPr sz="2400" spc="-5" dirty="0" smtClean="0">
                <a:solidFill>
                  <a:srgbClr val="09405E"/>
                </a:solidFill>
                <a:latin typeface="Microsoft YaHei" charset="-122"/>
                <a:ea typeface="Microsoft YaHei" charset="-122"/>
                <a:cs typeface="Microsoft YaHei" charset="-122"/>
              </a:rPr>
              <a:t>器性提升</a:t>
            </a:r>
            <a:endParaRPr lang="en-US" sz="2400" spc="-5" dirty="0" smtClean="0">
              <a:solidFill>
                <a:srgbClr val="09405E"/>
              </a:solidFill>
              <a:latin typeface="Microsoft YaHei" charset="-122"/>
              <a:ea typeface="Microsoft YaHei" charset="-122"/>
              <a:cs typeface="Microsoft YaHei" charset="-122"/>
            </a:endParaRPr>
          </a:p>
          <a:p>
            <a:pPr marL="622300" lvl="1" indent="-342900">
              <a:spcBef>
                <a:spcPts val="665"/>
              </a:spcBef>
              <a:buFont typeface="Wingdings" charset="2"/>
              <a:buChar char="l"/>
              <a:tabLst>
                <a:tab pos="469900" algn="l"/>
              </a:tabLst>
            </a:pPr>
            <a:r>
              <a:rPr sz="2400" spc="-5" dirty="0" smtClean="0">
                <a:solidFill>
                  <a:srgbClr val="09405E"/>
                </a:solidFill>
                <a:latin typeface="Microsoft YaHei" charset="-122"/>
                <a:ea typeface="Microsoft YaHei" charset="-122"/>
                <a:cs typeface="Microsoft YaHei" charset="-122"/>
              </a:rPr>
              <a:t>半监督学习观点</a:t>
            </a:r>
            <a:r>
              <a:rPr sz="2400" spc="-5" dirty="0" smtClean="0">
                <a:solidFill>
                  <a:srgbClr val="09405E"/>
                </a:solidFill>
                <a:latin typeface="Microsoft YaHei" charset="-122"/>
                <a:ea typeface="Microsoft YaHei" charset="-122"/>
                <a:cs typeface="Microsoft YaHei" charset="-122"/>
              </a:rPr>
              <a:t>：使用未标记样本，</a:t>
            </a:r>
            <a:r>
              <a:rPr sz="2400" spc="-5" dirty="0" smtClean="0">
                <a:solidFill>
                  <a:srgbClr val="09405E"/>
                </a:solidFill>
                <a:latin typeface="Microsoft YaHei" charset="-122"/>
                <a:ea typeface="Microsoft YaHei" charset="-122"/>
                <a:cs typeface="Microsoft YaHei" charset="-122"/>
              </a:rPr>
              <a:t>可将弱学习器性能提升</a:t>
            </a:r>
            <a:endParaRPr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01825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64923" y="951820"/>
            <a:ext cx="11627077" cy="4325574"/>
          </a:xfrm>
        </p:spPr>
        <p:txBody>
          <a:bodyPr/>
          <a:lstStyle/>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在标注数据上训练多个模型</a:t>
            </a:r>
            <a:endParaRPr lang="en-US" altLang="zh-CN" sz="2800" dirty="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400" spc="-5" dirty="0">
                <a:latin typeface="Microsoft YaHei" charset="-122"/>
                <a:ea typeface="Microsoft YaHei" charset="-122"/>
                <a:cs typeface="Microsoft YaHei" charset="-122"/>
              </a:rPr>
              <a:t>相同数据，不同结构的神经网络或不同的学习算法</a:t>
            </a:r>
            <a:endParaRPr lang="en-US" altLang="zh-CN" sz="2800" spc="-5" dirty="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400" spc="-5" dirty="0">
                <a:latin typeface="Microsoft YaHei" charset="-122"/>
                <a:ea typeface="Microsoft YaHei" charset="-122"/>
                <a:cs typeface="Microsoft YaHei" charset="-122"/>
              </a:rPr>
              <a:t>对有标签数据进行</a:t>
            </a:r>
            <a:r>
              <a:rPr lang="en-US" altLang="zh-CN" sz="2400" spc="-5" dirty="0">
                <a:latin typeface="Microsoft YaHei" charset="-122"/>
                <a:ea typeface="Microsoft YaHei" charset="-122"/>
                <a:cs typeface="Microsoft YaHei" charset="-122"/>
              </a:rPr>
              <a:t>Bootstrap</a:t>
            </a:r>
            <a:r>
              <a:rPr lang="zh-CN" altLang="en-US" sz="2400" spc="-5" dirty="0">
                <a:latin typeface="Microsoft YaHei" charset="-122"/>
                <a:ea typeface="Microsoft YaHei" charset="-122"/>
                <a:cs typeface="Microsoft YaHei" charset="-122"/>
              </a:rPr>
              <a:t>采样，对每个</a:t>
            </a:r>
            <a:r>
              <a:rPr lang="en-US" altLang="zh-CN" sz="2400" spc="-5" dirty="0">
                <a:latin typeface="Microsoft YaHei" charset="-122"/>
                <a:ea typeface="Microsoft YaHei" charset="-122"/>
                <a:cs typeface="Microsoft YaHei" charset="-122"/>
              </a:rPr>
              <a:t>Bootstrap</a:t>
            </a:r>
            <a:r>
              <a:rPr lang="zh-CN" altLang="en-US" sz="2400" spc="-5" dirty="0">
                <a:latin typeface="Microsoft YaHei" charset="-122"/>
                <a:ea typeface="Microsoft YaHei" charset="-122"/>
                <a:cs typeface="Microsoft YaHei" charset="-122"/>
              </a:rPr>
              <a:t>训练一个模型</a:t>
            </a:r>
            <a:endParaRPr lang="en-US" altLang="zh-CN" sz="2400" spc="-5" dirty="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400" spc="-5" dirty="0">
                <a:latin typeface="Microsoft YaHei" charset="-122"/>
                <a:ea typeface="Microsoft YaHei" charset="-122"/>
                <a:cs typeface="Microsoft YaHei" charset="-122"/>
              </a:rPr>
              <a:t>对数据（标注数据和无标签数据）增加噪声</a:t>
            </a:r>
            <a:endParaRPr lang="en-US" altLang="zh-CN" sz="2400" spc="-5" dirty="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endParaRPr lang="zh-CN" altLang="en-US" sz="2400" spc="-5" dirty="0">
              <a:latin typeface="Microsoft YaHei" charset="-122"/>
              <a:ea typeface="Microsoft YaHei" charset="-122"/>
              <a:cs typeface="Microsoft YaHei" charset="-122"/>
            </a:endParaRPr>
          </a:p>
          <a:p>
            <a:pPr marL="298450" lvl="1" indent="-285750" eaLnBrk="1" hangingPunct="1">
              <a:lnSpc>
                <a:spcPct val="100000"/>
              </a:lnSpc>
              <a:spcBef>
                <a:spcPts val="1440"/>
              </a:spcBef>
              <a:buFont typeface="Wingdings"/>
              <a:buChar char="◼"/>
              <a:tabLst>
                <a:tab pos="298450" algn="l"/>
              </a:tabLst>
            </a:pPr>
            <a:r>
              <a:rPr lang="zh-CN" altLang="en-US" sz="2800" dirty="0">
                <a:latin typeface="Microsoft YaHei" charset="-122"/>
                <a:ea typeface="Microsoft YaHei" charset="-122"/>
                <a:cs typeface="Microsoft YaHei" charset="-122"/>
              </a:rPr>
              <a:t>多个模型分别对无标签数据进行预测，若多个模型的结果一致（如超过一半模型）</a:t>
            </a:r>
            <a:endParaRPr lang="en-US" altLang="zh-CN" sz="2800" dirty="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400" spc="-5" dirty="0">
                <a:latin typeface="Microsoft YaHei" charset="-122"/>
                <a:ea typeface="Microsoft YaHei" charset="-122"/>
                <a:cs typeface="Microsoft YaHei" charset="-122"/>
              </a:rPr>
              <a:t>将该无标签的数据的标签标为模型的预测结果，视为有标签数据</a:t>
            </a:r>
            <a:endParaRPr lang="en-US" altLang="zh-CN" sz="2400" spc="-5" dirty="0">
              <a:latin typeface="Microsoft YaHei" charset="-122"/>
              <a:ea typeface="Microsoft YaHei" charset="-122"/>
              <a:cs typeface="Microsoft YaHei" charset="-122"/>
            </a:endParaRPr>
          </a:p>
          <a:p>
            <a:pPr marL="527050" lvl="1" indent="-342900">
              <a:lnSpc>
                <a:spcPct val="100000"/>
              </a:lnSpc>
              <a:spcBef>
                <a:spcPts val="1340"/>
              </a:spcBef>
              <a:buFont typeface="Wingdings" charset="2"/>
              <a:buChar char="l"/>
              <a:tabLst>
                <a:tab pos="298450" algn="l"/>
              </a:tabLst>
            </a:pPr>
            <a:r>
              <a:rPr lang="zh-CN" altLang="en-US" sz="2400" spc="-5" dirty="0">
                <a:latin typeface="Microsoft YaHei" charset="-122"/>
                <a:ea typeface="Microsoft YaHei" charset="-122"/>
                <a:cs typeface="Microsoft YaHei" charset="-122"/>
              </a:rPr>
              <a:t>只将该数据加入到不一致的那些模型（</a:t>
            </a:r>
            <a:r>
              <a:rPr lang="en-US" altLang="zh-CN" sz="2400" spc="-5" dirty="0">
                <a:latin typeface="Microsoft YaHei" charset="-122"/>
                <a:ea typeface="Microsoft YaHei" charset="-122"/>
                <a:cs typeface="Microsoft YaHei" charset="-122"/>
              </a:rPr>
              <a:t>view</a:t>
            </a:r>
            <a:r>
              <a:rPr lang="zh-CN" altLang="en-US" sz="2400" spc="-5" dirty="0">
                <a:latin typeface="Microsoft YaHei" charset="-122"/>
                <a:ea typeface="Microsoft YaHei" charset="-122"/>
                <a:cs typeface="Microsoft YaHei" charset="-122"/>
              </a:rPr>
              <a:t>）中</a:t>
            </a:r>
            <a:endParaRPr lang="en-US" altLang="zh-CN" sz="2400" spc="-5"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6913621" cy="392112"/>
          </a:xfrm>
        </p:spPr>
        <p:txBody>
          <a:bodyPr/>
          <a:lstStyle/>
          <a:p>
            <a:r>
              <a:rPr lang="zh-CN" altLang="en-US" spc="-5" dirty="0">
                <a:solidFill>
                  <a:srgbClr val="FFFFFF"/>
                </a:solidFill>
                <a:latin typeface="Microsoft YaHei"/>
                <a:cs typeface="Microsoft YaHei"/>
              </a:rPr>
              <a:t>构造</a:t>
            </a:r>
            <a:r>
              <a:rPr lang="en-US" altLang="zh-CN" spc="-5" dirty="0">
                <a:solidFill>
                  <a:srgbClr val="FFFFFF"/>
                </a:solidFill>
                <a:latin typeface="Microsoft YaHei"/>
                <a:cs typeface="Microsoft YaHei"/>
              </a:rPr>
              <a:t>view</a:t>
            </a:r>
            <a:endParaRPr lang="zh-CN" altLang="en-US" dirty="0">
              <a:cs typeface="Times New Roman" charset="0"/>
            </a:endParaRPr>
          </a:p>
        </p:txBody>
      </p:sp>
    </p:spTree>
    <p:extLst>
      <p:ext uri="{BB962C8B-B14F-4D97-AF65-F5344CB8AC3E}">
        <p14:creationId xmlns:p14="http://schemas.microsoft.com/office/powerpoint/2010/main" val="1043127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036829" cy="3133725"/>
              </a:xfrm>
            </p:spPr>
            <p:txBody>
              <a:bodyPr/>
              <a:lstStyle/>
              <a:p>
                <a:r>
                  <a:rPr kumimoji="1" lang="zh-CN" altLang="en-US" sz="2800" dirty="0">
                    <a:latin typeface="Microsoft YaHei" charset="-122"/>
                    <a:ea typeface="Microsoft YaHei" charset="-122"/>
                    <a:cs typeface="Microsoft YaHei" charset="-122"/>
                  </a:rPr>
                  <a:t>损失函数：</a:t>
                </a:r>
                <a14:m>
                  <m:oMath xmlns:m="http://schemas.openxmlformats.org/officeDocument/2006/math">
                    <m:r>
                      <a:rPr kumimoji="1" lang="en-US" altLang="zh-CN" sz="2800" i="1" smtClean="0">
                        <a:latin typeface="Cambria Math" charset="0"/>
                        <a:ea typeface="Cambria Math" charset="0"/>
                        <a:cs typeface="Cambria Math" charset="0"/>
                      </a:rPr>
                      <m:t>ℒ</m:t>
                    </m:r>
                    <m:r>
                      <a:rPr kumimoji="1" lang="en-US" altLang="zh-CN" sz="2800" b="0" i="1" smtClean="0">
                        <a:latin typeface="Cambria Math" charset="0"/>
                        <a:ea typeface="Cambria Math" charset="0"/>
                        <a:cs typeface="Cambria Math" charset="0"/>
                      </a:rPr>
                      <m:t>=</m:t>
                    </m:r>
                    <m:sSub>
                      <m:sSubPr>
                        <m:ctrlPr>
                          <a:rPr kumimoji="1" lang="en-US" altLang="zh-CN" sz="2800" b="0" i="1" smtClean="0">
                            <a:latin typeface="Cambria Math" charset="0"/>
                            <a:ea typeface="Cambria Math" charset="0"/>
                            <a:cs typeface="Cambria Math" charset="0"/>
                          </a:rPr>
                        </m:ctrlPr>
                      </m:sSubPr>
                      <m:e>
                        <m:r>
                          <a:rPr kumimoji="1" lang="en-US" altLang="zh-CN" sz="2800" i="1">
                            <a:latin typeface="Cambria Math" charset="0"/>
                            <a:ea typeface="Cambria Math" charset="0"/>
                            <a:cs typeface="Cambria Math" charset="0"/>
                          </a:rPr>
                          <m:t>ℒ</m:t>
                        </m:r>
                      </m:e>
                      <m:sub>
                        <m:r>
                          <a:rPr kumimoji="1" lang="en-US" altLang="zh-CN" sz="2800" b="0" i="1" smtClean="0">
                            <a:latin typeface="Cambria Math" charset="0"/>
                            <a:ea typeface="Cambria Math" charset="0"/>
                            <a:cs typeface="Cambria Math" charset="0"/>
                          </a:rPr>
                          <m:t>𝑙𝑎𝑏𝑏𝑒𝑙</m:t>
                        </m:r>
                      </m:sub>
                    </m:sSub>
                    <m:r>
                      <a:rPr kumimoji="1" lang="en-US" altLang="zh-CN" sz="2800" b="0" i="1" smtClean="0">
                        <a:latin typeface="Cambria Math" charset="0"/>
                        <a:ea typeface="Cambria Math" charset="0"/>
                        <a:cs typeface="Cambria Math" charset="0"/>
                      </a:rPr>
                      <m:t>+</m:t>
                    </m:r>
                    <m:sSub>
                      <m:sSubPr>
                        <m:ctrlPr>
                          <a:rPr kumimoji="1" lang="en-US" altLang="zh-CN" sz="2800" b="0" i="1" smtClean="0">
                            <a:solidFill>
                              <a:srgbClr val="C00000"/>
                            </a:solidFill>
                            <a:latin typeface="Cambria Math" charset="0"/>
                            <a:ea typeface="Cambria Math" charset="0"/>
                            <a:cs typeface="Cambria Math" charset="0"/>
                          </a:rPr>
                        </m:ctrlPr>
                      </m:sSubPr>
                      <m:e>
                        <m:r>
                          <a:rPr kumimoji="1" lang="en-US" altLang="zh-CN" sz="2800" b="0" i="1" smtClean="0">
                            <a:solidFill>
                              <a:srgbClr val="C00000"/>
                            </a:solidFill>
                            <a:latin typeface="Cambria Math" charset="0"/>
                            <a:ea typeface="Cambria Math" charset="0"/>
                            <a:cs typeface="Cambria Math" charset="0"/>
                          </a:rPr>
                          <m:t>𝛼</m:t>
                        </m:r>
                      </m:e>
                      <m:sub>
                        <m:r>
                          <a:rPr kumimoji="1" lang="en-US" altLang="zh-CN" sz="2800" b="0" i="1" smtClean="0">
                            <a:solidFill>
                              <a:srgbClr val="C00000"/>
                            </a:solidFill>
                            <a:latin typeface="Cambria Math" charset="0"/>
                            <a:ea typeface="Cambria Math" charset="0"/>
                            <a:cs typeface="Cambria Math" charset="0"/>
                          </a:rPr>
                          <m:t>𝑡</m:t>
                        </m:r>
                      </m:sub>
                    </m:sSub>
                    <m:r>
                      <a:rPr kumimoji="1" lang="en-US" altLang="zh-CN" sz="2800" b="0" i="1" smtClean="0">
                        <a:latin typeface="Cambria Math" charset="0"/>
                        <a:ea typeface="Cambria Math" charset="0"/>
                        <a:cs typeface="Cambria Math" charset="0"/>
                      </a:rPr>
                      <m:t>×</m:t>
                    </m:r>
                    <m:sSub>
                      <m:sSubPr>
                        <m:ctrlPr>
                          <a:rPr kumimoji="1" lang="en-US" altLang="zh-CN" sz="2800" i="1">
                            <a:latin typeface="Cambria Math" charset="0"/>
                            <a:ea typeface="Cambria Math" charset="0"/>
                            <a:cs typeface="Cambria Math" charset="0"/>
                          </a:rPr>
                        </m:ctrlPr>
                      </m:sSubPr>
                      <m:e>
                        <m:r>
                          <a:rPr kumimoji="1" lang="en-US" altLang="zh-CN" sz="2800" i="1">
                            <a:latin typeface="Cambria Math" charset="0"/>
                            <a:ea typeface="Cambria Math" charset="0"/>
                            <a:cs typeface="Cambria Math" charset="0"/>
                          </a:rPr>
                          <m:t>ℒ</m:t>
                        </m:r>
                      </m:e>
                      <m:sub>
                        <m:r>
                          <a:rPr kumimoji="1" lang="en-US" altLang="zh-CN" sz="2800" b="0" i="1" smtClean="0">
                            <a:latin typeface="Cambria Math" charset="0"/>
                            <a:ea typeface="Cambria Math" charset="0"/>
                            <a:cs typeface="Cambria Math" charset="0"/>
                          </a:rPr>
                          <m:t>𝑢𝑛</m:t>
                        </m:r>
                        <m:r>
                          <a:rPr kumimoji="1" lang="en-US" altLang="zh-CN" sz="2800" i="1">
                            <a:latin typeface="Cambria Math" charset="0"/>
                            <a:ea typeface="Cambria Math" charset="0"/>
                            <a:cs typeface="Cambria Math" charset="0"/>
                          </a:rPr>
                          <m:t>𝑙𝑎𝑏𝑏𝑒𝑙</m:t>
                        </m:r>
                      </m:sub>
                    </m:sSub>
                  </m:oMath>
                </a14:m>
                <a:endParaRPr kumimoji="1"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036829" cy="3133725"/>
              </a:xfrm>
              <a:blipFill rotWithShape="0">
                <a:blip r:embed="rId3"/>
                <a:stretch>
                  <a:fillRect l="-939"/>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6236288" cy="385762"/>
          </a:xfrm>
        </p:spPr>
        <p:txBody>
          <a:bodyPr/>
          <a:lstStyle/>
          <a:p>
            <a:r>
              <a:rPr kumimoji="1" lang="zh-CN" altLang="en-US" dirty="0"/>
              <a:t>例：伪标签（</a:t>
            </a:r>
            <a:r>
              <a:rPr lang="en-US" altLang="zh-CN" dirty="0"/>
              <a:t>Pseudo-label</a:t>
            </a:r>
            <a:r>
              <a:rPr kumimoji="1" lang="zh-CN" altLang="en-US" dirty="0"/>
              <a:t>）</a:t>
            </a:r>
          </a:p>
        </p:txBody>
      </p:sp>
      <p:sp>
        <p:nvSpPr>
          <p:cNvPr id="4" name="矩形 3"/>
          <p:cNvSpPr/>
          <p:nvPr/>
        </p:nvSpPr>
        <p:spPr>
          <a:xfrm>
            <a:off x="367769" y="6306235"/>
            <a:ext cx="11561763" cy="584775"/>
          </a:xfrm>
          <a:prstGeom prst="rect">
            <a:avLst/>
          </a:prstGeom>
        </p:spPr>
        <p:txBody>
          <a:bodyPr wrap="square">
            <a:spAutoFit/>
          </a:bodyPr>
          <a:lstStyle/>
          <a:p>
            <a:pPr>
              <a:buFont typeface="Arial" charset="0"/>
              <a:buChar char="•"/>
            </a:pPr>
            <a:r>
              <a:rPr lang="en-US" altLang="zh-CN" sz="1600" dirty="0">
                <a:solidFill>
                  <a:srgbClr val="3D4144"/>
                </a:solidFill>
                <a:latin typeface="-apple-system" charset="0"/>
              </a:rPr>
              <a:t>Dong-Hyun Lee, </a:t>
            </a:r>
            <a:r>
              <a:rPr lang="en-US" altLang="zh-CN" sz="1600" dirty="0">
                <a:solidFill>
                  <a:srgbClr val="4E91A5"/>
                </a:solidFill>
                <a:latin typeface="-apple-system" charset="0"/>
                <a:hlinkClick r:id="rId4"/>
              </a:rPr>
              <a:t>“Pseudo-Label: The Simple and Efficient Semi-Supervised Learning Method for Deep Neural Networks”</a:t>
            </a:r>
            <a:r>
              <a:rPr lang="zh-CN" altLang="en-US" sz="1600" dirty="0">
                <a:solidFill>
                  <a:srgbClr val="4E91A5"/>
                </a:solidFill>
                <a:latin typeface="-apple-system" charset="0"/>
              </a:rPr>
              <a:t>，</a:t>
            </a:r>
            <a:r>
              <a:rPr lang="en-US" altLang="zh-CN" sz="1600" dirty="0">
                <a:solidFill>
                  <a:srgbClr val="4E91A5"/>
                </a:solidFill>
                <a:latin typeface="-apple-system" charset="0"/>
              </a:rPr>
              <a:t>ICML</a:t>
            </a:r>
            <a:r>
              <a:rPr lang="zh-CN" altLang="en-US" sz="1600" dirty="0">
                <a:solidFill>
                  <a:srgbClr val="4E91A5"/>
                </a:solidFill>
                <a:latin typeface="-apple-system" charset="0"/>
              </a:rPr>
              <a:t> </a:t>
            </a:r>
            <a:r>
              <a:rPr lang="en-US" altLang="zh-CN" sz="1600" dirty="0">
                <a:solidFill>
                  <a:srgbClr val="4E91A5"/>
                </a:solidFill>
                <a:latin typeface="-apple-system" charset="0"/>
              </a:rPr>
              <a:t>Workshops</a:t>
            </a:r>
            <a:r>
              <a:rPr lang="zh-CN" altLang="en-US" sz="1600" dirty="0">
                <a:solidFill>
                  <a:srgbClr val="4E91A5"/>
                </a:solidFill>
                <a:latin typeface="-apple-system" charset="0"/>
              </a:rPr>
              <a:t> </a:t>
            </a:r>
            <a:r>
              <a:rPr lang="en-US" altLang="zh-CN" sz="1600" dirty="0">
                <a:solidFill>
                  <a:srgbClr val="4E91A5"/>
                </a:solidFill>
                <a:latin typeface="-apple-system" charset="0"/>
              </a:rPr>
              <a:t>2013</a:t>
            </a:r>
            <a:endParaRPr lang="en-US" altLang="zh-CN" sz="1600" b="0" i="0" dirty="0">
              <a:solidFill>
                <a:srgbClr val="3D4144"/>
              </a:solidFill>
              <a:effectLst/>
              <a:latin typeface="-apple-system" charset="0"/>
            </a:endParaRPr>
          </a:p>
        </p:txBody>
      </p:sp>
      <p:pic>
        <p:nvPicPr>
          <p:cNvPr id="18434" name="Picture 2" descr="seudo-Label for Semi-supervised Lear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769" y="2099734"/>
            <a:ext cx="6366934" cy="338137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pact of alpha on semi-supervised lo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7916" y="1969559"/>
            <a:ext cx="4883880" cy="35115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831166" y="5481109"/>
            <a:ext cx="3183466" cy="646331"/>
          </a:xfrm>
          <a:prstGeom prst="rect">
            <a:avLst/>
          </a:prstGeom>
          <a:noFill/>
        </p:spPr>
        <p:txBody>
          <a:bodyPr wrap="square" rtlCol="0">
            <a:spAutoFit/>
          </a:bodyPr>
          <a:lstStyle/>
          <a:p>
            <a:r>
              <a:rPr kumimoji="1" lang="zh-CN" altLang="en-US" dirty="0">
                <a:solidFill>
                  <a:srgbClr val="094162"/>
                </a:solidFill>
                <a:latin typeface="Microsoft YaHei" charset="-122"/>
                <a:ea typeface="Microsoft YaHei" charset="-122"/>
                <a:cs typeface="Microsoft YaHei" charset="-122"/>
              </a:rPr>
              <a:t>对无标签数据，计算模型预测结果与伪标签之间的交叉熵</a:t>
            </a:r>
          </a:p>
        </p:txBody>
      </p:sp>
    </p:spTree>
    <p:extLst>
      <p:ext uri="{BB962C8B-B14F-4D97-AF65-F5344CB8AC3E}">
        <p14:creationId xmlns:p14="http://schemas.microsoft.com/office/powerpoint/2010/main" val="18638671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8" y="1147763"/>
            <a:ext cx="10596562" cy="3133725"/>
          </a:xfrm>
        </p:spPr>
        <p:txBody>
          <a:bodyPr/>
          <a:lstStyle/>
          <a:p>
            <a:r>
              <a:rPr kumimoji="1" lang="zh-CN" altLang="en-US" sz="2800" dirty="0">
                <a:latin typeface="Microsoft YaHei" charset="-122"/>
                <a:ea typeface="Microsoft YaHei" charset="-122"/>
                <a:cs typeface="Microsoft YaHei" charset="-122"/>
              </a:rPr>
              <a:t> </a:t>
            </a:r>
          </a:p>
        </p:txBody>
      </p:sp>
      <p:sp>
        <p:nvSpPr>
          <p:cNvPr id="3" name="文本占位符 2"/>
          <p:cNvSpPr>
            <a:spLocks noGrp="1"/>
          </p:cNvSpPr>
          <p:nvPr>
            <p:ph type="body" sz="quarter" idx="12"/>
          </p:nvPr>
        </p:nvSpPr>
        <p:spPr>
          <a:xfrm>
            <a:off x="858779" y="173038"/>
            <a:ext cx="5400675" cy="392112"/>
          </a:xfrm>
        </p:spPr>
        <p:txBody>
          <a:bodyPr/>
          <a:lstStyle/>
          <a:p>
            <a:r>
              <a:rPr kumimoji="1" lang="zh-CN" altLang="en-US" dirty="0"/>
              <a:t>例：</a:t>
            </a:r>
            <a:r>
              <a:rPr lang="el-GR" altLang="zh-CN" dirty="0"/>
              <a:t>π-model</a:t>
            </a:r>
          </a:p>
          <a:p>
            <a:endParaRPr kumimoji="1"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23" y="846667"/>
            <a:ext cx="12058377" cy="4538099"/>
          </a:xfrm>
          <a:prstGeom prst="rect">
            <a:avLst/>
          </a:prstGeom>
        </p:spPr>
      </p:pic>
      <p:sp>
        <p:nvSpPr>
          <p:cNvPr id="8" name="文本框 7"/>
          <p:cNvSpPr txBox="1"/>
          <p:nvPr/>
        </p:nvSpPr>
        <p:spPr>
          <a:xfrm>
            <a:off x="3123652" y="5382407"/>
            <a:ext cx="1210588" cy="400110"/>
          </a:xfrm>
          <a:prstGeom prst="rect">
            <a:avLst/>
          </a:prstGeom>
          <a:noFill/>
        </p:spPr>
        <p:txBody>
          <a:bodyPr wrap="none" rtlCol="0">
            <a:spAutoFit/>
          </a:bodyPr>
          <a:lstStyle/>
          <a:p>
            <a:r>
              <a:rPr kumimoji="1" lang="zh-CN" altLang="en-US" sz="2000">
                <a:solidFill>
                  <a:srgbClr val="C00000"/>
                </a:solidFill>
                <a:latin typeface="Microsoft YaHei" charset="-122"/>
                <a:ea typeface="Microsoft YaHei" charset="-122"/>
                <a:cs typeface="Microsoft YaHei" charset="-122"/>
              </a:rPr>
              <a:t>数据增广</a:t>
            </a:r>
          </a:p>
        </p:txBody>
      </p:sp>
      <p:sp>
        <p:nvSpPr>
          <p:cNvPr id="9" name="文本框 8"/>
          <p:cNvSpPr txBox="1"/>
          <p:nvPr/>
        </p:nvSpPr>
        <p:spPr>
          <a:xfrm>
            <a:off x="7562151" y="4099081"/>
            <a:ext cx="1414482" cy="646331"/>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两个模型预测的一致性</a:t>
            </a:r>
          </a:p>
        </p:txBody>
      </p:sp>
      <mc:AlternateContent xmlns:mc="http://schemas.openxmlformats.org/markup-compatibility/2006" xmlns:a14="http://schemas.microsoft.com/office/drawing/2010/main">
        <mc:Choice Requires="a14">
          <p:sp>
            <p:nvSpPr>
              <p:cNvPr id="10" name="矩形 9"/>
              <p:cNvSpPr/>
              <p:nvPr/>
            </p:nvSpPr>
            <p:spPr>
              <a:xfrm>
                <a:off x="9124285" y="4162895"/>
                <a:ext cx="32153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000" i="1">
                          <a:latin typeface="Cambria Math" charset="0"/>
                          <a:ea typeface="Cambria Math" charset="0"/>
                          <a:cs typeface="Cambria Math" charset="0"/>
                        </a:rPr>
                        <m:t>ℒ</m:t>
                      </m:r>
                      <m:r>
                        <a:rPr kumimoji="1" lang="en-US" altLang="zh-CN" sz="2000" i="1">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ℒ</m:t>
                          </m:r>
                        </m:e>
                        <m:sub>
                          <m:r>
                            <a:rPr kumimoji="1" lang="en-US" altLang="zh-CN" sz="2000" i="1">
                              <a:latin typeface="Cambria Math" charset="0"/>
                              <a:ea typeface="Cambria Math" charset="0"/>
                              <a:cs typeface="Cambria Math" charset="0"/>
                            </a:rPr>
                            <m:t>𝑙𝑎𝑏𝑏𝑒𝑙</m:t>
                          </m:r>
                        </m:sub>
                      </m:sSub>
                      <m:r>
                        <a:rPr kumimoji="1" lang="en-US" altLang="zh-CN" sz="2000" i="1">
                          <a:latin typeface="Cambria Math" charset="0"/>
                          <a:ea typeface="Cambria Math" charset="0"/>
                          <a:cs typeface="Cambria Math" charset="0"/>
                        </a:rPr>
                        <m:t>+</m:t>
                      </m:r>
                      <m:sSub>
                        <m:sSubPr>
                          <m:ctrlPr>
                            <a:rPr kumimoji="1" lang="en-US" altLang="zh-CN" sz="2000" i="1">
                              <a:solidFill>
                                <a:srgbClr val="C00000"/>
                              </a:solidFill>
                              <a:latin typeface="Cambria Math" charset="0"/>
                              <a:ea typeface="Cambria Math" charset="0"/>
                              <a:cs typeface="Cambria Math" charset="0"/>
                            </a:rPr>
                          </m:ctrlPr>
                        </m:sSubPr>
                        <m:e>
                          <m:r>
                            <a:rPr kumimoji="1" lang="en-US" altLang="zh-CN" sz="2000" i="1">
                              <a:solidFill>
                                <a:srgbClr val="C00000"/>
                              </a:solidFill>
                              <a:latin typeface="Cambria Math" charset="0"/>
                              <a:ea typeface="Cambria Math" charset="0"/>
                              <a:cs typeface="Cambria Math" charset="0"/>
                            </a:rPr>
                            <m:t>𝛼</m:t>
                          </m:r>
                        </m:e>
                        <m:sub>
                          <m:r>
                            <a:rPr kumimoji="1" lang="en-US" altLang="zh-CN" sz="2000" i="1">
                              <a:solidFill>
                                <a:srgbClr val="C00000"/>
                              </a:solidFill>
                              <a:latin typeface="Cambria Math" charset="0"/>
                              <a:ea typeface="Cambria Math" charset="0"/>
                              <a:cs typeface="Cambria Math" charset="0"/>
                            </a:rPr>
                            <m:t>𝑡</m:t>
                          </m:r>
                        </m:sub>
                      </m:sSub>
                      <m:r>
                        <a:rPr kumimoji="1" lang="en-US" altLang="zh-CN" sz="2000" i="1">
                          <a:latin typeface="Cambria Math" charset="0"/>
                          <a:ea typeface="Cambria Math" charset="0"/>
                          <a:cs typeface="Cambria Math" charset="0"/>
                        </a:rPr>
                        <m:t>×</m:t>
                      </m:r>
                      <m:sSub>
                        <m:sSubPr>
                          <m:ctrlPr>
                            <a:rPr kumimoji="1" lang="en-US" altLang="zh-CN" sz="2000" i="1">
                              <a:latin typeface="Cambria Math" charset="0"/>
                              <a:ea typeface="Cambria Math" charset="0"/>
                              <a:cs typeface="Cambria Math" charset="0"/>
                            </a:rPr>
                          </m:ctrlPr>
                        </m:sSubPr>
                        <m:e>
                          <m:r>
                            <a:rPr kumimoji="1" lang="en-US" altLang="zh-CN" sz="2000" i="1">
                              <a:latin typeface="Cambria Math" charset="0"/>
                              <a:ea typeface="Cambria Math" charset="0"/>
                              <a:cs typeface="Cambria Math" charset="0"/>
                            </a:rPr>
                            <m:t>ℒ</m:t>
                          </m:r>
                        </m:e>
                        <m:sub>
                          <m:r>
                            <a:rPr kumimoji="1" lang="en-US" altLang="zh-CN" sz="2000" i="1">
                              <a:latin typeface="Cambria Math" charset="0"/>
                              <a:ea typeface="Cambria Math" charset="0"/>
                              <a:cs typeface="Cambria Math" charset="0"/>
                            </a:rPr>
                            <m:t>𝑢𝑛𝑙𝑎𝑏𝑏𝑒𝑙</m:t>
                          </m:r>
                        </m:sub>
                      </m:sSub>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9124285" y="4162895"/>
                <a:ext cx="3215367" cy="400110"/>
              </a:xfrm>
              <a:prstGeom prst="rect">
                <a:avLst/>
              </a:prstGeom>
              <a:blipFill rotWithShape="0">
                <a:blip r:embed="rId4"/>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335725" y="3278200"/>
                <a:ext cx="463204"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solidFill>
                                <a:srgbClr val="C00000"/>
                              </a:solidFill>
                              <a:latin typeface="Cambria Math" charset="0"/>
                              <a:ea typeface="Cambria Math" charset="0"/>
                              <a:cs typeface="Cambria Math" charset="0"/>
                            </a:rPr>
                          </m:ctrlPr>
                        </m:sSubPr>
                        <m:e>
                          <m:r>
                            <a:rPr kumimoji="1" lang="en-US" altLang="zh-CN" i="1">
                              <a:solidFill>
                                <a:srgbClr val="C00000"/>
                              </a:solidFill>
                              <a:latin typeface="Cambria Math" charset="0"/>
                              <a:ea typeface="Cambria Math" charset="0"/>
                              <a:cs typeface="Cambria Math" charset="0"/>
                            </a:rPr>
                            <m:t>𝛼</m:t>
                          </m:r>
                        </m:e>
                        <m:sub>
                          <m:r>
                            <a:rPr kumimoji="1" lang="en-US" altLang="zh-CN" i="1">
                              <a:solidFill>
                                <a:srgbClr val="C00000"/>
                              </a:solidFill>
                              <a:latin typeface="Cambria Math" charset="0"/>
                              <a:ea typeface="Cambria Math" charset="0"/>
                              <a:cs typeface="Cambria Math" charset="0"/>
                            </a:rPr>
                            <m:t>𝑡</m:t>
                          </m:r>
                        </m:sub>
                      </m:sSub>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9335725" y="3278200"/>
                <a:ext cx="463204" cy="369332"/>
              </a:xfrm>
              <a:prstGeom prst="rect">
                <a:avLst/>
              </a:prstGeom>
              <a:blipFill rotWithShape="0">
                <a:blip r:embed="rId5"/>
                <a:stretch>
                  <a:fillRect/>
                </a:stretch>
              </a:blipFill>
            </p:spPr>
            <p:txBody>
              <a:bodyPr/>
              <a:lstStyle/>
              <a:p>
                <a:r>
                  <a:rPr lang="zh-CN" altLang="en-US">
                    <a:noFill/>
                  </a:rPr>
                  <a:t> </a:t>
                </a:r>
              </a:p>
            </p:txBody>
          </p:sp>
        </mc:Fallback>
      </mc:AlternateContent>
      <p:pic>
        <p:nvPicPr>
          <p:cNvPr id="2050" name="Picture 2">
            <a:extLst>
              <a:ext uri="{FF2B5EF4-FFF2-40B4-BE49-F238E27FC236}">
                <a16:creationId xmlns:a16="http://schemas.microsoft.com/office/drawing/2014/main" xmlns="" id="{2DDB73DF-7CFC-AA56-576E-E32B10368E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8" y="5710237"/>
            <a:ext cx="7903456" cy="138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05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13" name="文本框 2"/>
          <p:cNvSpPr txBox="1">
            <a:spLocks noChangeArrowheads="1"/>
          </p:cNvSpPr>
          <p:nvPr/>
        </p:nvSpPr>
        <p:spPr bwMode="auto">
          <a:xfrm>
            <a:off x="790575" y="12858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监督学习</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8" name="object 7"/>
          <p:cNvSpPr txBox="1"/>
          <p:nvPr/>
        </p:nvSpPr>
        <p:spPr>
          <a:xfrm>
            <a:off x="797051" y="924559"/>
            <a:ext cx="9142816" cy="873957"/>
          </a:xfrm>
          <a:prstGeom prst="rect">
            <a:avLst/>
          </a:prstGeom>
        </p:spPr>
        <p:txBody>
          <a:bodyPr vert="horz" wrap="square" lIns="0" tIns="12065" rIns="0" bIns="0" rtlCol="0">
            <a:spAutoFit/>
          </a:bodyPr>
          <a:lstStyle/>
          <a:p>
            <a:pPr marL="469900" indent="-457200">
              <a:lnSpc>
                <a:spcPct val="100000"/>
              </a:lnSpc>
              <a:spcBef>
                <a:spcPts val="95"/>
              </a:spcBef>
              <a:buFont typeface="Wingdings"/>
              <a:buChar char="◼"/>
              <a:tabLst>
                <a:tab pos="469265" algn="l"/>
                <a:tab pos="469900" algn="l"/>
              </a:tabLst>
            </a:pPr>
            <a:r>
              <a:rPr sz="2800" spc="-5" dirty="0">
                <a:solidFill>
                  <a:srgbClr val="09405E"/>
                </a:solidFill>
                <a:latin typeface="Microsoft YaHei" charset="-122"/>
                <a:ea typeface="Microsoft YaHei" charset="-122"/>
                <a:cs typeface="Microsoft YaHei" charset="-122"/>
              </a:rPr>
              <a:t>监督学习模型需要标注数据</a:t>
            </a:r>
            <a:endParaRPr sz="2800" dirty="0">
              <a:latin typeface="Microsoft YaHei" charset="-122"/>
              <a:ea typeface="Microsoft YaHei" charset="-122"/>
              <a:cs typeface="Microsoft YaHei" charset="-122"/>
            </a:endParaRPr>
          </a:p>
          <a:p>
            <a:pPr marL="469900" indent="-457200">
              <a:lnSpc>
                <a:spcPct val="100000"/>
              </a:lnSpc>
              <a:buFont typeface="Wingdings"/>
              <a:buChar char="◼"/>
              <a:tabLst>
                <a:tab pos="469265" algn="l"/>
                <a:tab pos="469900" algn="l"/>
              </a:tabLst>
            </a:pPr>
            <a:r>
              <a:rPr sz="2800" spc="-5" dirty="0">
                <a:solidFill>
                  <a:srgbClr val="09405E"/>
                </a:solidFill>
                <a:latin typeface="Microsoft YaHei" charset="-122"/>
                <a:ea typeface="Microsoft YaHei" charset="-122"/>
                <a:cs typeface="Microsoft YaHei" charset="-122"/>
              </a:rPr>
              <a:t>学习一个可靠的模型需要大量标注数据</a:t>
            </a:r>
            <a:endParaRPr sz="2800" dirty="0">
              <a:latin typeface="Microsoft YaHei" charset="-122"/>
              <a:ea typeface="Microsoft YaHei" charset="-122"/>
              <a:cs typeface="Microsoft YaHei" charset="-122"/>
            </a:endParaRPr>
          </a:p>
        </p:txBody>
      </p:sp>
      <p:sp>
        <p:nvSpPr>
          <p:cNvPr id="9" name="object 9"/>
          <p:cNvSpPr/>
          <p:nvPr/>
        </p:nvSpPr>
        <p:spPr>
          <a:xfrm>
            <a:off x="1294829" y="1882742"/>
            <a:ext cx="7353871" cy="4289458"/>
          </a:xfrm>
          <a:prstGeom prst="rect">
            <a:avLst/>
          </a:prstGeom>
          <a:blipFill>
            <a:blip r:embed="rId3" cstate="print"/>
            <a:stretch>
              <a:fillRect/>
            </a:stretch>
          </a:blipFill>
        </p:spPr>
        <p:txBody>
          <a:bodyPr wrap="square" lIns="0" tIns="0" rIns="0" bIns="0" rtlCol="0"/>
          <a:lstStyle/>
          <a:p>
            <a:endParaRPr/>
          </a:p>
        </p:txBody>
      </p:sp>
      <p:sp>
        <p:nvSpPr>
          <p:cNvPr id="10" name="矩形 9"/>
          <p:cNvSpPr/>
          <p:nvPr/>
        </p:nvSpPr>
        <p:spPr>
          <a:xfrm>
            <a:off x="1294829" y="6403846"/>
            <a:ext cx="5340274" cy="461665"/>
          </a:xfrm>
          <a:prstGeom prst="rect">
            <a:avLst/>
          </a:prstGeom>
        </p:spPr>
        <p:txBody>
          <a:bodyPr wrap="square">
            <a:spAutoFit/>
          </a:bodyPr>
          <a:lstStyle/>
          <a:p>
            <a:r>
              <a:rPr lang="zh-CN" altLang="en-US" sz="2400" dirty="0">
                <a:solidFill>
                  <a:srgbClr val="C00000"/>
                </a:solidFill>
                <a:latin typeface="Microsoft YaHei" charset="-122"/>
                <a:ea typeface="Microsoft YaHei" charset="-122"/>
                <a:cs typeface="Microsoft YaHei" charset="-122"/>
              </a:rPr>
              <a:t>不是缺数据，而是缺有标签的数据</a:t>
            </a:r>
            <a:endParaRPr lang="en-US" altLang="zh-CN"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673040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64923" y="1960564"/>
            <a:ext cx="11408956" cy="4897436"/>
          </a:xfrm>
        </p:spPr>
      </p:pic>
      <p:sp>
        <p:nvSpPr>
          <p:cNvPr id="3" name="文本占位符 2"/>
          <p:cNvSpPr>
            <a:spLocks noGrp="1"/>
          </p:cNvSpPr>
          <p:nvPr>
            <p:ph type="body" sz="quarter" idx="12"/>
          </p:nvPr>
        </p:nvSpPr>
        <p:spPr/>
        <p:txBody>
          <a:bodyPr/>
          <a:lstStyle/>
          <a:p>
            <a:r>
              <a:rPr kumimoji="1" lang="zh-CN" altLang="en-US" dirty="0"/>
              <a:t>例：时序集成</a:t>
            </a:r>
          </a:p>
        </p:txBody>
      </p:sp>
      <mc:AlternateContent xmlns:mc="http://schemas.openxmlformats.org/markup-compatibility/2006" xmlns:a14="http://schemas.microsoft.com/office/drawing/2010/main">
        <mc:Choice Requires="a14">
          <p:sp>
            <p:nvSpPr>
              <p:cNvPr id="7" name="内容占位符 1"/>
              <p:cNvSpPr txBox="1">
                <a:spLocks/>
              </p:cNvSpPr>
              <p:nvPr/>
            </p:nvSpPr>
            <p:spPr>
              <a:xfrm>
                <a:off x="564923" y="951820"/>
                <a:ext cx="11047957" cy="4325574"/>
              </a:xfrm>
              <a:prstGeom prst="rect">
                <a:avLst/>
              </a:prstGeom>
            </p:spPr>
            <p:txBody>
              <a:bodyPr/>
              <a:lstStyle>
                <a:lvl1pPr marL="285750" marR="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n"/>
                  <a:tabLst/>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Char char="•"/>
                  <a:defRPr lang="zh-CN" altLang="en-US" sz="1600" kern="1200" dirty="0" smtClean="0">
                    <a:solidFill>
                      <a:srgbClr val="09405E"/>
                    </a:solidFill>
                    <a:latin typeface="Segoe UI" panose="020B0502040204020203" pitchFamily="34" charset="0"/>
                    <a:ea typeface="宋体" panose="02010600030101010101" pitchFamily="2" charset="-122"/>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类似</a:t>
                </a:r>
                <a14:m>
                  <m:oMath xmlns:m="http://schemas.openxmlformats.org/officeDocument/2006/math">
                    <m:r>
                      <a:rPr lang="zh-CN" altLang="en-US" sz="2800" i="1" smtClean="0">
                        <a:latin typeface="Cambria Math" charset="0"/>
                        <a:ea typeface="Cambria Math" charset="0"/>
                        <a:cs typeface="Cambria Math" charset="0"/>
                      </a:rPr>
                      <m:t>𝜋</m:t>
                    </m:r>
                  </m:oMath>
                </a14:m>
                <a:r>
                  <a:rPr lang="zh-CN" altLang="en-US" sz="2800" dirty="0">
                    <a:latin typeface="Microsoft YaHei" charset="-122"/>
                    <a:ea typeface="Microsoft YaHei" charset="-122"/>
                    <a:cs typeface="Microsoft YaHei" charset="-122"/>
                  </a:rPr>
                  <a:t>模型</a:t>
                </a:r>
                <a:endParaRPr lang="en-US" altLang="zh-CN" sz="2800" dirty="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但对比模型为过去多个模型的指数平均</a:t>
                </a:r>
              </a:p>
            </p:txBody>
          </p:sp>
        </mc:Choice>
        <mc:Fallback xmlns="">
          <p:sp>
            <p:nvSpPr>
              <p:cNvPr id="7" name="内容占位符 1"/>
              <p:cNvSpPr txBox="1">
                <a:spLocks noRot="1" noChangeAspect="1" noMove="1" noResize="1" noEditPoints="1" noAdjustHandles="1" noChangeArrowheads="1" noChangeShapeType="1" noTextEdit="1"/>
              </p:cNvSpPr>
              <p:nvPr/>
            </p:nvSpPr>
            <p:spPr>
              <a:xfrm>
                <a:off x="564923" y="951820"/>
                <a:ext cx="11047957" cy="4325574"/>
              </a:xfrm>
              <a:prstGeom prst="rect">
                <a:avLst/>
              </a:prstGeom>
              <a:blipFill rotWithShape="0">
                <a:blip r:embed="rId3"/>
                <a:stretch>
                  <a:fillRect l="-1214" t="-1408"/>
                </a:stretch>
              </a:blipFill>
            </p:spPr>
            <p:txBody>
              <a:bodyPr/>
              <a:lstStyle/>
              <a:p>
                <a:r>
                  <a:rPr lang="zh-CN" altLang="en-US">
                    <a:noFill/>
                  </a:rPr>
                  <a:t> </a:t>
                </a:r>
              </a:p>
            </p:txBody>
          </p:sp>
        </mc:Fallback>
      </mc:AlternateContent>
      <p:sp>
        <p:nvSpPr>
          <p:cNvPr id="8" name="矩形 7"/>
          <p:cNvSpPr/>
          <p:nvPr/>
        </p:nvSpPr>
        <p:spPr>
          <a:xfrm>
            <a:off x="207266" y="6488668"/>
            <a:ext cx="11104199" cy="369332"/>
          </a:xfrm>
          <a:prstGeom prst="rect">
            <a:avLst/>
          </a:prstGeom>
        </p:spPr>
        <p:txBody>
          <a:bodyPr wrap="square">
            <a:spAutoFit/>
          </a:bodyPr>
          <a:lstStyle/>
          <a:p>
            <a:pPr>
              <a:buFont typeface="Arial" charset="0"/>
              <a:buChar char="•"/>
            </a:pPr>
            <a:r>
              <a:rPr lang="en-US" altLang="zh-CN" dirty="0" err="1">
                <a:solidFill>
                  <a:srgbClr val="3D4144"/>
                </a:solidFill>
                <a:latin typeface="-apple-system" charset="0"/>
              </a:rPr>
              <a:t>Samuli</a:t>
            </a:r>
            <a:r>
              <a:rPr lang="en-US" altLang="zh-CN" dirty="0">
                <a:solidFill>
                  <a:srgbClr val="3D4144"/>
                </a:solidFill>
                <a:latin typeface="-apple-system" charset="0"/>
              </a:rPr>
              <a:t> Laine et al., </a:t>
            </a:r>
            <a:r>
              <a:rPr lang="en-US" altLang="zh-CN" u="sng" dirty="0">
                <a:solidFill>
                  <a:srgbClr val="235E70"/>
                </a:solidFill>
                <a:latin typeface="-apple-system" charset="0"/>
                <a:hlinkClick r:id="rId4"/>
              </a:rPr>
              <a:t>“Temporal Ensembling for Semi-Supervised Learning”</a:t>
            </a:r>
            <a:endParaRPr lang="en-US" altLang="zh-CN" b="0" i="0" dirty="0">
              <a:solidFill>
                <a:srgbClr val="3D4144"/>
              </a:solidFill>
              <a:effectLst/>
              <a:latin typeface="-apple-system" charset="0"/>
            </a:endParaRPr>
          </a:p>
        </p:txBody>
      </p:sp>
    </p:spTree>
    <p:extLst>
      <p:ext uri="{BB962C8B-B14F-4D97-AF65-F5344CB8AC3E}">
        <p14:creationId xmlns:p14="http://schemas.microsoft.com/office/powerpoint/2010/main" val="1970936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9749895" cy="3133725"/>
          </a:xfrm>
        </p:spPr>
        <p:txBody>
          <a:bodyPr/>
          <a:lstStyle/>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类似时序集成模型</a:t>
            </a:r>
            <a:endParaRPr lang="en-US" altLang="zh-CN" sz="2800" dirty="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但指数平均的不是预测值，而是模型参数</a:t>
            </a:r>
          </a:p>
          <a:p>
            <a:endParaRPr kumimoji="1"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6066954" cy="453495"/>
          </a:xfrm>
        </p:spPr>
        <p:txBody>
          <a:bodyPr/>
          <a:lstStyle/>
          <a:p>
            <a:r>
              <a:rPr kumimoji="1" lang="zh-CN" altLang="en-US" dirty="0"/>
              <a:t>例：平均教师（</a:t>
            </a:r>
            <a:r>
              <a:rPr kumimoji="1" lang="en-US" altLang="zh-CN" dirty="0"/>
              <a:t>Mean</a:t>
            </a:r>
            <a:r>
              <a:rPr kumimoji="1" lang="zh-CN" altLang="en-US" dirty="0"/>
              <a:t> </a:t>
            </a:r>
            <a:r>
              <a:rPr kumimoji="1" lang="en-US" altLang="zh-CN" dirty="0"/>
              <a:t>Teacher</a:t>
            </a:r>
            <a:r>
              <a:rPr kumimoji="1" lang="zh-CN" altLang="en-US" dirty="0"/>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79" y="2545291"/>
            <a:ext cx="10864851" cy="4143375"/>
          </a:xfrm>
          <a:prstGeom prst="rect">
            <a:avLst/>
          </a:prstGeom>
        </p:spPr>
      </p:pic>
    </p:spTree>
    <p:extLst>
      <p:ext uri="{BB962C8B-B14F-4D97-AF65-F5344CB8AC3E}">
        <p14:creationId xmlns:p14="http://schemas.microsoft.com/office/powerpoint/2010/main" val="1820074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9749895" cy="3133725"/>
          </a:xfrm>
        </p:spPr>
        <p:txBody>
          <a:bodyPr/>
          <a:lstStyle/>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产生图像的对抗图像</a:t>
            </a:r>
            <a:endParaRPr lang="en-US" altLang="zh-CN" sz="2800" dirty="0">
              <a:latin typeface="Microsoft YaHei" charset="-122"/>
              <a:ea typeface="Microsoft YaHei" charset="-122"/>
              <a:cs typeface="Microsoft YaHei" charset="-122"/>
            </a:endParaRPr>
          </a:p>
          <a:p>
            <a:pPr marL="469900" lvl="1">
              <a:lnSpc>
                <a:spcPct val="100000"/>
              </a:lnSpc>
              <a:spcBef>
                <a:spcPts val="1540"/>
              </a:spcBef>
              <a:buFont typeface="Wingdings"/>
              <a:buChar char="◼"/>
              <a:tabLst>
                <a:tab pos="298450" algn="l"/>
              </a:tabLst>
            </a:pPr>
            <a:r>
              <a:rPr lang="zh-CN" altLang="en-US" sz="2400" dirty="0">
                <a:latin typeface="Microsoft YaHei" charset="-122"/>
                <a:ea typeface="Microsoft YaHei" charset="-122"/>
                <a:cs typeface="Microsoft YaHei" charset="-122"/>
              </a:rPr>
              <a:t>图像：</a:t>
            </a:r>
            <a:r>
              <a:rPr lang="en-US" altLang="zh-CN" sz="2400" dirty="0">
                <a:latin typeface="Microsoft YaHei" charset="-122"/>
                <a:ea typeface="Microsoft YaHei" charset="-122"/>
                <a:cs typeface="Microsoft YaHei" charset="-122"/>
              </a:rPr>
              <a:t>first view</a:t>
            </a:r>
          </a:p>
          <a:p>
            <a:pPr marL="469900" lvl="1">
              <a:lnSpc>
                <a:spcPct val="100000"/>
              </a:lnSpc>
              <a:spcBef>
                <a:spcPts val="1540"/>
              </a:spcBef>
              <a:buFont typeface="Wingdings"/>
              <a:buChar char="◼"/>
              <a:tabLst>
                <a:tab pos="298450" algn="l"/>
              </a:tabLst>
            </a:pPr>
            <a:r>
              <a:rPr lang="zh-CN" altLang="en-US" sz="2400" dirty="0">
                <a:latin typeface="Microsoft YaHei" charset="-122"/>
                <a:ea typeface="Microsoft YaHei" charset="-122"/>
                <a:cs typeface="Microsoft YaHei" charset="-122"/>
              </a:rPr>
              <a:t>对抗图像：</a:t>
            </a:r>
            <a:r>
              <a:rPr lang="en-US" altLang="zh-CN" sz="2400" dirty="0">
                <a:latin typeface="Microsoft YaHei" charset="-122"/>
                <a:ea typeface="Microsoft YaHei" charset="-122"/>
                <a:cs typeface="Microsoft YaHei" charset="-122"/>
              </a:rPr>
              <a:t>second</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view </a:t>
            </a:r>
            <a:r>
              <a:rPr lang="zh-CN" altLang="en-US" sz="2400" dirty="0">
                <a:latin typeface="Microsoft YaHei" charset="-122"/>
                <a:ea typeface="Microsoft YaHei" charset="-122"/>
                <a:cs typeface="Microsoft YaHei" charset="-122"/>
              </a:rPr>
              <a:t> </a:t>
            </a:r>
            <a:endParaRPr lang="en-US" altLang="zh-CN" sz="2400" dirty="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两个</a:t>
            </a:r>
            <a:r>
              <a:rPr lang="en-US" altLang="zh-CN" sz="2800" dirty="0">
                <a:latin typeface="Microsoft YaHei" charset="-122"/>
                <a:ea typeface="Microsoft YaHei" charset="-122"/>
                <a:cs typeface="Microsoft YaHei" charset="-122"/>
              </a:rPr>
              <a:t>view</a:t>
            </a:r>
            <a:r>
              <a:rPr lang="zh-CN" altLang="en-US" sz="2800" dirty="0">
                <a:latin typeface="Microsoft YaHei" charset="-122"/>
                <a:ea typeface="Microsoft YaHei" charset="-122"/>
                <a:cs typeface="Microsoft YaHei" charset="-122"/>
              </a:rPr>
              <a:t>的预测的</a:t>
            </a:r>
            <a:r>
              <a:rPr lang="en-US" altLang="zh-CN" sz="2800" dirty="0">
                <a:latin typeface="Microsoft YaHei" charset="-122"/>
                <a:ea typeface="Microsoft YaHei" charset="-122"/>
                <a:cs typeface="Microsoft YaHei" charset="-122"/>
              </a:rPr>
              <a:t>Kl</a:t>
            </a:r>
            <a:r>
              <a:rPr lang="zh-CN" altLang="en-US" sz="2800" dirty="0">
                <a:latin typeface="Microsoft YaHei" charset="-122"/>
                <a:ea typeface="Microsoft YaHei" charset="-122"/>
                <a:cs typeface="Microsoft YaHei" charset="-122"/>
              </a:rPr>
              <a:t>散度：两个模型的一致性约束</a:t>
            </a:r>
            <a:endParaRPr lang="en-US" altLang="zh-CN"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6066954" cy="453495"/>
          </a:xfrm>
        </p:spPr>
        <p:txBody>
          <a:bodyPr/>
          <a:lstStyle/>
          <a:p>
            <a:r>
              <a:rPr kumimoji="1" lang="zh-CN" altLang="en-US" dirty="0"/>
              <a:t>例：虚拟对抗训练</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19" y="3356652"/>
            <a:ext cx="9223530" cy="3471220"/>
          </a:xfrm>
          <a:prstGeom prst="rect">
            <a:avLst/>
          </a:prstGeom>
        </p:spPr>
      </p:pic>
      <p:sp>
        <p:nvSpPr>
          <p:cNvPr id="6" name="文本框 5"/>
          <p:cNvSpPr txBox="1"/>
          <p:nvPr/>
        </p:nvSpPr>
        <p:spPr>
          <a:xfrm>
            <a:off x="6427618" y="5844046"/>
            <a:ext cx="1414482" cy="646331"/>
          </a:xfrm>
          <a:prstGeom prst="rect">
            <a:avLst/>
          </a:prstGeom>
          <a:noFill/>
        </p:spPr>
        <p:txBody>
          <a:bodyPr wrap="square" rtlCol="0">
            <a:spAutoFit/>
          </a:bodyPr>
          <a:lstStyle/>
          <a:p>
            <a:r>
              <a:rPr kumimoji="1" lang="zh-CN" altLang="en-US" dirty="0">
                <a:latin typeface="Microsoft YaHei" charset="-122"/>
                <a:ea typeface="Microsoft YaHei" charset="-122"/>
                <a:cs typeface="Microsoft YaHei" charset="-122"/>
              </a:rPr>
              <a:t>两个模型预测的一致性</a:t>
            </a:r>
          </a:p>
        </p:txBody>
      </p:sp>
      <mc:AlternateContent xmlns:mc="http://schemas.openxmlformats.org/markup-compatibility/2006" xmlns:a14="http://schemas.microsoft.com/office/drawing/2010/main">
        <mc:Choice Requires="a14">
          <p:sp>
            <p:nvSpPr>
              <p:cNvPr id="7" name="矩形 6"/>
              <p:cNvSpPr/>
              <p:nvPr/>
            </p:nvSpPr>
            <p:spPr>
              <a:xfrm>
                <a:off x="7896397" y="5101168"/>
                <a:ext cx="463204" cy="3693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solidFill>
                                <a:srgbClr val="C00000"/>
                              </a:solidFill>
                              <a:latin typeface="Cambria Math" charset="0"/>
                              <a:ea typeface="Cambria Math" charset="0"/>
                              <a:cs typeface="Cambria Math" charset="0"/>
                            </a:rPr>
                          </m:ctrlPr>
                        </m:sSubPr>
                        <m:e>
                          <m:r>
                            <a:rPr kumimoji="1" lang="en-US" altLang="zh-CN" i="1">
                              <a:solidFill>
                                <a:srgbClr val="C00000"/>
                              </a:solidFill>
                              <a:latin typeface="Cambria Math" charset="0"/>
                              <a:ea typeface="Cambria Math" charset="0"/>
                              <a:cs typeface="Cambria Math" charset="0"/>
                            </a:rPr>
                            <m:t>𝛼</m:t>
                          </m:r>
                        </m:e>
                        <m:sub>
                          <m:r>
                            <a:rPr kumimoji="1" lang="en-US" altLang="zh-CN" i="1">
                              <a:solidFill>
                                <a:srgbClr val="C00000"/>
                              </a:solidFill>
                              <a:latin typeface="Cambria Math" charset="0"/>
                              <a:ea typeface="Cambria Math" charset="0"/>
                              <a:cs typeface="Cambria Math" charset="0"/>
                            </a:rPr>
                            <m:t>𝑡</m:t>
                          </m:r>
                        </m:sub>
                      </m:sSub>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896397" y="5101168"/>
                <a:ext cx="463204" cy="369332"/>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2287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文本占位符 2"/>
          <p:cNvSpPr>
            <a:spLocks noGrp="1"/>
          </p:cNvSpPr>
          <p:nvPr>
            <p:ph type="body" sz="quarter" idx="12"/>
          </p:nvPr>
        </p:nvSpPr>
        <p:spPr>
          <a:xfrm>
            <a:off x="858779" y="173038"/>
            <a:ext cx="11028421" cy="385762"/>
          </a:xfrm>
        </p:spPr>
        <p:txBody>
          <a:bodyPr/>
          <a:lstStyle/>
          <a:p>
            <a:r>
              <a:rPr kumimoji="1" lang="zh-CN" altLang="en-US" dirty="0"/>
              <a:t>无监督数据增广（</a:t>
            </a:r>
            <a:r>
              <a:rPr lang="en" altLang="zh-CN" dirty="0"/>
              <a:t>Unsupervised Data Augmentation</a:t>
            </a:r>
            <a:r>
              <a:rPr lang="zh-CN" altLang="en-US" dirty="0"/>
              <a:t>，</a:t>
            </a:r>
            <a:r>
              <a:rPr lang="en" altLang="zh-CN" dirty="0"/>
              <a:t> UDA</a:t>
            </a:r>
            <a:r>
              <a:rPr kumimoji="1" lang="zh-CN" altLang="en-US" dirty="0"/>
              <a:t>）</a:t>
            </a:r>
          </a:p>
        </p:txBody>
      </p:sp>
      <p:sp>
        <p:nvSpPr>
          <p:cNvPr id="555" name="Google Shape;555;p70"/>
          <p:cNvSpPr txBox="1">
            <a:spLocks noGrp="1"/>
          </p:cNvSpPr>
          <p:nvPr>
            <p:ph type="title" idx="4294967295"/>
          </p:nvPr>
        </p:nvSpPr>
        <p:spPr>
          <a:xfrm>
            <a:off x="4453467" y="754650"/>
            <a:ext cx="12192000" cy="1006476"/>
          </a:xfrm>
          <a:prstGeom prst="rect">
            <a:avLst/>
          </a:prstGeom>
        </p:spPr>
        <p:txBody>
          <a:bodyPr spcFirstLastPara="1" wrap="square" lIns="121900" tIns="60933" rIns="121900" bIns="60933" anchor="t" anchorCtr="0">
            <a:noAutofit/>
          </a:bodyPr>
          <a:lstStyle/>
          <a:p>
            <a:pPr>
              <a:buClr>
                <a:schemeClr val="accent2"/>
              </a:buClr>
            </a:pPr>
            <a:endParaRPr sz="4000" b="1" dirty="0">
              <a:solidFill>
                <a:srgbClr val="4A86E8"/>
              </a:solidFill>
            </a:endParaRPr>
          </a:p>
        </p:txBody>
      </p:sp>
      <p:pic>
        <p:nvPicPr>
          <p:cNvPr id="556" name="Google Shape;556;p70"/>
          <p:cNvPicPr preferRelativeResize="0"/>
          <p:nvPr/>
        </p:nvPicPr>
        <p:blipFill>
          <a:blip r:embed="rId3">
            <a:alphaModFix/>
          </a:blip>
          <a:stretch>
            <a:fillRect/>
          </a:stretch>
        </p:blipFill>
        <p:spPr>
          <a:xfrm>
            <a:off x="714800" y="1497101"/>
            <a:ext cx="10717301" cy="4367300"/>
          </a:xfrm>
          <a:prstGeom prst="rect">
            <a:avLst/>
          </a:prstGeom>
          <a:noFill/>
          <a:ln>
            <a:noFill/>
          </a:ln>
        </p:spPr>
      </p:pic>
      <p:sp>
        <p:nvSpPr>
          <p:cNvPr id="557" name="Google Shape;557;p70"/>
          <p:cNvSpPr/>
          <p:nvPr/>
        </p:nvSpPr>
        <p:spPr>
          <a:xfrm>
            <a:off x="7302567" y="2439033"/>
            <a:ext cx="4227200" cy="18040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 name="矩形 3"/>
          <p:cNvSpPr/>
          <p:nvPr/>
        </p:nvSpPr>
        <p:spPr>
          <a:xfrm>
            <a:off x="72596" y="6211669"/>
            <a:ext cx="11973784" cy="646331"/>
          </a:xfrm>
          <a:prstGeom prst="rect">
            <a:avLst/>
          </a:prstGeom>
        </p:spPr>
        <p:txBody>
          <a:bodyPr wrap="square">
            <a:spAutoFit/>
          </a:bodyPr>
          <a:lstStyle/>
          <a:p>
            <a:r>
              <a:rPr lang="en-US" altLang="zh-CN" dirty="0" err="1">
                <a:solidFill>
                  <a:srgbClr val="000000"/>
                </a:solidFill>
                <a:latin typeface="Times New Roman" charset="0"/>
                <a:ea typeface="Times New Roman" charset="0"/>
                <a:cs typeface="Times New Roman" charset="0"/>
              </a:rPr>
              <a:t>Qizhe</a:t>
            </a:r>
            <a:r>
              <a:rPr lang="en-US" altLang="zh-CN" dirty="0">
                <a:solidFill>
                  <a:srgbClr val="000000"/>
                </a:solidFill>
                <a:latin typeface="Times New Roman" charset="0"/>
                <a:ea typeface="Times New Roman" charset="0"/>
                <a:cs typeface="Times New Roman" charset="0"/>
              </a:rPr>
              <a:t> </a:t>
            </a:r>
            <a:r>
              <a:rPr lang="en-US" altLang="zh-CN" dirty="0" err="1">
                <a:solidFill>
                  <a:srgbClr val="000000"/>
                </a:solidFill>
                <a:latin typeface="Times New Roman" charset="0"/>
                <a:ea typeface="Times New Roman" charset="0"/>
                <a:cs typeface="Times New Roman" charset="0"/>
              </a:rPr>
              <a:t>Xie</a:t>
            </a:r>
            <a:r>
              <a:rPr lang="en-US" altLang="zh-CN" dirty="0">
                <a:solidFill>
                  <a:srgbClr val="000000"/>
                </a:solidFill>
                <a:latin typeface="Times New Roman" charset="0"/>
                <a:ea typeface="Times New Roman" charset="0"/>
                <a:cs typeface="Times New Roman" charset="0"/>
              </a:rPr>
              <a:t> and </a:t>
            </a:r>
            <a:r>
              <a:rPr lang="en-US" altLang="zh-CN" dirty="0" err="1">
                <a:solidFill>
                  <a:srgbClr val="000000"/>
                </a:solidFill>
                <a:latin typeface="Times New Roman" charset="0"/>
                <a:ea typeface="Times New Roman" charset="0"/>
                <a:cs typeface="Times New Roman" charset="0"/>
              </a:rPr>
              <a:t>Zihang</a:t>
            </a:r>
            <a:r>
              <a:rPr lang="en-US" altLang="zh-CN" dirty="0">
                <a:solidFill>
                  <a:srgbClr val="000000"/>
                </a:solidFill>
                <a:latin typeface="Times New Roman" charset="0"/>
                <a:ea typeface="Times New Roman" charset="0"/>
                <a:cs typeface="Times New Roman" charset="0"/>
              </a:rPr>
              <a:t> Dai and Eduard </a:t>
            </a:r>
            <a:r>
              <a:rPr lang="en-US" altLang="zh-CN" dirty="0" err="1">
                <a:solidFill>
                  <a:srgbClr val="000000"/>
                </a:solidFill>
                <a:latin typeface="Times New Roman" charset="0"/>
                <a:ea typeface="Times New Roman" charset="0"/>
                <a:cs typeface="Times New Roman" charset="0"/>
              </a:rPr>
              <a:t>Hovy</a:t>
            </a:r>
            <a:r>
              <a:rPr lang="en-US" altLang="zh-CN" dirty="0">
                <a:solidFill>
                  <a:srgbClr val="000000"/>
                </a:solidFill>
                <a:latin typeface="Times New Roman" charset="0"/>
                <a:ea typeface="Times New Roman" charset="0"/>
                <a:cs typeface="Times New Roman" charset="0"/>
              </a:rPr>
              <a:t> and Minh-Thang Luong and Quoc V. </a:t>
            </a:r>
            <a:r>
              <a:rPr lang="en-US" altLang="zh-CN" dirty="0" smtClean="0">
                <a:solidFill>
                  <a:srgbClr val="000000"/>
                </a:solidFill>
                <a:latin typeface="Times New Roman" charset="0"/>
                <a:ea typeface="Times New Roman" charset="0"/>
                <a:cs typeface="Times New Roman" charset="0"/>
              </a:rPr>
              <a:t>Le, Unsupervised </a:t>
            </a:r>
            <a:r>
              <a:rPr lang="en-US" altLang="zh-CN" dirty="0">
                <a:solidFill>
                  <a:srgbClr val="000000"/>
                </a:solidFill>
                <a:latin typeface="Times New Roman" charset="0"/>
                <a:ea typeface="Times New Roman" charset="0"/>
                <a:cs typeface="Times New Roman" charset="0"/>
              </a:rPr>
              <a:t>Data Augmentation for Consistency </a:t>
            </a:r>
            <a:r>
              <a:rPr lang="en-US" altLang="zh-CN" dirty="0" smtClean="0">
                <a:solidFill>
                  <a:srgbClr val="000000"/>
                </a:solidFill>
                <a:latin typeface="Times New Roman" charset="0"/>
                <a:ea typeface="Times New Roman" charset="0"/>
                <a:cs typeface="Times New Roman" charset="0"/>
              </a:rPr>
              <a:t>Training, NIPs2020</a:t>
            </a:r>
            <a:endParaRPr lang="en-US" altLang="zh-CN" dirty="0">
              <a:solidFill>
                <a:srgbClr val="000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211177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9749895" cy="3133725"/>
          </a:xfrm>
        </p:spPr>
        <p:txBody>
          <a:bodyPr/>
          <a:lstStyle/>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带标签数据：交叉熵损失训练分类器</a:t>
            </a:r>
            <a:endParaRPr lang="en-US" altLang="zh-CN" sz="2800" dirty="0">
              <a:latin typeface="Microsoft YaHei" charset="-122"/>
              <a:ea typeface="Microsoft YaHei" charset="-122"/>
              <a:cs typeface="Microsoft YaHei" charset="-122"/>
            </a:endParaRPr>
          </a:p>
          <a:p>
            <a:pPr marL="298450">
              <a:lnSpc>
                <a:spcPct val="100000"/>
              </a:lnSpc>
              <a:spcBef>
                <a:spcPts val="1540"/>
              </a:spcBef>
              <a:buFont typeface="Wingdings"/>
              <a:buChar char="◼"/>
              <a:tabLst>
                <a:tab pos="298450" algn="l"/>
              </a:tabLst>
            </a:pPr>
            <a:r>
              <a:rPr lang="zh-CN" altLang="en-US" sz="2800" dirty="0">
                <a:latin typeface="Microsoft YaHei" charset="-122"/>
                <a:ea typeface="Microsoft YaHei" charset="-122"/>
                <a:cs typeface="Microsoft YaHei" charset="-122"/>
              </a:rPr>
              <a:t>增广数据</a:t>
            </a:r>
            <a:endParaRPr lang="en-US" altLang="zh-CN" sz="2800" dirty="0">
              <a:latin typeface="Microsoft YaHei" charset="-122"/>
              <a:ea typeface="Microsoft YaHei" charset="-122"/>
              <a:cs typeface="Microsoft YaHei" charset="-122"/>
            </a:endParaRPr>
          </a:p>
          <a:p>
            <a:endParaRPr kumimoji="1"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6066954" cy="453495"/>
          </a:xfrm>
        </p:spPr>
        <p:txBody>
          <a:bodyPr/>
          <a:lstStyle/>
          <a:p>
            <a:r>
              <a:rPr kumimoji="1" lang="zh-CN" altLang="en-US" dirty="0"/>
              <a:t>例：</a:t>
            </a:r>
            <a:r>
              <a:rPr kumimoji="1" lang="en-US" altLang="zh-CN" dirty="0" err="1"/>
              <a:t>FixMatch</a:t>
            </a:r>
            <a:endParaRPr kumimoji="1" lang="zh-CN" altLang="en-US" dirty="0"/>
          </a:p>
        </p:txBody>
      </p:sp>
      <p:sp>
        <p:nvSpPr>
          <p:cNvPr id="5" name="矩形 4"/>
          <p:cNvSpPr/>
          <p:nvPr/>
        </p:nvSpPr>
        <p:spPr>
          <a:xfrm>
            <a:off x="372532" y="6488668"/>
            <a:ext cx="11091333" cy="369332"/>
          </a:xfrm>
          <a:prstGeom prst="rect">
            <a:avLst/>
          </a:prstGeom>
        </p:spPr>
        <p:txBody>
          <a:bodyPr wrap="square">
            <a:spAutoFit/>
          </a:bodyPr>
          <a:lstStyle/>
          <a:p>
            <a:r>
              <a:rPr lang="en-US" altLang="zh-CN" dirty="0" err="1">
                <a:solidFill>
                  <a:srgbClr val="000000"/>
                </a:solidFill>
                <a:latin typeface="Lato" charset="0"/>
              </a:rPr>
              <a:t>FixMatch</a:t>
            </a:r>
            <a:r>
              <a:rPr lang="en-US" altLang="zh-CN" dirty="0">
                <a:solidFill>
                  <a:srgbClr val="000000"/>
                </a:solidFill>
                <a:latin typeface="Lato" charset="0"/>
              </a:rPr>
              <a:t>: Simplifying Semi-Supervised Learning with Consistency and Confidence, NeurIPS2020</a:t>
            </a:r>
          </a:p>
        </p:txBody>
      </p:sp>
      <p:pic>
        <p:nvPicPr>
          <p:cNvPr id="1026" name="Picture 2" descr="nd to End Pipeline of FixMatch 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133" y="2476500"/>
            <a:ext cx="6477000" cy="360997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925733" y="4110447"/>
            <a:ext cx="6096000" cy="1492716"/>
          </a:xfrm>
          <a:prstGeom prst="rect">
            <a:avLst/>
          </a:prstGeom>
        </p:spPr>
        <p:txBody>
          <a:bodyPr>
            <a:spAutoFit/>
          </a:bodyPr>
          <a:lstStyle/>
          <a:p>
            <a:pPr marL="469900" lvl="1">
              <a:lnSpc>
                <a:spcPct val="100000"/>
              </a:lnSpc>
              <a:spcBef>
                <a:spcPts val="1540"/>
              </a:spcBef>
              <a:tabLst>
                <a:tab pos="298450" algn="l"/>
              </a:tabLst>
            </a:pPr>
            <a:r>
              <a:rPr lang="zh-CN" altLang="en-US" sz="2800" dirty="0">
                <a:latin typeface="Microsoft YaHei" charset="-122"/>
                <a:ea typeface="Microsoft YaHei" charset="-122"/>
                <a:cs typeface="Microsoft YaHei" charset="-122"/>
              </a:rPr>
              <a:t>强增广：产生伪标签</a:t>
            </a:r>
            <a:endParaRPr lang="en-US" altLang="zh-CN" sz="2800" dirty="0">
              <a:latin typeface="Microsoft YaHei" charset="-122"/>
              <a:ea typeface="Microsoft YaHei" charset="-122"/>
              <a:cs typeface="Microsoft YaHei" charset="-122"/>
            </a:endParaRPr>
          </a:p>
          <a:p>
            <a:pPr marL="469900" lvl="1">
              <a:lnSpc>
                <a:spcPct val="100000"/>
              </a:lnSpc>
              <a:spcBef>
                <a:spcPts val="1540"/>
              </a:spcBef>
              <a:tabLst>
                <a:tab pos="298450" algn="l"/>
              </a:tabLst>
            </a:pPr>
            <a:endParaRPr lang="en-US" altLang="zh-CN" sz="1000" dirty="0">
              <a:latin typeface="Microsoft YaHei" charset="-122"/>
              <a:ea typeface="Microsoft YaHei" charset="-122"/>
              <a:cs typeface="Microsoft YaHei" charset="-122"/>
            </a:endParaRPr>
          </a:p>
          <a:p>
            <a:pPr marL="469900" lvl="1">
              <a:lnSpc>
                <a:spcPct val="100000"/>
              </a:lnSpc>
              <a:spcBef>
                <a:spcPts val="1540"/>
              </a:spcBef>
              <a:tabLst>
                <a:tab pos="298450" algn="l"/>
              </a:tabLst>
            </a:pPr>
            <a:r>
              <a:rPr lang="zh-CN" altLang="en-US" sz="2800" dirty="0">
                <a:latin typeface="Microsoft YaHei" charset="-122"/>
                <a:ea typeface="Microsoft YaHei" charset="-122"/>
                <a:cs typeface="Microsoft YaHei" charset="-122"/>
              </a:rPr>
              <a:t>弱增广：预测</a:t>
            </a:r>
          </a:p>
        </p:txBody>
      </p:sp>
    </p:spTree>
    <p:extLst>
      <p:ext uri="{BB962C8B-B14F-4D97-AF65-F5344CB8AC3E}">
        <p14:creationId xmlns:p14="http://schemas.microsoft.com/office/powerpoint/2010/main" val="174486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8" y="1147763"/>
            <a:ext cx="11155362" cy="3133725"/>
          </a:xfrm>
        </p:spPr>
        <p:txBody>
          <a:bodyPr/>
          <a:lstStyle/>
          <a:p>
            <a:r>
              <a:rPr kumimoji="1" lang="zh-CN" altLang="en-US" sz="2800" dirty="0">
                <a:latin typeface="Microsoft YaHei" charset="-122"/>
                <a:ea typeface="Microsoft YaHei" charset="-122"/>
                <a:cs typeface="Microsoft YaHei" charset="-122"/>
              </a:rPr>
              <a:t>训练两个模型：</a:t>
            </a:r>
            <a:endParaRPr kumimoji="1" lang="en-US" altLang="zh-CN" sz="2800" dirty="0">
              <a:latin typeface="Microsoft YaHei" charset="-122"/>
              <a:ea typeface="Microsoft YaHei" charset="-122"/>
              <a:cs typeface="Microsoft YaHei" charset="-122"/>
            </a:endParaRPr>
          </a:p>
          <a:p>
            <a:pPr lvl="1"/>
            <a:r>
              <a:rPr kumimoji="1" lang="zh-CN" altLang="en-US" sz="2800" dirty="0">
                <a:latin typeface="Microsoft YaHei" charset="-122"/>
                <a:ea typeface="Microsoft YaHei" charset="-122"/>
                <a:cs typeface="Microsoft YaHei" charset="-122"/>
              </a:rPr>
              <a:t> 教师模型：有标签数据上训练，训练好的模型对无标签数据产生伪标签</a:t>
            </a:r>
            <a:endParaRPr kumimoji="1" lang="en-US" altLang="zh-CN" sz="2800" dirty="0">
              <a:latin typeface="Microsoft YaHei" charset="-122"/>
              <a:ea typeface="Microsoft YaHei" charset="-122"/>
              <a:cs typeface="Microsoft YaHei" charset="-122"/>
            </a:endParaRPr>
          </a:p>
          <a:p>
            <a:pPr lvl="1"/>
            <a:r>
              <a:rPr kumimoji="1" lang="zh-CN" altLang="en-US" sz="2800" dirty="0">
                <a:latin typeface="Microsoft YaHei" charset="-122"/>
                <a:ea typeface="Microsoft YaHei" charset="-122"/>
                <a:cs typeface="Microsoft YaHei" charset="-122"/>
              </a:rPr>
              <a:t> 学生模型：标签数据</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伪标签数据</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增广数据</a:t>
            </a:r>
          </a:p>
        </p:txBody>
      </p:sp>
      <p:sp>
        <p:nvSpPr>
          <p:cNvPr id="3" name="文本占位符 2"/>
          <p:cNvSpPr>
            <a:spLocks noGrp="1"/>
          </p:cNvSpPr>
          <p:nvPr>
            <p:ph type="body" sz="quarter" idx="12"/>
          </p:nvPr>
        </p:nvSpPr>
        <p:spPr/>
        <p:txBody>
          <a:bodyPr/>
          <a:lstStyle/>
          <a:p>
            <a:r>
              <a:rPr kumimoji="1" lang="zh-CN" altLang="en-US" dirty="0"/>
              <a:t>例：</a:t>
            </a:r>
            <a:r>
              <a:rPr lang="en-US" altLang="zh-CN" dirty="0"/>
              <a:t>Noisy Student</a:t>
            </a:r>
            <a:br>
              <a:rPr lang="en-US" altLang="zh-CN" dirty="0"/>
            </a:br>
            <a:endParaRPr kumimoji="1" lang="zh-CN" altLang="en-US" dirty="0"/>
          </a:p>
        </p:txBody>
      </p:sp>
      <p:pic>
        <p:nvPicPr>
          <p:cNvPr id="19458" name="Picture 2" descr="oisy Stu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36" y="3169715"/>
            <a:ext cx="4872018" cy="32353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3454" y="6428872"/>
            <a:ext cx="11469746" cy="369332"/>
          </a:xfrm>
          <a:prstGeom prst="rect">
            <a:avLst/>
          </a:prstGeom>
        </p:spPr>
        <p:txBody>
          <a:bodyPr wrap="square">
            <a:spAutoFit/>
          </a:bodyPr>
          <a:lstStyle/>
          <a:p>
            <a:pPr>
              <a:buFont typeface="Arial" charset="0"/>
              <a:buChar char="•"/>
            </a:pPr>
            <a:r>
              <a:rPr lang="en-US" altLang="zh-CN" dirty="0" err="1">
                <a:solidFill>
                  <a:srgbClr val="3D4144"/>
                </a:solidFill>
                <a:latin typeface="-apple-system" charset="0"/>
              </a:rPr>
              <a:t>Qizhe</a:t>
            </a:r>
            <a:r>
              <a:rPr lang="en-US" altLang="zh-CN" dirty="0">
                <a:solidFill>
                  <a:srgbClr val="3D4144"/>
                </a:solidFill>
                <a:latin typeface="-apple-system" charset="0"/>
              </a:rPr>
              <a:t> </a:t>
            </a:r>
            <a:r>
              <a:rPr lang="en-US" altLang="zh-CN" dirty="0" err="1">
                <a:solidFill>
                  <a:srgbClr val="3D4144"/>
                </a:solidFill>
                <a:latin typeface="-apple-system" charset="0"/>
              </a:rPr>
              <a:t>Xie</a:t>
            </a:r>
            <a:r>
              <a:rPr lang="en-US" altLang="zh-CN" dirty="0">
                <a:solidFill>
                  <a:srgbClr val="3D4144"/>
                </a:solidFill>
                <a:latin typeface="-apple-system" charset="0"/>
              </a:rPr>
              <a:t> et al., </a:t>
            </a:r>
            <a:r>
              <a:rPr lang="en-US" altLang="zh-CN" dirty="0">
                <a:solidFill>
                  <a:srgbClr val="4E91A5"/>
                </a:solidFill>
                <a:latin typeface="-apple-system" charset="0"/>
                <a:hlinkClick r:id="rId3"/>
              </a:rPr>
              <a:t>“Self-training with Noisy Student improves ImageNet classification”</a:t>
            </a:r>
            <a:r>
              <a:rPr lang="en-US" altLang="zh-CN" dirty="0">
                <a:solidFill>
                  <a:srgbClr val="4E91A5"/>
                </a:solidFill>
                <a:latin typeface="-apple-system" charset="0"/>
              </a:rPr>
              <a:t>, CVPR2020</a:t>
            </a:r>
            <a:endParaRPr lang="en-US" altLang="zh-CN" b="0" i="0" dirty="0">
              <a:solidFill>
                <a:srgbClr val="3D4144"/>
              </a:solidFill>
              <a:effectLst/>
              <a:latin typeface="-apple-system" charset="0"/>
            </a:endParaRPr>
          </a:p>
        </p:txBody>
      </p:sp>
      <p:sp>
        <p:nvSpPr>
          <p:cNvPr id="5" name="矩形 4"/>
          <p:cNvSpPr/>
          <p:nvPr/>
        </p:nvSpPr>
        <p:spPr>
          <a:xfrm>
            <a:off x="1167343" y="5310200"/>
            <a:ext cx="1107996" cy="369332"/>
          </a:xfrm>
          <a:prstGeom prst="rect">
            <a:avLst/>
          </a:prstGeom>
        </p:spPr>
        <p:txBody>
          <a:bodyPr wrap="none">
            <a:spAutoFit/>
          </a:bodyPr>
          <a:lstStyle/>
          <a:p>
            <a:r>
              <a:rPr kumimoji="1" lang="zh-CN" altLang="en-US" dirty="0">
                <a:solidFill>
                  <a:srgbClr val="C00000"/>
                </a:solidFill>
                <a:latin typeface="Microsoft YaHei" charset="-122"/>
                <a:ea typeface="Microsoft YaHei" charset="-122"/>
                <a:cs typeface="Microsoft YaHei" charset="-122"/>
              </a:rPr>
              <a:t>增广数据</a:t>
            </a:r>
            <a:endParaRPr lang="zh-CN" altLang="en-US" dirty="0">
              <a:solidFill>
                <a:srgbClr val="C00000"/>
              </a:solidFill>
            </a:endParaRPr>
          </a:p>
        </p:txBody>
      </p:sp>
      <p:sp>
        <p:nvSpPr>
          <p:cNvPr id="6" name="上弧形箭头 5"/>
          <p:cNvSpPr/>
          <p:nvPr/>
        </p:nvSpPr>
        <p:spPr bwMode="auto">
          <a:xfrm rot="5400000" flipH="1">
            <a:off x="117209" y="2026971"/>
            <a:ext cx="1026058" cy="812800"/>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13409178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457" y="872066"/>
            <a:ext cx="12188952" cy="601979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4"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
        <p:nvSpPr>
          <p:cNvPr id="5" name="object 5"/>
          <p:cNvSpPr txBox="1"/>
          <p:nvPr/>
        </p:nvSpPr>
        <p:spPr>
          <a:xfrm>
            <a:off x="413258" y="1084528"/>
            <a:ext cx="9221809" cy="3639458"/>
          </a:xfrm>
          <a:prstGeom prst="rect">
            <a:avLst/>
          </a:prstGeom>
        </p:spPr>
        <p:txBody>
          <a:bodyPr vert="horz" wrap="square" lIns="0" tIns="210820" rIns="0" bIns="0" rtlCol="0">
            <a:spAutoFit/>
          </a:bodyPr>
          <a:lstStyle/>
          <a:p>
            <a:pPr marL="469900" indent="-457200">
              <a:lnSpc>
                <a:spcPct val="100000"/>
              </a:lnSpc>
              <a:spcBef>
                <a:spcPts val="1660"/>
              </a:spcBef>
              <a:buFont typeface="Wingdings"/>
              <a:buChar char="◼"/>
              <a:tabLst>
                <a:tab pos="469265" algn="l"/>
                <a:tab pos="469900" algn="l"/>
              </a:tabLst>
            </a:pPr>
            <a:r>
              <a:rPr sz="2600" spc="-5" dirty="0">
                <a:solidFill>
                  <a:srgbClr val="09405E"/>
                </a:solidFill>
                <a:latin typeface="Microsoft YaHei" charset="-122"/>
                <a:ea typeface="Microsoft YaHei" charset="-122"/>
                <a:cs typeface="Microsoft YaHei" charset="-122"/>
              </a:rPr>
              <a:t>在图像上取得较好的效果</a:t>
            </a:r>
            <a:endParaRPr sz="2600" dirty="0">
              <a:latin typeface="Microsoft YaHei" charset="-122"/>
              <a:ea typeface="Microsoft YaHei" charset="-122"/>
              <a:cs typeface="Microsoft YaHei" charset="-122"/>
            </a:endParaRPr>
          </a:p>
          <a:p>
            <a:pPr marL="469900" indent="-457200">
              <a:lnSpc>
                <a:spcPct val="100000"/>
              </a:lnSpc>
              <a:spcBef>
                <a:spcPts val="1565"/>
              </a:spcBef>
              <a:buFont typeface="Wingdings"/>
              <a:buChar char="◼"/>
              <a:tabLst>
                <a:tab pos="469265" algn="l"/>
                <a:tab pos="469900" algn="l"/>
              </a:tabLst>
            </a:pPr>
            <a:r>
              <a:rPr sz="2600" spc="-5" dirty="0">
                <a:solidFill>
                  <a:srgbClr val="09405E"/>
                </a:solidFill>
                <a:latin typeface="Microsoft YaHei" charset="-122"/>
                <a:ea typeface="Microsoft YaHei" charset="-122"/>
                <a:cs typeface="Microsoft YaHei" charset="-122"/>
              </a:rPr>
              <a:t>在NLP上如何应用，NLP的输入是离散的词</a:t>
            </a:r>
            <a:endParaRPr sz="2600" dirty="0">
              <a:latin typeface="Microsoft YaHei" charset="-122"/>
              <a:ea typeface="Microsoft YaHei" charset="-122"/>
              <a:cs typeface="Microsoft YaHei" charset="-122"/>
            </a:endParaRPr>
          </a:p>
          <a:p>
            <a:pPr marL="927100" lvl="1" indent="-457200">
              <a:lnSpc>
                <a:spcPct val="100000"/>
              </a:lnSpc>
              <a:spcBef>
                <a:spcPts val="1560"/>
              </a:spcBef>
              <a:buFont typeface="Wingdings"/>
              <a:buChar char="◼"/>
              <a:tabLst>
                <a:tab pos="926465" algn="l"/>
                <a:tab pos="927100" algn="l"/>
              </a:tabLst>
            </a:pPr>
            <a:r>
              <a:rPr sz="2600" spc="-5" dirty="0">
                <a:solidFill>
                  <a:srgbClr val="09405E"/>
                </a:solidFill>
                <a:latin typeface="Microsoft YaHei" charset="-122"/>
                <a:ea typeface="Microsoft YaHei" charset="-122"/>
                <a:cs typeface="Microsoft YaHei" charset="-122"/>
              </a:rPr>
              <a:t>为词向量加入噪声</a:t>
            </a:r>
            <a:endParaRPr sz="2600" dirty="0">
              <a:latin typeface="Microsoft YaHei" charset="-122"/>
              <a:ea typeface="Microsoft YaHei" charset="-122"/>
              <a:cs typeface="Microsoft YaHei" charset="-122"/>
            </a:endParaRPr>
          </a:p>
          <a:p>
            <a:pPr marL="927100" lvl="1" indent="-457200">
              <a:lnSpc>
                <a:spcPct val="100000"/>
              </a:lnSpc>
              <a:spcBef>
                <a:spcPts val="1560"/>
              </a:spcBef>
              <a:buFont typeface="Wingdings"/>
              <a:buChar char="◼"/>
              <a:tabLst>
                <a:tab pos="926465" algn="l"/>
                <a:tab pos="927100" algn="l"/>
              </a:tabLst>
            </a:pPr>
            <a:r>
              <a:rPr sz="2600" spc="-5" dirty="0">
                <a:solidFill>
                  <a:srgbClr val="09405E"/>
                </a:solidFill>
                <a:latin typeface="Microsoft YaHei" charset="-122"/>
                <a:ea typeface="Microsoft YaHei" charset="-122"/>
                <a:cs typeface="Microsoft YaHei" charset="-122"/>
              </a:rPr>
              <a:t>随机丢弃一些</a:t>
            </a:r>
            <a:endParaRPr lang="en-US" sz="2600" spc="-5" dirty="0">
              <a:solidFill>
                <a:srgbClr val="09405E"/>
              </a:solidFill>
              <a:latin typeface="Microsoft YaHei" charset="-122"/>
              <a:ea typeface="Microsoft YaHei" charset="-122"/>
              <a:cs typeface="Microsoft YaHei" charset="-122"/>
            </a:endParaRPr>
          </a:p>
          <a:p>
            <a:pPr marL="927100" lvl="1" indent="-457200">
              <a:lnSpc>
                <a:spcPct val="100000"/>
              </a:lnSpc>
              <a:spcBef>
                <a:spcPts val="1560"/>
              </a:spcBef>
              <a:buFont typeface="Wingdings"/>
              <a:buChar char="◼"/>
              <a:tabLst>
                <a:tab pos="926465" algn="l"/>
                <a:tab pos="927100" algn="l"/>
              </a:tabLst>
            </a:pPr>
            <a:r>
              <a:rPr lang="zh-CN" altLang="en-US" sz="2600" spc="-5" dirty="0">
                <a:solidFill>
                  <a:srgbClr val="09405E"/>
                </a:solidFill>
                <a:latin typeface="Microsoft YaHei" charset="-122"/>
                <a:ea typeface="Microsoft YaHei" charset="-122"/>
                <a:cs typeface="Microsoft YaHei" charset="-122"/>
                <a:sym typeface="Wingdings"/>
              </a:rPr>
              <a:t>反翻译</a:t>
            </a:r>
            <a:endParaRPr lang="en-US" sz="2600" spc="-5" dirty="0">
              <a:solidFill>
                <a:srgbClr val="09405E"/>
              </a:solidFill>
              <a:latin typeface="Microsoft YaHei" charset="-122"/>
              <a:ea typeface="Microsoft YaHei" charset="-122"/>
              <a:cs typeface="Microsoft YaHei" charset="-122"/>
            </a:endParaRPr>
          </a:p>
          <a:p>
            <a:pPr marL="927100" lvl="1" indent="-457200">
              <a:lnSpc>
                <a:spcPct val="100000"/>
              </a:lnSpc>
              <a:spcBef>
                <a:spcPts val="1560"/>
              </a:spcBef>
              <a:buFont typeface="Wingdings"/>
              <a:buChar char="◼"/>
              <a:tabLst>
                <a:tab pos="926465" algn="l"/>
                <a:tab pos="927100" algn="l"/>
              </a:tabLst>
            </a:pPr>
            <a:endParaRPr sz="2600" dirty="0">
              <a:latin typeface="Microsoft YaHei" charset="-122"/>
              <a:ea typeface="Microsoft YaHei" charset="-122"/>
              <a:cs typeface="Microsoft YaHei" charset="-122"/>
            </a:endParaRPr>
          </a:p>
        </p:txBody>
      </p:sp>
      <p:sp>
        <p:nvSpPr>
          <p:cNvPr id="6" name="object 6"/>
          <p:cNvSpPr txBox="1">
            <a:spLocks noGrp="1"/>
          </p:cNvSpPr>
          <p:nvPr>
            <p:ph type="title"/>
          </p:nvPr>
        </p:nvSpPr>
        <p:spPr>
          <a:xfrm>
            <a:off x="937513" y="149351"/>
            <a:ext cx="2160905"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一致性正则化</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95899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576059" y="1011671"/>
            <a:ext cx="5311141" cy="4834657"/>
          </a:xfrm>
          <a:prstGeom prst="rect">
            <a:avLst/>
          </a:prstGeom>
        </p:spPr>
        <p:txBody>
          <a:bodyPr vert="horz" wrap="square" lIns="0" tIns="180340" rIns="0" bIns="0" rtlCol="0">
            <a:spAutoFit/>
          </a:bodyPr>
          <a:lstStyle/>
          <a:p>
            <a:pPr marL="298450" indent="-285750">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简介</a:t>
            </a:r>
          </a:p>
          <a:p>
            <a:pPr marL="298450" marR="169545"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半监督学习算法</a:t>
            </a:r>
          </a:p>
          <a:p>
            <a:pPr marL="755650" lvl="1" indent="-285750">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自我训练</a:t>
            </a:r>
          </a:p>
          <a:p>
            <a:pPr marL="755650" lvl="2" indent="-285750">
              <a:lnSpc>
                <a:spcPct val="100000"/>
              </a:lnSpc>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多视角学习</a:t>
            </a:r>
          </a:p>
          <a:p>
            <a:pPr marL="755650" lvl="2"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生成</a:t>
            </a:r>
            <a:r>
              <a:rPr lang="zh-CN" altLang="en-US" sz="2800" dirty="0">
                <a:solidFill>
                  <a:srgbClr val="09405E"/>
                </a:solidFill>
                <a:latin typeface="Microsoft YaHei" charset="-122"/>
                <a:ea typeface="Microsoft YaHei" charset="-122"/>
                <a:cs typeface="Microsoft YaHei" charset="-122"/>
              </a:rPr>
              <a:t>式</a:t>
            </a:r>
            <a:r>
              <a:rPr sz="2800" dirty="0">
                <a:solidFill>
                  <a:srgbClr val="09405E"/>
                </a:solidFill>
                <a:latin typeface="Microsoft YaHei" charset="-122"/>
                <a:ea typeface="Microsoft YaHei" charset="-122"/>
                <a:cs typeface="Microsoft YaHei" charset="-122"/>
              </a:rPr>
              <a:t>模型</a:t>
            </a: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S3VMs</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基于图的算</a:t>
            </a:r>
            <a:r>
              <a:rPr sz="2800" spc="-1595" dirty="0">
                <a:solidFill>
                  <a:srgbClr val="7E7E7E"/>
                </a:solidFill>
                <a:latin typeface="Microsoft YaHei" charset="-122"/>
                <a:ea typeface="Microsoft YaHei" charset="-122"/>
                <a:cs typeface="Microsoft YaHei" charset="-122"/>
              </a:rPr>
              <a:t>法</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9434012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02379" y="1276007"/>
            <a:ext cx="10476821" cy="4305980"/>
          </a:xfrm>
        </p:spPr>
        <p:txBody>
          <a:bodyPr/>
          <a:lstStyle/>
          <a:p>
            <a:pPr marL="446088" indent="-446088"/>
            <a:r>
              <a:rPr lang="zh-CN" altLang="en-US" sz="2800" dirty="0">
                <a:latin typeface="Microsoft YaHei" charset="-122"/>
                <a:ea typeface="Microsoft YaHei" charset="-122"/>
                <a:cs typeface="Microsoft YaHei" charset="-122"/>
              </a:rPr>
              <a:t>假设所有数据（带标签</a:t>
            </a:r>
            <a:r>
              <a:rPr lang="en-US" altLang="zh-CN" sz="2800" dirty="0">
                <a:latin typeface="Microsoft YaHei" charset="-122"/>
                <a:ea typeface="Microsoft YaHei" charset="-122"/>
                <a:cs typeface="Microsoft YaHei" charset="-122"/>
              </a:rPr>
              <a:t>&amp;</a:t>
            </a:r>
            <a:r>
              <a:rPr lang="zh-CN" altLang="en-US" sz="2800" dirty="0">
                <a:latin typeface="Microsoft YaHei" charset="-122"/>
                <a:ea typeface="Microsoft YaHei" charset="-122"/>
                <a:cs typeface="Microsoft YaHei" charset="-122"/>
              </a:rPr>
              <a:t>不带标签）都由一个潜在的模型生成</a:t>
            </a:r>
            <a:endParaRPr lang="en-US" altLang="zh-CN" sz="2800" dirty="0">
              <a:latin typeface="Microsoft YaHei" charset="-122"/>
              <a:ea typeface="Microsoft YaHei" charset="-122"/>
              <a:cs typeface="Microsoft YaHei" charset="-122"/>
            </a:endParaRPr>
          </a:p>
          <a:p>
            <a:pPr marL="617538" lvl="1" indent="-446088"/>
            <a:r>
              <a:rPr lang="zh-CN" altLang="en-US" sz="2800" dirty="0">
                <a:latin typeface="Microsoft YaHei" charset="-122"/>
                <a:ea typeface="Microsoft YaHei" charset="-122"/>
                <a:cs typeface="Microsoft YaHei" charset="-122"/>
              </a:rPr>
              <a:t>模型参数将无标记数据与学习目标联系起来</a:t>
            </a:r>
            <a:endParaRPr lang="en-US" altLang="zh-CN" sz="2800" dirty="0">
              <a:latin typeface="Microsoft YaHei" charset="-122"/>
              <a:ea typeface="Microsoft YaHei" charset="-122"/>
              <a:cs typeface="Microsoft YaHei" charset="-122"/>
            </a:endParaRPr>
          </a:p>
          <a:p>
            <a:pPr marL="617538" lvl="1" indent="-446088"/>
            <a:r>
              <a:rPr lang="zh-CN" altLang="en-US" sz="2800" dirty="0">
                <a:latin typeface="Microsoft YaHei" charset="-122"/>
                <a:ea typeface="Microsoft YaHei" charset="-122"/>
                <a:cs typeface="Microsoft YaHei" charset="-122"/>
              </a:rPr>
              <a:t>无标记数据的标记可视为模型的缺失参数，通常可基于</a:t>
            </a:r>
            <a:r>
              <a:rPr lang="en-US" altLang="zh-CN" sz="2800" dirty="0">
                <a:latin typeface="Microsoft YaHei" charset="-122"/>
                <a:ea typeface="Microsoft YaHei" charset="-122"/>
                <a:cs typeface="Microsoft YaHei" charset="-122"/>
              </a:rPr>
              <a:t>EM</a:t>
            </a:r>
            <a:r>
              <a:rPr lang="zh-CN" altLang="en-US" sz="2800" dirty="0">
                <a:latin typeface="Microsoft YaHei" charset="-122"/>
                <a:ea typeface="Microsoft YaHei" charset="-122"/>
                <a:cs typeface="Microsoft YaHei" charset="-122"/>
              </a:rPr>
              <a:t>算法进行极大似然估计求解</a:t>
            </a:r>
            <a:endParaRPr lang="en-US" altLang="zh-CN" sz="2800" dirty="0">
              <a:latin typeface="Microsoft YaHei" charset="-122"/>
              <a:ea typeface="Microsoft YaHei" charset="-122"/>
              <a:cs typeface="Microsoft YaHei" charset="-122"/>
            </a:endParaRPr>
          </a:p>
          <a:p>
            <a:endParaRPr lang="en-US" altLang="zh-CN" sz="2800"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sz="quarter" idx="12"/>
          </p:nvPr>
        </p:nvSpPr>
        <p:spPr>
          <a:xfrm>
            <a:off x="858779" y="173037"/>
            <a:ext cx="10865135" cy="534533"/>
          </a:xfrm>
        </p:spPr>
        <p:txBody>
          <a:bodyPr/>
          <a:lstStyle/>
          <a:p>
            <a:r>
              <a:rPr lang="zh-CN" altLang="en-US" spc="-5" dirty="0">
                <a:solidFill>
                  <a:srgbClr val="FFFFFF"/>
                </a:solidFill>
                <a:latin typeface="Microsoft YaHei"/>
                <a:cs typeface="Microsoft YaHei"/>
              </a:rPr>
              <a:t>生成式模型</a:t>
            </a:r>
            <a:endParaRPr lang="zh-CN" altLang="en-US" dirty="0"/>
          </a:p>
        </p:txBody>
      </p:sp>
    </p:spTree>
    <p:extLst>
      <p:ext uri="{BB962C8B-B14F-4D97-AF65-F5344CB8AC3E}">
        <p14:creationId xmlns:p14="http://schemas.microsoft.com/office/powerpoint/2010/main" val="12828488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902379" y="1276007"/>
                <a:ext cx="9994219" cy="4305980"/>
              </a:xfrm>
            </p:spPr>
            <p:txBody>
              <a:bodyPr/>
              <a:lstStyle/>
              <a:p>
                <a:pPr marL="446088" indent="-446088"/>
                <a:r>
                  <a:rPr lang="zh-CN" altLang="en-US" sz="2800" dirty="0">
                    <a:latin typeface="Microsoft YaHei" charset="-122"/>
                    <a:ea typeface="Microsoft YaHei" charset="-122"/>
                    <a:cs typeface="Microsoft YaHei" charset="-122"/>
                  </a:rPr>
                  <a:t>带标签的数据</a:t>
                </a:r>
                <a:r>
                  <a:rPr lang="en-US" altLang="zh-CN" sz="2800" dirty="0">
                    <a:latin typeface="Microsoft YaHei" charset="-122"/>
                    <a:ea typeface="Microsoft YaHei" charset="-122"/>
                    <a:cs typeface="Microsoft YaHei" charset="-122"/>
                  </a:rPr>
                  <a:t> </a:t>
                </a:r>
                <a14:m>
                  <m:oMath xmlns:m="http://schemas.openxmlformats.org/officeDocument/2006/math">
                    <m:d>
                      <m:dPr>
                        <m:ctrlPr>
                          <a:rPr lang="en-US" altLang="zh-CN" sz="2800" b="0" i="1" smtClean="0">
                            <a:latin typeface="Cambria Math" charset="0"/>
                          </a:rPr>
                        </m:ctrlPr>
                      </m:dPr>
                      <m:e>
                        <m:sSub>
                          <m:sSubPr>
                            <m:ctrlPr>
                              <a:rPr lang="en-US" altLang="zh-CN" sz="2800" b="0" i="1" smtClean="0">
                                <a:latin typeface="Cambria Math" charset="0"/>
                              </a:rPr>
                            </m:ctrlPr>
                          </m:sSubPr>
                          <m:e>
                            <m:r>
                              <a:rPr lang="en-US" altLang="zh-CN" sz="2800" b="1" i="1" smtClean="0">
                                <a:latin typeface="Cambria Math"/>
                              </a:rPr>
                              <m:t>𝑿</m:t>
                            </m:r>
                          </m:e>
                          <m:sub>
                            <m:r>
                              <a:rPr lang="en-US" altLang="zh-CN" sz="2800" b="0" i="1" smtClean="0">
                                <a:latin typeface="Cambria Math" charset="0"/>
                              </a:rPr>
                              <m:t>𝐿</m:t>
                            </m:r>
                          </m:sub>
                        </m:sSub>
                        <m:r>
                          <a:rPr lang="en-US" altLang="zh-CN" sz="2800" b="0" i="1" smtClean="0">
                            <a:latin typeface="Cambria Math"/>
                          </a:rPr>
                          <m:t>,</m:t>
                        </m:r>
                        <m:sSub>
                          <m:sSubPr>
                            <m:ctrlPr>
                              <a:rPr lang="en-US" altLang="zh-CN" sz="2800" b="0" i="1" smtClean="0">
                                <a:latin typeface="Cambria Math" charset="0"/>
                              </a:rPr>
                            </m:ctrlPr>
                          </m:sSubPr>
                          <m:e>
                            <m:r>
                              <a:rPr lang="en-US" altLang="zh-CN" sz="2800" b="1" i="1" smtClean="0">
                                <a:latin typeface="Cambria Math" charset="0"/>
                              </a:rPr>
                              <m:t>𝒚</m:t>
                            </m:r>
                          </m:e>
                          <m:sub>
                            <m:r>
                              <a:rPr lang="en-US" altLang="zh-CN" sz="2800" b="0" i="1" smtClean="0">
                                <a:latin typeface="Cambria Math" charset="0"/>
                              </a:rPr>
                              <m:t>𝐿</m:t>
                            </m:r>
                          </m:sub>
                        </m:sSub>
                      </m:e>
                    </m:d>
                    <m:r>
                      <a:rPr lang="en-US" altLang="zh-CN" sz="2800" b="0" i="1" smtClean="0">
                        <a:latin typeface="Cambria Math"/>
                      </a:rPr>
                      <m:t>:</m:t>
                    </m:r>
                  </m:oMath>
                </a14:m>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pPr marL="0" indent="0">
                  <a:buNone/>
                </a:pP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pPr marL="0" indent="0">
                  <a:buNone/>
                </a:pPr>
                <a:endParaRPr lang="en-US" altLang="zh-CN" sz="2800" dirty="0">
                  <a:latin typeface="Times New Roman" panose="02020603050405020304" pitchFamily="18" charset="0"/>
                  <a:cs typeface="Times New Roman" panose="02020603050405020304" pitchFamily="18" charset="0"/>
                </a:endParaRPr>
              </a:p>
              <a:p>
                <a:pPr marL="0" indent="0">
                  <a:buNone/>
                </a:pPr>
                <a:r>
                  <a:rPr lang="zh-CN" altLang="en-US" sz="2800" spc="-5" dirty="0">
                    <a:latin typeface="Microsoft YaHei" charset="-122"/>
                    <a:ea typeface="Microsoft YaHei" charset="-122"/>
                    <a:cs typeface="Microsoft YaHei" charset="-122"/>
                  </a:rPr>
                  <a:t>假定每个类别采样自一个高斯分布</a:t>
                </a:r>
                <a:r>
                  <a:rPr lang="en-US" altLang="zh-CN" sz="2800" spc="-5" dirty="0">
                    <a:latin typeface="Microsoft YaHei" charset="-122"/>
                    <a:ea typeface="Microsoft YaHei" charset="-122"/>
                    <a:cs typeface="Microsoft YaHei" charset="-122"/>
                  </a:rPr>
                  <a:t>,</a:t>
                </a:r>
                <a:r>
                  <a:rPr lang="zh-CN" altLang="en-US" sz="2800" spc="10" dirty="0">
                    <a:latin typeface="Microsoft YaHei" charset="-122"/>
                    <a:ea typeface="Microsoft YaHei" charset="-122"/>
                    <a:cs typeface="Microsoft YaHei" charset="-122"/>
                  </a:rPr>
                  <a:t> </a:t>
                </a:r>
                <a:r>
                  <a:rPr lang="zh-CN" altLang="en-US" sz="2800" spc="-5" dirty="0">
                    <a:latin typeface="Microsoft YaHei" charset="-122"/>
                    <a:ea typeface="Microsoft YaHei" charset="-122"/>
                    <a:cs typeface="Microsoft YaHei" charset="-122"/>
                  </a:rPr>
                  <a:t>决策的边界在哪里</a:t>
                </a:r>
                <a:r>
                  <a:rPr lang="zh-CN" altLang="en-US" sz="2800" spc="-5" dirty="0">
                    <a:latin typeface="Calibri"/>
                    <a:cs typeface="Calibri"/>
                  </a:rPr>
                  <a:t>？</a:t>
                </a:r>
                <a:endParaRPr lang="zh-CN" altLang="en-US" sz="2800" dirty="0">
                  <a:latin typeface="Calibri"/>
                  <a:cs typeface="Calibri"/>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902379" y="1276007"/>
                <a:ext cx="9994219" cy="4305980"/>
              </a:xfrm>
              <a:blipFill rotWithShape="0">
                <a:blip r:embed="rId2"/>
                <a:stretch>
                  <a:fillRect l="-1220" b="-8345"/>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7"/>
            <a:ext cx="10865135" cy="534533"/>
          </a:xfrm>
        </p:spPr>
        <p:txBody>
          <a:bodyPr/>
          <a:lstStyle/>
          <a:p>
            <a:r>
              <a:rPr lang="zh-CN" altLang="en-US" spc="-5" dirty="0">
                <a:solidFill>
                  <a:srgbClr val="FFFFFF"/>
                </a:solidFill>
                <a:latin typeface="Microsoft YaHei"/>
                <a:cs typeface="Microsoft YaHei"/>
              </a:rPr>
              <a:t>例：生成式模型</a:t>
            </a:r>
            <a:endParaRPr lang="zh-CN" altLang="en-US" dirty="0"/>
          </a:p>
        </p:txBody>
      </p:sp>
      <p:pic>
        <p:nvPicPr>
          <p:cNvPr id="4" name="图片 3"/>
          <p:cNvPicPr>
            <a:picLocks noChangeAspect="1"/>
          </p:cNvPicPr>
          <p:nvPr/>
        </p:nvPicPr>
        <p:blipFill>
          <a:blip r:embed="rId3"/>
          <a:stretch>
            <a:fillRect/>
          </a:stretch>
        </p:blipFill>
        <p:spPr>
          <a:xfrm>
            <a:off x="1358801" y="2058337"/>
            <a:ext cx="3043865" cy="2994782"/>
          </a:xfrm>
          <a:prstGeom prst="rect">
            <a:avLst/>
          </a:prstGeom>
        </p:spPr>
      </p:pic>
    </p:spTree>
    <p:extLst>
      <p:ext uri="{BB962C8B-B14F-4D97-AF65-F5344CB8AC3E}">
        <p14:creationId xmlns:p14="http://schemas.microsoft.com/office/powerpoint/2010/main" val="394924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3" y="838199"/>
            <a:ext cx="12188952" cy="60197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4"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
        <p:nvSpPr>
          <p:cNvPr id="5" name="object 5"/>
          <p:cNvSpPr txBox="1"/>
          <p:nvPr/>
        </p:nvSpPr>
        <p:spPr>
          <a:xfrm>
            <a:off x="708913" y="1296669"/>
            <a:ext cx="3982085" cy="412292"/>
          </a:xfrm>
          <a:prstGeom prst="rect">
            <a:avLst/>
          </a:prstGeom>
        </p:spPr>
        <p:txBody>
          <a:bodyPr vert="horz" wrap="square" lIns="0" tIns="12065" rIns="0" bIns="0" rtlCol="0">
            <a:spAutoFit/>
          </a:bodyPr>
          <a:lstStyle/>
          <a:p>
            <a:pPr marL="12700">
              <a:lnSpc>
                <a:spcPct val="100000"/>
              </a:lnSpc>
              <a:spcBef>
                <a:spcPts val="95"/>
              </a:spcBef>
            </a:pPr>
            <a:r>
              <a:rPr sz="2600" spc="1585" dirty="0">
                <a:solidFill>
                  <a:srgbClr val="09405E"/>
                </a:solidFill>
                <a:latin typeface="Microsoft YaHei" charset="-122"/>
                <a:ea typeface="Microsoft YaHei" charset="-122"/>
                <a:cs typeface="Microsoft YaHei" charset="-122"/>
              </a:rPr>
              <a:t>◼</a:t>
            </a:r>
            <a:r>
              <a:rPr sz="2600" spc="-5" dirty="0">
                <a:solidFill>
                  <a:srgbClr val="09405E"/>
                </a:solidFill>
                <a:latin typeface="Microsoft YaHei" charset="-122"/>
                <a:ea typeface="Microsoft YaHei" charset="-122"/>
                <a:cs typeface="Microsoft YaHei" charset="-122"/>
              </a:rPr>
              <a:t>红色球: +1, 深蓝:-1</a:t>
            </a:r>
          </a:p>
        </p:txBody>
      </p:sp>
      <p:sp>
        <p:nvSpPr>
          <p:cNvPr id="6" name="object 6"/>
          <p:cNvSpPr txBox="1"/>
          <p:nvPr/>
        </p:nvSpPr>
        <p:spPr>
          <a:xfrm>
            <a:off x="708913" y="3537203"/>
            <a:ext cx="7069750" cy="412292"/>
          </a:xfrm>
          <a:prstGeom prst="rect">
            <a:avLst/>
          </a:prstGeom>
        </p:spPr>
        <p:txBody>
          <a:bodyPr vert="horz" wrap="square" lIns="0" tIns="12065" rIns="0" bIns="0" rtlCol="0">
            <a:spAutoFit/>
          </a:bodyPr>
          <a:lstStyle/>
          <a:p>
            <a:pPr marL="12700">
              <a:lnSpc>
                <a:spcPct val="100000"/>
              </a:lnSpc>
              <a:spcBef>
                <a:spcPts val="95"/>
              </a:spcBef>
            </a:pPr>
            <a:r>
              <a:rPr sz="2600" spc="1585" dirty="0" smtClean="0">
                <a:solidFill>
                  <a:srgbClr val="09405E"/>
                </a:solidFill>
                <a:latin typeface="Microsoft YaHei" charset="-122"/>
                <a:ea typeface="Microsoft YaHei" charset="-122"/>
                <a:cs typeface="Microsoft YaHei" charset="-122"/>
              </a:rPr>
              <a:t>◼</a:t>
            </a:r>
            <a:r>
              <a:rPr sz="2600" spc="-5" dirty="0" smtClean="0">
                <a:solidFill>
                  <a:srgbClr val="09405E"/>
                </a:solidFill>
                <a:latin typeface="Microsoft YaHei" charset="-122"/>
                <a:ea typeface="Microsoft YaHei" charset="-122"/>
                <a:cs typeface="Microsoft YaHei" charset="-122"/>
              </a:rPr>
              <a:t>包含额外的无标注数</a:t>
            </a:r>
            <a:r>
              <a:rPr sz="2600" spc="605" dirty="0" smtClean="0">
                <a:solidFill>
                  <a:srgbClr val="09405E"/>
                </a:solidFill>
                <a:latin typeface="Microsoft YaHei" charset="-122"/>
                <a:ea typeface="Microsoft YaHei" charset="-122"/>
                <a:cs typeface="Microsoft YaHei" charset="-122"/>
              </a:rPr>
              <a:t>据</a:t>
            </a:r>
            <a:r>
              <a:rPr sz="2600" spc="-10" dirty="0">
                <a:solidFill>
                  <a:srgbClr val="09405E"/>
                </a:solidFill>
                <a:latin typeface="Microsoft YaHei" charset="-122"/>
                <a:ea typeface="Microsoft YaHei" charset="-122"/>
                <a:cs typeface="Microsoft YaHei" charset="-122"/>
              </a:rPr>
              <a:t>(</a:t>
            </a:r>
            <a:r>
              <a:rPr sz="2600" spc="-5" dirty="0">
                <a:solidFill>
                  <a:srgbClr val="09405E"/>
                </a:solidFill>
                <a:latin typeface="Microsoft YaHei" charset="-122"/>
                <a:ea typeface="Microsoft YaHei" charset="-122"/>
                <a:cs typeface="Microsoft YaHei" charset="-122"/>
              </a:rPr>
              <a:t>浅蓝色</a:t>
            </a:r>
            <a:r>
              <a:rPr lang="zh-CN" altLang="en-US" sz="2600" spc="-5" dirty="0">
                <a:solidFill>
                  <a:srgbClr val="09405E"/>
                </a:solidFill>
                <a:latin typeface="Microsoft YaHei" charset="-122"/>
                <a:ea typeface="Microsoft YaHei" charset="-122"/>
                <a:cs typeface="Microsoft YaHei" charset="-122"/>
              </a:rPr>
              <a:t>的点</a:t>
            </a:r>
            <a:r>
              <a:rPr lang="en-US" altLang="zh-CN" sz="2600" spc="-5" dirty="0">
                <a:solidFill>
                  <a:srgbClr val="09405E"/>
                </a:solidFill>
                <a:latin typeface="Microsoft YaHei" charset="-122"/>
                <a:ea typeface="Microsoft YaHei" charset="-122"/>
                <a:cs typeface="Microsoft YaHei" charset="-122"/>
              </a:rPr>
              <a:t>)</a:t>
            </a:r>
            <a:endParaRPr sz="2600" dirty="0">
              <a:latin typeface="Microsoft YaHei" charset="-122"/>
              <a:ea typeface="Microsoft YaHei" charset="-122"/>
              <a:cs typeface="Microsoft YaHei" charset="-122"/>
            </a:endParaRPr>
          </a:p>
        </p:txBody>
      </p:sp>
      <p:sp>
        <p:nvSpPr>
          <p:cNvPr id="7" name="object 7"/>
          <p:cNvSpPr txBox="1"/>
          <p:nvPr/>
        </p:nvSpPr>
        <p:spPr>
          <a:xfrm>
            <a:off x="708913" y="5200397"/>
            <a:ext cx="6744334" cy="1214120"/>
          </a:xfrm>
          <a:prstGeom prst="rect">
            <a:avLst/>
          </a:prstGeom>
        </p:spPr>
        <p:txBody>
          <a:bodyPr vert="horz" wrap="square" lIns="0" tIns="210820" rIns="0" bIns="0" rtlCol="0">
            <a:spAutoFit/>
          </a:bodyPr>
          <a:lstStyle/>
          <a:p>
            <a:pPr marL="12700">
              <a:lnSpc>
                <a:spcPct val="100000"/>
              </a:lnSpc>
              <a:spcBef>
                <a:spcPts val="1660"/>
              </a:spcBef>
            </a:pPr>
            <a:r>
              <a:rPr sz="2600" spc="1585" dirty="0">
                <a:solidFill>
                  <a:srgbClr val="09405E"/>
                </a:solidFill>
                <a:latin typeface="Microsoft YaHei" charset="-122"/>
                <a:ea typeface="Microsoft YaHei" charset="-122"/>
                <a:cs typeface="Microsoft YaHei" charset="-122"/>
              </a:rPr>
              <a:t>◼</a:t>
            </a:r>
            <a:r>
              <a:rPr sz="2600" spc="-5" dirty="0">
                <a:solidFill>
                  <a:srgbClr val="09405E"/>
                </a:solidFill>
                <a:latin typeface="Microsoft YaHei" charset="-122"/>
                <a:ea typeface="Microsoft YaHei" charset="-122"/>
                <a:cs typeface="Microsoft YaHei" charset="-122"/>
              </a:rPr>
              <a:t>假设:</a:t>
            </a:r>
            <a:r>
              <a:rPr sz="2600" spc="-25" dirty="0">
                <a:solidFill>
                  <a:srgbClr val="09405E"/>
                </a:solidFill>
                <a:latin typeface="Microsoft YaHei" charset="-122"/>
                <a:ea typeface="Microsoft YaHei" charset="-122"/>
                <a:cs typeface="Microsoft YaHei" charset="-122"/>
              </a:rPr>
              <a:t> </a:t>
            </a:r>
            <a:r>
              <a:rPr sz="2600" spc="-5" dirty="0">
                <a:solidFill>
                  <a:srgbClr val="09405E"/>
                </a:solidFill>
                <a:latin typeface="Microsoft YaHei" charset="-122"/>
                <a:ea typeface="Microsoft YaHei" charset="-122"/>
                <a:cs typeface="Microsoft YaHei" charset="-122"/>
              </a:rPr>
              <a:t>同一个类别的样本内在服从一致的分</a:t>
            </a:r>
            <a:r>
              <a:rPr sz="2600" spc="-1895" dirty="0">
                <a:solidFill>
                  <a:srgbClr val="09405E"/>
                </a:solidFill>
                <a:latin typeface="Microsoft YaHei" charset="-122"/>
                <a:ea typeface="Microsoft YaHei" charset="-122"/>
                <a:cs typeface="Microsoft YaHei" charset="-122"/>
              </a:rPr>
              <a:t>布</a:t>
            </a:r>
            <a:endParaRPr sz="2600" dirty="0">
              <a:latin typeface="Microsoft YaHei" charset="-122"/>
              <a:ea typeface="Microsoft YaHei" charset="-122"/>
              <a:cs typeface="Microsoft YaHei" charset="-122"/>
            </a:endParaRPr>
          </a:p>
          <a:p>
            <a:pPr marL="12700">
              <a:lnSpc>
                <a:spcPct val="100000"/>
              </a:lnSpc>
              <a:spcBef>
                <a:spcPts val="1560"/>
              </a:spcBef>
            </a:pPr>
            <a:r>
              <a:rPr sz="2600" spc="1585" dirty="0">
                <a:solidFill>
                  <a:srgbClr val="09405E"/>
                </a:solidFill>
                <a:latin typeface="Microsoft YaHei" charset="-122"/>
                <a:ea typeface="Microsoft YaHei" charset="-122"/>
                <a:cs typeface="Microsoft YaHei" charset="-122"/>
              </a:rPr>
              <a:t>◼</a:t>
            </a:r>
            <a:r>
              <a:rPr sz="2600" spc="-5" dirty="0">
                <a:solidFill>
                  <a:srgbClr val="C00000"/>
                </a:solidFill>
                <a:latin typeface="Microsoft YaHei" charset="-122"/>
                <a:ea typeface="Microsoft YaHei" charset="-122"/>
                <a:cs typeface="Microsoft YaHei" charset="-122"/>
              </a:rPr>
              <a:t>无标注数据能够给出更有意义的分类边界</a:t>
            </a:r>
            <a:endParaRPr sz="2600" dirty="0">
              <a:solidFill>
                <a:srgbClr val="C00000"/>
              </a:solidFill>
              <a:latin typeface="Microsoft YaHei" charset="-122"/>
              <a:ea typeface="Microsoft YaHei" charset="-122"/>
              <a:cs typeface="Microsoft YaHei" charset="-122"/>
            </a:endParaRPr>
          </a:p>
        </p:txBody>
      </p:sp>
      <p:sp>
        <p:nvSpPr>
          <p:cNvPr id="8" name="object 8"/>
          <p:cNvSpPr txBox="1">
            <a:spLocks noGrp="1"/>
          </p:cNvSpPr>
          <p:nvPr>
            <p:ph type="title"/>
          </p:nvPr>
        </p:nvSpPr>
        <p:spPr>
          <a:xfrm>
            <a:off x="937513" y="149351"/>
            <a:ext cx="3753485"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无标注数据能有帮助</a:t>
            </a:r>
            <a:r>
              <a:rPr sz="2800" b="1" dirty="0">
                <a:solidFill>
                  <a:srgbClr val="FFFFFF"/>
                </a:solidFill>
                <a:latin typeface="Microsoft YaHei" charset="-122"/>
                <a:ea typeface="Microsoft YaHei" charset="-122"/>
                <a:cs typeface="Microsoft YaHei" charset="-122"/>
              </a:rPr>
              <a:t>么?</a:t>
            </a:r>
            <a:endParaRPr sz="2800" dirty="0">
              <a:latin typeface="Microsoft YaHei" charset="-122"/>
              <a:ea typeface="Microsoft YaHei" charset="-122"/>
              <a:cs typeface="Microsoft YaHei" charset="-122"/>
            </a:endParaRPr>
          </a:p>
        </p:txBody>
      </p:sp>
      <p:sp>
        <p:nvSpPr>
          <p:cNvPr id="9" name="object 9"/>
          <p:cNvSpPr/>
          <p:nvPr/>
        </p:nvSpPr>
        <p:spPr>
          <a:xfrm>
            <a:off x="4027932" y="1874520"/>
            <a:ext cx="4142994" cy="127330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887723" y="4104894"/>
            <a:ext cx="4422648" cy="119100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74172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1098324" y="1670277"/>
                <a:ext cx="9743848" cy="3119437"/>
              </a:xfrm>
            </p:spPr>
            <p:txBody>
              <a:bodyPr/>
              <a:lstStyle/>
              <a:p>
                <a:pPr marL="0" indent="0">
                  <a:buNone/>
                </a:pPr>
                <a:r>
                  <a:rPr lang="zh-CN" altLang="en-US" sz="2800" dirty="0">
                    <a:latin typeface="Microsoft YaHei" charset="-122"/>
                    <a:ea typeface="Microsoft YaHei" charset="-122"/>
                    <a:cs typeface="Microsoft YaHei" charset="-122"/>
                  </a:rPr>
                  <a:t>模型参数</a:t>
                </a:r>
                <a:r>
                  <a:rPr lang="en-US" altLang="zh-CN" sz="2800" dirty="0">
                    <a:latin typeface="Microsoft YaHei" charset="-122"/>
                    <a:ea typeface="Microsoft YaHei" charset="-122"/>
                    <a:cs typeface="Microsoft YaHei" charset="-122"/>
                  </a:rPr>
                  <a:t> </a:t>
                </a:r>
                <a14:m>
                  <m:oMath xmlns:m="http://schemas.openxmlformats.org/officeDocument/2006/math">
                    <m:r>
                      <a:rPr lang="zh-CN" altLang="en-US" sz="2800" b="1" i="1" smtClean="0">
                        <a:latin typeface="Cambria Math" charset="0"/>
                        <a:ea typeface="Cambria Math" charset="0"/>
                        <a:cs typeface="Cambria Math" charset="0"/>
                      </a:rPr>
                      <m:t>𝜽</m:t>
                    </m:r>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𝜋</m:t>
                        </m:r>
                      </m:e>
                      <m:sub>
                        <m:r>
                          <a:rPr lang="en-US" altLang="zh-CN" sz="2800" b="0" i="1" smtClean="0">
                            <a:latin typeface="Cambria Math" charset="0"/>
                            <a:ea typeface="Cambria Math" charset="0"/>
                            <a:cs typeface="Cambria Math" charset="0"/>
                          </a:rPr>
                          <m:t>1</m:t>
                        </m:r>
                      </m:sub>
                    </m:sSub>
                    <m:r>
                      <a:rPr lang="en-US" altLang="zh-CN" sz="2800" b="0" i="1" smtClean="0">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𝜋</m:t>
                        </m:r>
                      </m:e>
                      <m:sub>
                        <m:r>
                          <a:rPr lang="en-US" altLang="zh-CN" sz="2800" b="0" i="1" smtClean="0">
                            <a:latin typeface="Cambria Math" charset="0"/>
                            <a:ea typeface="Cambria Math" charset="0"/>
                            <a:cs typeface="Cambria Math" charset="0"/>
                          </a:rPr>
                          <m:t>2</m:t>
                        </m:r>
                      </m:sub>
                    </m:sSub>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zh-CN" altLang="en-US" sz="2800" b="1" i="1">
                            <a:latin typeface="Cambria Math" charset="0"/>
                            <a:ea typeface="Cambria Math" charset="0"/>
                            <a:cs typeface="Cambria Math" charset="0"/>
                          </a:rPr>
                          <m:t>𝝁</m:t>
                        </m:r>
                      </m:e>
                      <m:sub>
                        <m:r>
                          <a:rPr lang="en-US" altLang="zh-CN" sz="2800" b="0" i="1" smtClean="0">
                            <a:latin typeface="Cambria Math" charset="0"/>
                            <a:ea typeface="Cambria Math" charset="0"/>
                            <a:cs typeface="Cambria Math" charset="0"/>
                          </a:rPr>
                          <m:t>1</m:t>
                        </m:r>
                      </m:sub>
                    </m:sSub>
                    <m:r>
                      <a:rPr lang="en-US" altLang="zh-CN" sz="2800" b="0" i="1" smtClean="0">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zh-CN" altLang="en-US" sz="2800" b="1" i="1">
                            <a:latin typeface="Cambria Math" charset="0"/>
                            <a:ea typeface="Cambria Math" charset="0"/>
                            <a:cs typeface="Cambria Math" charset="0"/>
                          </a:rPr>
                          <m:t>𝝁</m:t>
                        </m:r>
                      </m:e>
                      <m:sub>
                        <m:r>
                          <a:rPr lang="en-US" altLang="zh-CN" sz="2800" b="0" i="1" smtClean="0">
                            <a:latin typeface="Cambria Math" charset="0"/>
                            <a:ea typeface="Cambria Math" charset="0"/>
                            <a:cs typeface="Cambria Math" charset="0"/>
                          </a:rPr>
                          <m:t>2</m:t>
                        </m:r>
                      </m:sub>
                    </m:sSub>
                    <m:r>
                      <a:rPr lang="en-US" altLang="zh-CN" sz="2800" b="0" i="1" smtClean="0">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m:t>
                        </m:r>
                      </m:e>
                      <m:sub>
                        <m:r>
                          <a:rPr lang="en-US" altLang="zh-CN" sz="2800" i="1">
                            <a:latin typeface="Cambria Math" charset="0"/>
                            <a:ea typeface="Cambria Math" charset="0"/>
                            <a:cs typeface="Cambria Math" charset="0"/>
                          </a:rPr>
                          <m:t>1</m:t>
                        </m:r>
                      </m:sub>
                    </m:sSub>
                    <m:r>
                      <a:rPr lang="en-US" altLang="zh-CN" sz="2800" b="0" i="1" smtClean="0">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m:t>
                        </m:r>
                      </m:e>
                      <m:sub>
                        <m:r>
                          <a:rPr lang="en-US" altLang="zh-CN" sz="2800" b="0" i="1" smtClean="0">
                            <a:latin typeface="Cambria Math" charset="0"/>
                            <a:ea typeface="Cambria Math" charset="0"/>
                            <a:cs typeface="Cambria Math" charset="0"/>
                          </a:rPr>
                          <m:t>2</m:t>
                        </m:r>
                      </m:sub>
                    </m:sSub>
                    <m:r>
                      <a:rPr lang="en-US" altLang="zh-CN" sz="2800" b="0" i="1" smtClean="0">
                        <a:latin typeface="Cambria Math" charset="0"/>
                        <a:ea typeface="Cambria Math" charset="0"/>
                        <a:cs typeface="Cambria Math" charset="0"/>
                      </a:rPr>
                      <m:t>}</m:t>
                    </m:r>
                  </m:oMath>
                </a14:m>
                <a:endParaRPr lang="en-US" altLang="zh-CN" sz="2800" dirty="0">
                  <a:latin typeface="Cambria Math" charset="0"/>
                  <a:ea typeface="Cambria Math" charset="0"/>
                  <a:cs typeface="Cambria Math" charset="0"/>
                </a:endParaRPr>
              </a:p>
              <a:p>
                <a:pPr marL="0" indent="0">
                  <a:buNone/>
                </a:pPr>
                <a:r>
                  <a:rPr lang="zh-CN" altLang="en-US" sz="2800" spc="-5" dirty="0">
                    <a:latin typeface="Microsoft YaHei" charset="-122"/>
                    <a:ea typeface="Microsoft YaHei" charset="-122"/>
                    <a:cs typeface="Microsoft YaHei" charset="-122"/>
                  </a:rPr>
                  <a:t>高斯混合模</a:t>
                </a:r>
                <a:r>
                  <a:rPr lang="zh-CN" altLang="en-US" sz="2800" spc="-15" dirty="0">
                    <a:latin typeface="Microsoft YaHei" charset="-122"/>
                    <a:ea typeface="Microsoft YaHei" charset="-122"/>
                    <a:cs typeface="Microsoft YaHei" charset="-122"/>
                  </a:rPr>
                  <a:t>型</a:t>
                </a:r>
                <a:r>
                  <a:rPr lang="en-US" altLang="zh-CN" sz="2800" dirty="0">
                    <a:latin typeface="Times New Roman" panose="02020603050405020304" pitchFamily="18" charset="0"/>
                    <a:cs typeface="Times New Roman" panose="02020603050405020304" pitchFamily="18" charset="0"/>
                  </a:rPr>
                  <a:t>:</a:t>
                </a:r>
              </a:p>
              <a:p>
                <a:pPr marL="0" indent="0">
                  <a:buNone/>
                </a:pP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latin typeface="Cambria Math" charset="0"/>
                        <a:ea typeface="Cambria Math" charset="0"/>
                        <a:cs typeface="Cambria Math" charset="0"/>
                      </a:rPr>
                      <m:t>𝑝</m:t>
                    </m:r>
                    <m:d>
                      <m:dPr>
                        <m:ctrlPr>
                          <a:rPr lang="en-US" altLang="zh-CN" sz="2800" b="0" i="1" smtClean="0">
                            <a:latin typeface="Cambria Math" charset="0"/>
                            <a:ea typeface="Cambria Math" charset="0"/>
                            <a:cs typeface="Cambria Math" charset="0"/>
                          </a:rPr>
                        </m:ctrlPr>
                      </m:dPr>
                      <m:e>
                        <m:r>
                          <a:rPr lang="en-US" altLang="zh-CN" sz="2800" b="1" i="1" smtClean="0">
                            <a:latin typeface="Cambria Math" charset="0"/>
                            <a:ea typeface="Cambria Math" charset="0"/>
                            <a:cs typeface="Cambria Math" charset="0"/>
                          </a:rPr>
                          <m:t>𝒙</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𝑦</m:t>
                        </m:r>
                      </m:e>
                      <m:e>
                        <m:r>
                          <a:rPr lang="zh-CN" altLang="en-US" sz="2800" b="1" i="1">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𝑝</m:t>
                    </m:r>
                    <m:d>
                      <m:dPr>
                        <m:ctrlPr>
                          <a:rPr lang="en-US" altLang="zh-CN" sz="2800" b="0" i="1" smtClean="0">
                            <a:latin typeface="Cambria Math" charset="0"/>
                            <a:ea typeface="Cambria Math" charset="0"/>
                            <a:cs typeface="Cambria Math" charset="0"/>
                          </a:rPr>
                        </m:ctrlPr>
                      </m:dPr>
                      <m:e>
                        <m:r>
                          <a:rPr lang="en-US" altLang="zh-CN" sz="2800" b="0" i="1" smtClean="0">
                            <a:latin typeface="Cambria Math" charset="0"/>
                            <a:ea typeface="Cambria Math" charset="0"/>
                            <a:cs typeface="Cambria Math" charset="0"/>
                          </a:rPr>
                          <m:t>𝑦</m:t>
                        </m:r>
                      </m:e>
                      <m:e>
                        <m:r>
                          <a:rPr lang="zh-CN" altLang="en-US" sz="2800" b="1" i="1">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𝑝</m:t>
                    </m:r>
                    <m:d>
                      <m:dPr>
                        <m:ctrlPr>
                          <a:rPr lang="en-US" altLang="zh-CN" sz="2800" b="0" i="1" smtClean="0">
                            <a:latin typeface="Cambria Math" charset="0"/>
                            <a:ea typeface="Cambria Math" charset="0"/>
                            <a:cs typeface="Cambria Math" charset="0"/>
                          </a:rPr>
                        </m:ctrlPr>
                      </m:dPr>
                      <m:e>
                        <m:r>
                          <a:rPr lang="en-US" altLang="zh-CN" sz="2800" b="1" i="1" smtClean="0">
                            <a:latin typeface="Cambria Math" charset="0"/>
                            <a:ea typeface="Cambria Math" charset="0"/>
                            <a:cs typeface="Cambria Math" charset="0"/>
                          </a:rPr>
                          <m:t>𝒙</m:t>
                        </m:r>
                      </m:e>
                      <m:e>
                        <m:r>
                          <a:rPr lang="en-US" altLang="zh-CN" sz="2800" b="0" i="1" smtClean="0">
                            <a:latin typeface="Cambria Math" charset="0"/>
                            <a:ea typeface="Cambria Math" charset="0"/>
                            <a:cs typeface="Cambria Math" charset="0"/>
                          </a:rPr>
                          <m:t>𝑦</m:t>
                        </m:r>
                        <m:r>
                          <a:rPr lang="en-US" altLang="zh-CN" sz="2800" b="0" i="1" smtClean="0">
                            <a:latin typeface="Cambria Math" charset="0"/>
                            <a:ea typeface="Cambria Math" charset="0"/>
                            <a:cs typeface="Cambria Math" charset="0"/>
                          </a:rPr>
                          <m:t>,</m:t>
                        </m:r>
                        <m:r>
                          <a:rPr lang="zh-CN" altLang="en-US" sz="2800" b="1" i="1">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en-US" altLang="zh-CN" sz="2800" b="0" i="1" smtClean="0">
                            <a:latin typeface="Cambria Math" charset="0"/>
                            <a:ea typeface="Cambria Math" charset="0"/>
                            <a:cs typeface="Cambria Math" charset="0"/>
                          </a:rPr>
                          <m:t>𝜋</m:t>
                        </m:r>
                      </m:e>
                      <m:sub>
                        <m:r>
                          <a:rPr lang="en-US" altLang="zh-CN" sz="2800" b="0" i="1" smtClean="0">
                            <a:latin typeface="Cambria Math" charset="0"/>
                            <a:ea typeface="Cambria Math" charset="0"/>
                            <a:cs typeface="Cambria Math" charset="0"/>
                          </a:rPr>
                          <m:t>𝑦</m:t>
                        </m:r>
                      </m:sub>
                    </m:sSub>
                    <m:r>
                      <a:rPr lang="en-US" altLang="zh-CN" sz="2800" b="0" i="1" smtClean="0">
                        <a:latin typeface="Cambria Math" charset="0"/>
                        <a:ea typeface="Cambria Math" charset="0"/>
                        <a:cs typeface="Cambria Math" charset="0"/>
                      </a:rPr>
                      <m:t>𝑁</m:t>
                    </m:r>
                    <m:r>
                      <a:rPr lang="en-US" altLang="zh-CN" sz="2800" b="0" i="1" smtClean="0">
                        <a:latin typeface="Cambria Math" charset="0"/>
                        <a:ea typeface="Cambria Math" charset="0"/>
                        <a:cs typeface="Cambria Math" charset="0"/>
                      </a:rPr>
                      <m:t>(</m:t>
                    </m:r>
                    <m:r>
                      <a:rPr lang="en-US" altLang="zh-CN" sz="2800" b="1" i="1">
                        <a:latin typeface="Cambria Math" charset="0"/>
                        <a:ea typeface="Cambria Math" charset="0"/>
                        <a:cs typeface="Cambria Math" charset="0"/>
                      </a:rPr>
                      <m:t>𝒙</m:t>
                    </m:r>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zh-CN" altLang="en-US" sz="2800" b="1" i="1" smtClean="0">
                            <a:latin typeface="Cambria Math" charset="0"/>
                            <a:ea typeface="Cambria Math" charset="0"/>
                            <a:cs typeface="Cambria Math" charset="0"/>
                          </a:rPr>
                          <m:t>𝝁</m:t>
                        </m:r>
                      </m:e>
                      <m:sub>
                        <m:r>
                          <a:rPr lang="en-US" altLang="zh-CN" sz="2800" b="0" i="1" smtClean="0">
                            <a:latin typeface="Cambria Math" charset="0"/>
                            <a:ea typeface="Cambria Math" charset="0"/>
                            <a:cs typeface="Cambria Math" charset="0"/>
                          </a:rPr>
                          <m:t>𝑦</m:t>
                        </m:r>
                      </m:sub>
                    </m:sSub>
                    <m:r>
                      <a:rPr lang="en-US" altLang="zh-CN" sz="2800" b="0" i="1" smtClean="0">
                        <a:latin typeface="Cambria Math" charset="0"/>
                        <a:ea typeface="Cambria Math" charset="0"/>
                        <a:cs typeface="Cambria Math" charset="0"/>
                      </a:rPr>
                      <m:t>, </m:t>
                    </m:r>
                    <m:sSub>
                      <m:sSubPr>
                        <m:ctrlPr>
                          <a:rPr lang="en-US" altLang="zh-CN" sz="2800" b="0" i="1" smtClean="0">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m:t>
                        </m:r>
                      </m:e>
                      <m:sub>
                        <m:r>
                          <a:rPr lang="en-US" altLang="zh-CN" sz="2800" b="0" i="1" smtClean="0">
                            <a:latin typeface="Cambria Math" charset="0"/>
                            <a:ea typeface="Cambria Math" charset="0"/>
                            <a:cs typeface="Cambria Math" charset="0"/>
                          </a:rPr>
                          <m:t>𝑦</m:t>
                        </m:r>
                      </m:sub>
                    </m:sSub>
                    <m:r>
                      <a:rPr lang="en-US" altLang="zh-CN" sz="2800" b="0" i="1" smtClean="0">
                        <a:latin typeface="Cambria Math" charset="0"/>
                        <a:ea typeface="Cambria Math" charset="0"/>
                        <a:cs typeface="Cambria Math" charset="0"/>
                      </a:rPr>
                      <m:t>)</m:t>
                    </m:r>
                  </m:oMath>
                </a14:m>
                <a:endParaRPr lang="en-US" altLang="zh-CN" sz="2800" dirty="0">
                  <a:latin typeface="Cambria Math" charset="0"/>
                  <a:ea typeface="Cambria Math" charset="0"/>
                  <a:cs typeface="Cambria Math" charset="0"/>
                </a:endParaRPr>
              </a:p>
              <a:p>
                <a:pPr marL="0" indent="0">
                  <a:buNone/>
                </a:pPr>
                <a:endParaRPr lang="en-US" altLang="zh-CN" sz="2800" dirty="0">
                  <a:latin typeface="Microsoft YaHei" charset="-122"/>
                  <a:ea typeface="Microsoft YaHei" charset="-122"/>
                  <a:cs typeface="Microsoft YaHei" charset="-122"/>
                </a:endParaRPr>
              </a:p>
              <a:p>
                <a:pPr marL="0" indent="0">
                  <a:buNone/>
                </a:pPr>
                <a:r>
                  <a:rPr lang="zh-CN" altLang="en-US" sz="2800" dirty="0">
                    <a:latin typeface="Microsoft YaHei" charset="-122"/>
                    <a:ea typeface="Microsoft YaHei" charset="-122"/>
                    <a:cs typeface="Microsoft YaHei" charset="-122"/>
                  </a:rPr>
                  <a:t>分类</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Cambria Math" charset="0"/>
                  <a:ea typeface="Cambria Math" charset="0"/>
                  <a:cs typeface="Cambria Math"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1098324" y="1670277"/>
                <a:ext cx="9743848" cy="3119437"/>
              </a:xfrm>
              <a:blipFill rotWithShape="0">
                <a:blip r:embed="rId2"/>
                <a:stretch>
                  <a:fillRect l="-1251" b="-1015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9733021" cy="512762"/>
          </a:xfrm>
        </p:spPr>
        <p:txBody>
          <a:bodyPr/>
          <a:lstStyle/>
          <a:p>
            <a:r>
              <a:rPr lang="zh-CN" altLang="en-US" spc="-5" dirty="0">
                <a:solidFill>
                  <a:srgbClr val="FFFFFF"/>
                </a:solidFill>
                <a:latin typeface="Microsoft YaHei"/>
                <a:cs typeface="Microsoft YaHei"/>
              </a:rPr>
              <a:t>例：生成式模型</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022428" y="4150725"/>
                <a:ext cx="4200509" cy="10747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162"/>
                          </a:solidFill>
                          <a:latin typeface="Cambria Math" charset="0"/>
                          <a:ea typeface="Cambria Math" charset="0"/>
                          <a:cs typeface="Cambria Math" charset="0"/>
                        </a:rPr>
                        <m:t>𝑝</m:t>
                      </m:r>
                      <m:d>
                        <m:dPr>
                          <m:ctrlPr>
                            <a:rPr lang="en-US" altLang="zh-CN" sz="2800" i="1">
                              <a:solidFill>
                                <a:srgbClr val="094162"/>
                              </a:solidFill>
                              <a:latin typeface="Cambria Math" charset="0"/>
                              <a:ea typeface="Cambria Math" charset="0"/>
                              <a:cs typeface="Cambria Math" charset="0"/>
                            </a:rPr>
                          </m:ctrlPr>
                        </m:dPr>
                        <m:e>
                          <m:r>
                            <a:rPr lang="en-US" altLang="zh-CN" sz="2800" i="1">
                              <a:solidFill>
                                <a:srgbClr val="094162"/>
                              </a:solidFill>
                              <a:latin typeface="Cambria Math" charset="0"/>
                              <a:ea typeface="Cambria Math" charset="0"/>
                              <a:cs typeface="Cambria Math" charset="0"/>
                            </a:rPr>
                            <m:t>𝑦</m:t>
                          </m:r>
                        </m:e>
                        <m:e>
                          <m:r>
                            <a:rPr lang="en-US" altLang="zh-CN" sz="2800" b="1" i="1">
                              <a:solidFill>
                                <a:srgbClr val="094162"/>
                              </a:solidFill>
                              <a:latin typeface="Cambria Math" charset="0"/>
                              <a:ea typeface="Cambria Math" charset="0"/>
                              <a:cs typeface="Cambria Math" charset="0"/>
                            </a:rPr>
                            <m:t>𝒙</m:t>
                          </m:r>
                          <m:r>
                            <a:rPr lang="en-US" altLang="zh-CN" sz="2800" i="1">
                              <a:solidFill>
                                <a:srgbClr val="094162"/>
                              </a:solidFill>
                              <a:latin typeface="Cambria Math" charset="0"/>
                              <a:ea typeface="Cambria Math" charset="0"/>
                              <a:cs typeface="Cambria Math" charset="0"/>
                            </a:rPr>
                            <m:t>,</m:t>
                          </m:r>
                          <m:r>
                            <a:rPr lang="zh-CN" altLang="en-US" sz="2800" b="1">
                              <a:solidFill>
                                <a:srgbClr val="094162"/>
                              </a:solidFill>
                              <a:latin typeface="Cambria Math" charset="0"/>
                              <a:ea typeface="Cambria Math" charset="0"/>
                              <a:cs typeface="Cambria Math" charset="0"/>
                            </a:rPr>
                            <m:t>𝛉</m:t>
                          </m:r>
                        </m:e>
                      </m:d>
                      <m:r>
                        <a:rPr lang="en-US" altLang="zh-CN" sz="2800" i="1">
                          <a:solidFill>
                            <a:srgbClr val="094162"/>
                          </a:solidFill>
                          <a:latin typeface="Cambria Math" charset="0"/>
                          <a:ea typeface="Cambria Math" charset="0"/>
                          <a:cs typeface="Cambria Math" charset="0"/>
                        </a:rPr>
                        <m:t>=</m:t>
                      </m:r>
                      <m:f>
                        <m:fPr>
                          <m:ctrlPr>
                            <a:rPr lang="en-US" altLang="zh-CN" sz="2800" i="1">
                              <a:solidFill>
                                <a:srgbClr val="094162"/>
                              </a:solidFill>
                              <a:latin typeface="Cambria Math" charset="0"/>
                              <a:ea typeface="Cambria Math" charset="0"/>
                              <a:cs typeface="Cambria Math" charset="0"/>
                            </a:rPr>
                          </m:ctrlPr>
                        </m:fPr>
                        <m:num>
                          <m:r>
                            <a:rPr lang="en-US" altLang="zh-CN" sz="2800" i="1">
                              <a:solidFill>
                                <a:srgbClr val="094162"/>
                              </a:solidFill>
                              <a:latin typeface="Cambria Math" charset="0"/>
                              <a:ea typeface="Cambria Math" charset="0"/>
                              <a:cs typeface="Cambria Math" charset="0"/>
                            </a:rPr>
                            <m:t>𝑝</m:t>
                          </m:r>
                          <m:r>
                            <a:rPr lang="en-US" altLang="zh-CN" sz="2800" i="1">
                              <a:solidFill>
                                <a:srgbClr val="094162"/>
                              </a:solidFill>
                              <a:latin typeface="Cambria Math" charset="0"/>
                              <a:ea typeface="Cambria Math" charset="0"/>
                              <a:cs typeface="Cambria Math" charset="0"/>
                            </a:rPr>
                            <m:t>(</m:t>
                          </m:r>
                          <m:r>
                            <a:rPr lang="en-US" altLang="zh-CN" sz="2800" b="1" i="1">
                              <a:solidFill>
                                <a:srgbClr val="094162"/>
                              </a:solidFill>
                              <a:latin typeface="Cambria Math" charset="0"/>
                              <a:ea typeface="Cambria Math" charset="0"/>
                              <a:cs typeface="Cambria Math" charset="0"/>
                            </a:rPr>
                            <m:t>𝒙</m:t>
                          </m:r>
                          <m:r>
                            <a:rPr lang="en-US" altLang="zh-CN" sz="2800" i="1">
                              <a:solidFill>
                                <a:srgbClr val="094162"/>
                              </a:solidFill>
                              <a:latin typeface="Cambria Math" charset="0"/>
                              <a:ea typeface="Cambria Math" charset="0"/>
                              <a:cs typeface="Cambria Math" charset="0"/>
                            </a:rPr>
                            <m:t>,</m:t>
                          </m:r>
                          <m:r>
                            <a:rPr lang="en-US" altLang="zh-CN" sz="2800" i="1">
                              <a:solidFill>
                                <a:srgbClr val="094162"/>
                              </a:solidFill>
                              <a:latin typeface="Cambria Math" charset="0"/>
                              <a:ea typeface="Cambria Math" charset="0"/>
                              <a:cs typeface="Cambria Math" charset="0"/>
                            </a:rPr>
                            <m:t>𝑦</m:t>
                          </m:r>
                          <m:r>
                            <a:rPr lang="en-US" altLang="zh-CN" sz="2800" i="1">
                              <a:solidFill>
                                <a:srgbClr val="094162"/>
                              </a:solidFill>
                              <a:latin typeface="Cambria Math" charset="0"/>
                              <a:ea typeface="Cambria Math" charset="0"/>
                              <a:cs typeface="Cambria Math" charset="0"/>
                            </a:rPr>
                            <m:t>|</m:t>
                          </m:r>
                          <m:r>
                            <a:rPr lang="zh-CN" altLang="en-US" sz="2800" i="1">
                              <a:solidFill>
                                <a:srgbClr val="094162"/>
                              </a:solidFill>
                              <a:latin typeface="Cambria Math" charset="0"/>
                              <a:ea typeface="Cambria Math" charset="0"/>
                              <a:cs typeface="Cambria Math" charset="0"/>
                            </a:rPr>
                            <m:t>𝜃</m:t>
                          </m:r>
                          <m:r>
                            <a:rPr lang="en-US" altLang="zh-CN" sz="2800" i="1">
                              <a:solidFill>
                                <a:srgbClr val="094162"/>
                              </a:solidFill>
                              <a:latin typeface="Cambria Math" charset="0"/>
                              <a:ea typeface="Cambria Math" charset="0"/>
                              <a:cs typeface="Cambria Math" charset="0"/>
                            </a:rPr>
                            <m:t>)</m:t>
                          </m:r>
                        </m:num>
                        <m:den>
                          <m:nary>
                            <m:naryPr>
                              <m:chr m:val="∑"/>
                              <m:supHide m:val="on"/>
                              <m:ctrlPr>
                                <a:rPr lang="en-US" altLang="zh-CN" sz="2800" i="1">
                                  <a:solidFill>
                                    <a:srgbClr val="094162"/>
                                  </a:solidFill>
                                  <a:latin typeface="Cambria Math" charset="0"/>
                                  <a:ea typeface="Cambria Math" charset="0"/>
                                  <a:cs typeface="Cambria Math" charset="0"/>
                                </a:rPr>
                              </m:ctrlPr>
                            </m:naryPr>
                            <m:sub>
                              <m:sSup>
                                <m:sSupPr>
                                  <m:ctrlPr>
                                    <a:rPr lang="en-US" altLang="zh-CN" sz="2800" i="1">
                                      <a:solidFill>
                                        <a:srgbClr val="094162"/>
                                      </a:solidFill>
                                      <a:latin typeface="Cambria Math" charset="0"/>
                                      <a:ea typeface="Cambria Math" charset="0"/>
                                      <a:cs typeface="Cambria Math" charset="0"/>
                                    </a:rPr>
                                  </m:ctrlPr>
                                </m:sSupPr>
                                <m:e>
                                  <m:r>
                                    <a:rPr lang="en-US" altLang="zh-CN" sz="2800" i="1">
                                      <a:solidFill>
                                        <a:srgbClr val="094162"/>
                                      </a:solidFill>
                                      <a:latin typeface="Cambria Math" charset="0"/>
                                      <a:ea typeface="Cambria Math" charset="0"/>
                                      <a:cs typeface="Cambria Math" charset="0"/>
                                    </a:rPr>
                                    <m:t>𝑦</m:t>
                                  </m:r>
                                </m:e>
                                <m:sup>
                                  <m:r>
                                    <a:rPr lang="en-US" altLang="zh-CN" sz="2800" i="1">
                                      <a:solidFill>
                                        <a:srgbClr val="094162"/>
                                      </a:solidFill>
                                      <a:latin typeface="Cambria Math" charset="0"/>
                                      <a:ea typeface="Cambria Math" charset="0"/>
                                      <a:cs typeface="Cambria Math" charset="0"/>
                                    </a:rPr>
                                    <m:t>′</m:t>
                                  </m:r>
                                </m:sup>
                              </m:sSup>
                            </m:sub>
                            <m:sup/>
                            <m:e>
                              <m:r>
                                <a:rPr lang="en-US" altLang="zh-CN" sz="2800" i="1">
                                  <a:solidFill>
                                    <a:srgbClr val="094162"/>
                                  </a:solidFill>
                                  <a:latin typeface="Cambria Math" charset="0"/>
                                  <a:ea typeface="Cambria Math" charset="0"/>
                                  <a:cs typeface="Cambria Math" charset="0"/>
                                </a:rPr>
                                <m:t>𝑝</m:t>
                              </m:r>
                              <m:r>
                                <a:rPr lang="en-US" altLang="zh-CN" sz="2800" i="1">
                                  <a:solidFill>
                                    <a:srgbClr val="094162"/>
                                  </a:solidFill>
                                  <a:latin typeface="Cambria Math" charset="0"/>
                                  <a:ea typeface="Cambria Math" charset="0"/>
                                  <a:cs typeface="Cambria Math" charset="0"/>
                                </a:rPr>
                                <m:t>(</m:t>
                              </m:r>
                              <m:r>
                                <a:rPr lang="en-US" altLang="zh-CN" sz="2800" b="1" i="1">
                                  <a:solidFill>
                                    <a:srgbClr val="094162"/>
                                  </a:solidFill>
                                  <a:latin typeface="Cambria Math" charset="0"/>
                                  <a:ea typeface="Cambria Math" charset="0"/>
                                  <a:cs typeface="Cambria Math" charset="0"/>
                                </a:rPr>
                                <m:t>𝒙</m:t>
                              </m:r>
                              <m:r>
                                <a:rPr lang="en-US" altLang="zh-CN" sz="2800" i="1">
                                  <a:solidFill>
                                    <a:srgbClr val="094162"/>
                                  </a:solidFill>
                                  <a:latin typeface="Cambria Math" charset="0"/>
                                  <a:ea typeface="Cambria Math" charset="0"/>
                                  <a:cs typeface="Cambria Math" charset="0"/>
                                </a:rPr>
                                <m:t>,</m:t>
                              </m:r>
                              <m:sSup>
                                <m:sSupPr>
                                  <m:ctrlPr>
                                    <a:rPr lang="en-US" altLang="zh-CN" sz="2800" i="1">
                                      <a:solidFill>
                                        <a:srgbClr val="094162"/>
                                      </a:solidFill>
                                      <a:latin typeface="Cambria Math" charset="0"/>
                                      <a:ea typeface="Cambria Math" charset="0"/>
                                      <a:cs typeface="Cambria Math" charset="0"/>
                                    </a:rPr>
                                  </m:ctrlPr>
                                </m:sSupPr>
                                <m:e>
                                  <m:r>
                                    <a:rPr lang="en-US" altLang="zh-CN" sz="2800" i="1">
                                      <a:solidFill>
                                        <a:srgbClr val="094162"/>
                                      </a:solidFill>
                                      <a:latin typeface="Cambria Math" charset="0"/>
                                      <a:ea typeface="Cambria Math" charset="0"/>
                                      <a:cs typeface="Cambria Math" charset="0"/>
                                    </a:rPr>
                                    <m:t>𝑦</m:t>
                                  </m:r>
                                </m:e>
                                <m:sup>
                                  <m:r>
                                    <a:rPr lang="en-US" altLang="zh-CN" sz="2800" i="1">
                                      <a:solidFill>
                                        <a:srgbClr val="094162"/>
                                      </a:solidFill>
                                      <a:latin typeface="Cambria Math" charset="0"/>
                                      <a:ea typeface="Cambria Math" charset="0"/>
                                      <a:cs typeface="Cambria Math" charset="0"/>
                                    </a:rPr>
                                    <m:t>′</m:t>
                                  </m:r>
                                </m:sup>
                              </m:sSup>
                              <m:r>
                                <a:rPr lang="en-US" altLang="zh-CN" sz="2800" i="1">
                                  <a:solidFill>
                                    <a:srgbClr val="094162"/>
                                  </a:solidFill>
                                  <a:latin typeface="Cambria Math" charset="0"/>
                                  <a:ea typeface="Cambria Math" charset="0"/>
                                  <a:cs typeface="Cambria Math" charset="0"/>
                                </a:rPr>
                                <m:t>|</m:t>
                              </m:r>
                              <m:r>
                                <a:rPr lang="zh-CN" altLang="en-US" sz="2800" i="1">
                                  <a:solidFill>
                                    <a:srgbClr val="094162"/>
                                  </a:solidFill>
                                  <a:latin typeface="Cambria Math" charset="0"/>
                                  <a:ea typeface="Cambria Math" charset="0"/>
                                  <a:cs typeface="Cambria Math" charset="0"/>
                                </a:rPr>
                                <m:t>𝜃</m:t>
                              </m:r>
                              <m:r>
                                <a:rPr lang="en-US" altLang="zh-CN" sz="2800" i="1">
                                  <a:solidFill>
                                    <a:srgbClr val="094162"/>
                                  </a:solidFill>
                                  <a:latin typeface="Cambria Math" charset="0"/>
                                  <a:ea typeface="Cambria Math" charset="0"/>
                                  <a:cs typeface="Cambria Math" charset="0"/>
                                </a:rPr>
                                <m:t>)</m:t>
                              </m:r>
                            </m:e>
                          </m:nary>
                        </m:den>
                      </m:f>
                    </m:oMath>
                  </m:oMathPara>
                </a14:m>
                <a:endParaRPr lang="zh-CN" altLang="en-US" sz="2800" dirty="0">
                  <a:solidFill>
                    <a:srgbClr val="094162"/>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022428" y="4150725"/>
                <a:ext cx="4200509" cy="1074781"/>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4736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4"/>
            <a:ext cx="4754563" cy="806230"/>
          </a:xfrm>
        </p:spPr>
        <p:txBody>
          <a:bodyPr/>
          <a:lstStyle/>
          <a:p>
            <a:pPr marL="0" indent="0">
              <a:lnSpc>
                <a:spcPct val="100000"/>
              </a:lnSpc>
              <a:spcBef>
                <a:spcPts val="95"/>
              </a:spcBef>
              <a:buNone/>
            </a:pPr>
            <a:r>
              <a:rPr lang="zh-CN" altLang="en-US" sz="2600" spc="-5" dirty="0">
                <a:latin typeface="Microsoft YaHei" charset="-122"/>
                <a:ea typeface="Microsoft YaHei" charset="-122"/>
                <a:cs typeface="Microsoft YaHei" charset="-122"/>
              </a:rPr>
              <a:t>最可能的模型和它的决策边界</a:t>
            </a:r>
            <a:endParaRPr lang="zh-CN" altLang="en-US" sz="26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8731535" cy="588962"/>
          </a:xfrm>
        </p:spPr>
        <p:txBody>
          <a:bodyPr/>
          <a:lstStyle/>
          <a:p>
            <a:r>
              <a:rPr lang="zh-CN" altLang="en-US" spc="-5" dirty="0">
                <a:solidFill>
                  <a:srgbClr val="FFFFFF"/>
                </a:solidFill>
                <a:latin typeface="Microsoft YaHei"/>
                <a:cs typeface="Microsoft YaHei"/>
              </a:rPr>
              <a:t>例：生成式模型</a:t>
            </a:r>
            <a:endParaRPr lang="zh-CN" altLang="en-US" dirty="0"/>
          </a:p>
        </p:txBody>
      </p:sp>
      <p:pic>
        <p:nvPicPr>
          <p:cNvPr id="4" name="图片 3"/>
          <p:cNvPicPr>
            <a:picLocks noChangeAspect="1"/>
          </p:cNvPicPr>
          <p:nvPr/>
        </p:nvPicPr>
        <p:blipFill>
          <a:blip r:embed="rId2"/>
          <a:stretch>
            <a:fillRect/>
          </a:stretch>
        </p:blipFill>
        <p:spPr>
          <a:xfrm>
            <a:off x="649255" y="1750793"/>
            <a:ext cx="4716525" cy="4674851"/>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5931944" y="2351301"/>
                <a:ext cx="2538131"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𝝁</m:t>
                          </m:r>
                        </m:e>
                        <m:sub>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f>
                        <m:fPr>
                          <m:ctrlPr>
                            <a:rPr lang="bg-BG" altLang="zh-CN" sz="2800" i="1">
                              <a:solidFill>
                                <a:srgbClr val="09405E"/>
                              </a:solidFill>
                              <a:latin typeface="Cambria Math" charset="0"/>
                              <a:ea typeface="Microsoft YaHei" charset="-122"/>
                              <a:cs typeface="Microsoft YaHei" charset="-122"/>
                            </a:rPr>
                          </m:ctrlPr>
                        </m:fPr>
                        <m:num>
                          <m:r>
                            <a:rPr lang="en-US" altLang="zh-CN" sz="2800" i="1">
                              <a:solidFill>
                                <a:srgbClr val="09405E"/>
                              </a:solidFill>
                              <a:latin typeface="Cambria Math" charset="0"/>
                              <a:ea typeface="Microsoft YaHei" charset="-122"/>
                              <a:cs typeface="Microsoft YaHei" charset="-122"/>
                            </a:rPr>
                            <m:t>1</m:t>
                          </m:r>
                        </m:num>
                        <m:den>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𝑁</m:t>
                              </m:r>
                            </m:e>
                            <m:sub>
                              <m:r>
                                <a:rPr lang="en-US" altLang="zh-CN" sz="2800" i="1">
                                  <a:solidFill>
                                    <a:srgbClr val="09405E"/>
                                  </a:solidFill>
                                  <a:latin typeface="Cambria Math" charset="0"/>
                                </a:rPr>
                                <m:t>𝑐</m:t>
                              </m:r>
                            </m:sub>
                          </m:sSub>
                        </m:den>
                      </m:f>
                      <m:nary>
                        <m:naryPr>
                          <m:chr m:val="∑"/>
                          <m:supHide m:val="on"/>
                          <m:ctrlPr>
                            <a:rPr lang="bg-BG" altLang="zh-CN" sz="2800" i="1">
                              <a:solidFill>
                                <a:srgbClr val="09405E"/>
                              </a:solidFill>
                              <a:latin typeface="Cambria Math" charset="0"/>
                              <a:ea typeface="Microsoft YaHei" charset="-122"/>
                              <a:cs typeface="Microsoft YaHei" charset="-122"/>
                            </a:rPr>
                          </m:ctrlPr>
                        </m:naryPr>
                        <m:sub>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Microsoft YaHei" charset="-122"/>
                                  <a:cs typeface="Microsoft YaHei" charset="-122"/>
                                </a:rPr>
                                <m:t>𝑦</m:t>
                              </m:r>
                            </m:e>
                            <m:sub>
                              <m:r>
                                <a:rPr lang="en-US" altLang="zh-CN" sz="2800" i="1">
                                  <a:solidFill>
                                    <a:srgbClr val="09405E"/>
                                  </a:solidFill>
                                  <a:latin typeface="Cambria Math" charset="0"/>
                                  <a:ea typeface="Microsoft YaHei" charset="-122"/>
                                  <a:cs typeface="Microsoft YaHei" charset="-122"/>
                                </a:rPr>
                                <m:t>𝑖</m:t>
                              </m:r>
                            </m:sub>
                          </m:sSub>
                          <m:r>
                            <m:rPr>
                              <m:brk m:alnAt="7"/>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up/>
                        <m:e>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Microsoft YaHei" charset="-122"/>
                                  <a:cs typeface="Microsoft YaHei" charset="-122"/>
                                </a:rPr>
                                <m:t>𝒙</m:t>
                              </m:r>
                            </m:e>
                            <m:sub>
                              <m:r>
                                <a:rPr lang="en-US" altLang="zh-CN" sz="2800" i="1">
                                  <a:solidFill>
                                    <a:srgbClr val="09405E"/>
                                  </a:solidFill>
                                  <a:latin typeface="Cambria Math" charset="0"/>
                                  <a:ea typeface="Microsoft YaHei" charset="-122"/>
                                  <a:cs typeface="Microsoft YaHei" charset="-122"/>
                                </a:rPr>
                                <m:t>𝑖</m:t>
                              </m:r>
                            </m:sub>
                          </m:sSub>
                        </m:e>
                      </m:nary>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5931944" y="2351301"/>
                <a:ext cx="2538131" cy="119404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31944" y="4088218"/>
                <a:ext cx="5275355"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Microsoft YaHei" charset="-122"/>
                              <a:cs typeface="Microsoft YaHei" charset="-122"/>
                            </a:rPr>
                          </m:ctrlPr>
                        </m:sSubPr>
                        <m:e>
                          <m:r>
                            <a:rPr lang="el-GR" altLang="zh-CN" sz="2800" b="1" i="1" smtClean="0">
                              <a:solidFill>
                                <a:srgbClr val="09405E"/>
                              </a:solidFill>
                              <a:latin typeface="Cambria Math" charset="0"/>
                              <a:ea typeface="Cambria Math" charset="0"/>
                              <a:cs typeface="Cambria Math" charset="0"/>
                            </a:rPr>
                            <m:t>𝜮</m:t>
                          </m:r>
                        </m:e>
                        <m:sub>
                          <m:r>
                            <a:rPr lang="en-US" altLang="zh-CN" sz="2800" i="1">
                              <a:solidFill>
                                <a:srgbClr val="09405E"/>
                              </a:solidFill>
                              <a:latin typeface="Cambria Math" charset="0"/>
                              <a:ea typeface="Microsoft YaHei" charset="-122"/>
                              <a:cs typeface="Microsoft YaHei" charset="-122"/>
                            </a:rPr>
                            <m:t>𝑐</m:t>
                          </m:r>
                        </m:sub>
                      </m:sSub>
                      <m:r>
                        <a:rPr lang="en-US" altLang="zh-CN" sz="2800" i="1">
                          <a:solidFill>
                            <a:srgbClr val="09405E"/>
                          </a:solidFill>
                          <a:latin typeface="Cambria Math" charset="0"/>
                          <a:ea typeface="Microsoft YaHei" charset="-122"/>
                          <a:cs typeface="Microsoft YaHei" charset="-122"/>
                        </a:rPr>
                        <m:t>=</m:t>
                      </m:r>
                      <m:f>
                        <m:fPr>
                          <m:ctrlPr>
                            <a:rPr lang="bg-BG" altLang="zh-CN" sz="2800" i="1">
                              <a:solidFill>
                                <a:srgbClr val="09405E"/>
                              </a:solidFill>
                              <a:latin typeface="Cambria Math" charset="0"/>
                              <a:ea typeface="Microsoft YaHei" charset="-122"/>
                              <a:cs typeface="Microsoft YaHei" charset="-122"/>
                            </a:rPr>
                          </m:ctrlPr>
                        </m:fPr>
                        <m:num>
                          <m:r>
                            <a:rPr lang="en-US" altLang="zh-CN" sz="2800" i="1">
                              <a:solidFill>
                                <a:srgbClr val="09405E"/>
                              </a:solidFill>
                              <a:latin typeface="Cambria Math" charset="0"/>
                              <a:ea typeface="Microsoft YaHei" charset="-122"/>
                              <a:cs typeface="Microsoft YaHei" charset="-122"/>
                            </a:rPr>
                            <m:t>1</m:t>
                          </m:r>
                        </m:num>
                        <m:den>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𝑁</m:t>
                              </m:r>
                            </m:e>
                            <m:sub>
                              <m:r>
                                <a:rPr lang="en-US" altLang="zh-CN" sz="2800" i="1">
                                  <a:solidFill>
                                    <a:srgbClr val="09405E"/>
                                  </a:solidFill>
                                  <a:latin typeface="Cambria Math" charset="0"/>
                                </a:rPr>
                                <m:t>𝑐</m:t>
                              </m:r>
                            </m:sub>
                          </m:sSub>
                        </m:den>
                      </m:f>
                      <m:nary>
                        <m:naryPr>
                          <m:chr m:val="∑"/>
                          <m:supHide m:val="on"/>
                          <m:ctrlPr>
                            <a:rPr lang="bg-BG" altLang="zh-CN" sz="2800" i="1">
                              <a:solidFill>
                                <a:srgbClr val="09405E"/>
                              </a:solidFill>
                              <a:latin typeface="Cambria Math" charset="0"/>
                              <a:ea typeface="Microsoft YaHei" charset="-122"/>
                              <a:cs typeface="Microsoft YaHei" charset="-122"/>
                            </a:rPr>
                          </m:ctrlPr>
                        </m:naryPr>
                        <m:sub>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Microsoft YaHei" charset="-122"/>
                                  <a:cs typeface="Microsoft YaHei" charset="-122"/>
                                </a:rPr>
                                <m:t>𝑦</m:t>
                              </m:r>
                            </m:e>
                            <m:sub>
                              <m:r>
                                <a:rPr lang="en-US" altLang="zh-CN" sz="2800" i="1">
                                  <a:solidFill>
                                    <a:srgbClr val="09405E"/>
                                  </a:solidFill>
                                  <a:latin typeface="Cambria Math" charset="0"/>
                                  <a:ea typeface="Microsoft YaHei" charset="-122"/>
                                  <a:cs typeface="Microsoft YaHei" charset="-122"/>
                                </a:rPr>
                                <m:t>𝑖</m:t>
                              </m:r>
                            </m:sub>
                          </m:sSub>
                          <m:r>
                            <m:rPr>
                              <m:brk m:alnAt="7"/>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𝑐</m:t>
                          </m:r>
                        </m:sub>
                        <m:sup/>
                        <m:e>
                          <m:d>
                            <m:dPr>
                              <m:ctrlPr>
                                <a:rPr lang="is-IS" altLang="zh-CN" sz="2800" i="1" smtClean="0">
                                  <a:solidFill>
                                    <a:srgbClr val="09405E"/>
                                  </a:solidFill>
                                  <a:latin typeface="Cambria Math" charset="0"/>
                                  <a:ea typeface="Microsoft YaHei" charset="-122"/>
                                  <a:cs typeface="Microsoft YaHei" charset="-122"/>
                                </a:rPr>
                              </m:ctrlPr>
                            </m:dPr>
                            <m:e>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Microsoft YaHei" charset="-122"/>
                                      <a:cs typeface="Microsoft YaHei" charset="-122"/>
                                    </a:rPr>
                                    <m:t>𝒙</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𝝁</m:t>
                                  </m:r>
                                </m:e>
                                <m:sub>
                                  <m:r>
                                    <a:rPr lang="en-US" altLang="zh-CN" sz="2800" i="1">
                                      <a:solidFill>
                                        <a:srgbClr val="09405E"/>
                                      </a:solidFill>
                                      <a:latin typeface="Cambria Math" charset="0"/>
                                      <a:ea typeface="Microsoft YaHei" charset="-122"/>
                                      <a:cs typeface="Microsoft YaHei" charset="-122"/>
                                    </a:rPr>
                                    <m:t>𝑐</m:t>
                                  </m:r>
                                </m:sub>
                              </m:sSub>
                            </m:e>
                          </m:d>
                          <m:sSup>
                            <m:sSupPr>
                              <m:ctrlPr>
                                <a:rPr lang="is-IS" altLang="zh-CN" sz="2800" i="1" smtClean="0">
                                  <a:solidFill>
                                    <a:srgbClr val="09405E"/>
                                  </a:solidFill>
                                  <a:latin typeface="Cambria Math" charset="0"/>
                                  <a:ea typeface="Microsoft YaHei" charset="-122"/>
                                  <a:cs typeface="Microsoft YaHei" charset="-122"/>
                                </a:rPr>
                              </m:ctrlPr>
                            </m:sSupPr>
                            <m:e>
                              <m:d>
                                <m:dPr>
                                  <m:ctrlPr>
                                    <a:rPr lang="is-IS" altLang="zh-CN" sz="2800" i="1">
                                      <a:solidFill>
                                        <a:srgbClr val="09405E"/>
                                      </a:solidFill>
                                      <a:latin typeface="Cambria Math" charset="0"/>
                                      <a:ea typeface="Microsoft YaHei" charset="-122"/>
                                      <a:cs typeface="Microsoft YaHei" charset="-122"/>
                                    </a:rPr>
                                  </m:ctrlPr>
                                </m:dPr>
                                <m:e>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Microsoft YaHei" charset="-122"/>
                                          <a:cs typeface="Microsoft YaHei" charset="-122"/>
                                        </a:rPr>
                                        <m:t>𝒙</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𝝁</m:t>
                                      </m:r>
                                    </m:e>
                                    <m:sub>
                                      <m:r>
                                        <a:rPr lang="en-US" altLang="zh-CN" sz="2800" i="1">
                                          <a:solidFill>
                                            <a:srgbClr val="09405E"/>
                                          </a:solidFill>
                                          <a:latin typeface="Cambria Math" charset="0"/>
                                          <a:ea typeface="Microsoft YaHei" charset="-122"/>
                                          <a:cs typeface="Microsoft YaHei" charset="-122"/>
                                        </a:rPr>
                                        <m:t>𝑐</m:t>
                                      </m:r>
                                    </m:sub>
                                  </m:sSub>
                                </m:e>
                              </m:d>
                            </m:e>
                            <m:sup>
                              <m:r>
                                <m:rPr>
                                  <m:sty m:val="p"/>
                                </m:rPr>
                                <a:rPr lang="en-US" altLang="zh-CN" sz="2800" b="0" i="0" smtClean="0">
                                  <a:solidFill>
                                    <a:srgbClr val="09405E"/>
                                  </a:solidFill>
                                  <a:latin typeface="Cambria Math" charset="0"/>
                                  <a:ea typeface="Microsoft YaHei" charset="-122"/>
                                  <a:cs typeface="Microsoft YaHei" charset="-122"/>
                                </a:rPr>
                                <m:t>T</m:t>
                              </m:r>
                            </m:sup>
                          </m:sSup>
                        </m:e>
                      </m:nary>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931944" y="4088218"/>
                <a:ext cx="5275355" cy="119404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932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957315" y="1309784"/>
            <a:ext cx="2818818" cy="905114"/>
          </a:xfrm>
        </p:spPr>
        <p:txBody>
          <a:bodyPr/>
          <a:lstStyle/>
          <a:p>
            <a:pPr marL="0" indent="0">
              <a:lnSpc>
                <a:spcPct val="100000"/>
              </a:lnSpc>
              <a:spcBef>
                <a:spcPts val="95"/>
              </a:spcBef>
              <a:buNone/>
            </a:pPr>
            <a:r>
              <a:rPr lang="zh-CN" altLang="en-US" sz="2800" spc="-5" dirty="0">
                <a:latin typeface="Microsoft YaHei" charset="-122"/>
                <a:ea typeface="Microsoft YaHei" charset="-122"/>
                <a:cs typeface="Microsoft YaHei" charset="-122"/>
              </a:rPr>
              <a:t>加入无标签数据</a:t>
            </a:r>
            <a:endParaRPr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10538564" cy="567191"/>
          </a:xfrm>
        </p:spPr>
        <p:txBody>
          <a:bodyPr/>
          <a:lstStyle/>
          <a:p>
            <a:r>
              <a:rPr lang="zh-CN" altLang="en-US" spc="-5" dirty="0">
                <a:solidFill>
                  <a:srgbClr val="FFFFFF"/>
                </a:solidFill>
                <a:latin typeface="Microsoft YaHei"/>
                <a:cs typeface="Microsoft YaHei"/>
              </a:rPr>
              <a:t>例：生成式模型</a:t>
            </a:r>
            <a:endParaRPr lang="zh-CN" altLang="en-US" dirty="0"/>
          </a:p>
        </p:txBody>
      </p:sp>
      <p:pic>
        <p:nvPicPr>
          <p:cNvPr id="4" name="图片 3"/>
          <p:cNvPicPr>
            <a:picLocks noChangeAspect="1"/>
          </p:cNvPicPr>
          <p:nvPr/>
        </p:nvPicPr>
        <p:blipFill>
          <a:blip r:embed="rId2"/>
          <a:stretch>
            <a:fillRect/>
          </a:stretch>
        </p:blipFill>
        <p:spPr>
          <a:xfrm>
            <a:off x="1005470" y="2079431"/>
            <a:ext cx="4112832" cy="4046096"/>
          </a:xfrm>
          <a:prstGeom prst="rect">
            <a:avLst/>
          </a:prstGeom>
        </p:spPr>
      </p:pic>
    </p:spTree>
    <p:extLst>
      <p:ext uri="{BB962C8B-B14F-4D97-AF65-F5344CB8AC3E}">
        <p14:creationId xmlns:p14="http://schemas.microsoft.com/office/powerpoint/2010/main" val="3721352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211933" cy="2984045"/>
          </a:xfrm>
        </p:spPr>
        <p:txBody>
          <a:bodyPr/>
          <a:lstStyle/>
          <a:p>
            <a:pPr marL="0" indent="0">
              <a:lnSpc>
                <a:spcPct val="100000"/>
              </a:lnSpc>
              <a:spcBef>
                <a:spcPts val="95"/>
              </a:spcBef>
              <a:buNone/>
            </a:pPr>
            <a:r>
              <a:rPr lang="zh-CN" altLang="en-US" sz="2800" spc="-5" dirty="0">
                <a:latin typeface="Microsoft YaHei" charset="-122"/>
                <a:ea typeface="Microsoft YaHei" charset="-122"/>
                <a:cs typeface="Microsoft YaHei" charset="-122"/>
              </a:rPr>
              <a:t>加入无标签数</a:t>
            </a:r>
            <a:r>
              <a:rPr lang="zh-CN" altLang="en-US" sz="2800" spc="-15" dirty="0">
                <a:latin typeface="Microsoft YaHei" charset="-122"/>
                <a:ea typeface="Microsoft YaHei" charset="-122"/>
                <a:cs typeface="Microsoft YaHei" charset="-122"/>
              </a:rPr>
              <a:t>据</a:t>
            </a:r>
            <a:r>
              <a:rPr lang="en-US" altLang="zh-CN" sz="2800" spc="-5" dirty="0">
                <a:latin typeface="Microsoft YaHei" charset="-122"/>
                <a:ea typeface="Microsoft YaHei" charset="-122"/>
                <a:cs typeface="Microsoft YaHei" charset="-122"/>
              </a:rPr>
              <a:t>,</a:t>
            </a:r>
            <a:r>
              <a:rPr lang="zh-CN" altLang="en-US" sz="2800" spc="-15" dirty="0">
                <a:latin typeface="Microsoft YaHei" charset="-122"/>
                <a:ea typeface="Microsoft YaHei" charset="-122"/>
                <a:cs typeface="Microsoft YaHei" charset="-122"/>
              </a:rPr>
              <a:t> </a:t>
            </a:r>
            <a:r>
              <a:rPr lang="zh-CN" altLang="en-US" sz="2800" spc="-5" dirty="0">
                <a:latin typeface="Microsoft YaHei" charset="-122"/>
                <a:ea typeface="Microsoft YaHei" charset="-122"/>
                <a:cs typeface="Microsoft YaHei" charset="-122"/>
              </a:rPr>
              <a:t>最可能的模型和它的决策边界</a:t>
            </a:r>
            <a:endParaRPr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9330250" cy="469219"/>
          </a:xfrm>
        </p:spPr>
        <p:txBody>
          <a:bodyPr/>
          <a:lstStyle/>
          <a:p>
            <a:r>
              <a:rPr lang="zh-CN" altLang="en-US" spc="-5" dirty="0">
                <a:solidFill>
                  <a:srgbClr val="FFFFFF"/>
                </a:solidFill>
                <a:latin typeface="Microsoft YaHei"/>
                <a:cs typeface="Microsoft YaHei"/>
              </a:rPr>
              <a:t>例：生成式模型</a:t>
            </a:r>
            <a:endParaRPr lang="zh-CN" altLang="en-US" dirty="0"/>
          </a:p>
        </p:txBody>
      </p:sp>
      <p:pic>
        <p:nvPicPr>
          <p:cNvPr id="4" name="图片 3"/>
          <p:cNvPicPr>
            <a:picLocks noChangeAspect="1"/>
          </p:cNvPicPr>
          <p:nvPr/>
        </p:nvPicPr>
        <p:blipFill>
          <a:blip r:embed="rId2"/>
          <a:stretch>
            <a:fillRect/>
          </a:stretch>
        </p:blipFill>
        <p:spPr>
          <a:xfrm>
            <a:off x="736496" y="1767473"/>
            <a:ext cx="4787408" cy="4728669"/>
          </a:xfrm>
          <a:prstGeom prst="rect">
            <a:avLst/>
          </a:prstGeom>
        </p:spPr>
      </p:pic>
    </p:spTree>
    <p:extLst>
      <p:ext uri="{BB962C8B-B14F-4D97-AF65-F5344CB8AC3E}">
        <p14:creationId xmlns:p14="http://schemas.microsoft.com/office/powerpoint/2010/main" val="12606488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9" y="1147764"/>
            <a:ext cx="10767104" cy="511704"/>
          </a:xfrm>
        </p:spPr>
        <p:txBody>
          <a:bodyPr/>
          <a:lstStyle/>
          <a:p>
            <a:pPr marL="0" indent="0">
              <a:lnSpc>
                <a:spcPct val="100000"/>
              </a:lnSpc>
              <a:spcBef>
                <a:spcPts val="95"/>
              </a:spcBef>
              <a:buNone/>
            </a:pPr>
            <a:r>
              <a:rPr lang="zh-CN" altLang="en-US" sz="2800" spc="-5" dirty="0">
                <a:latin typeface="Microsoft YaHei" charset="-122"/>
                <a:ea typeface="Microsoft YaHei" charset="-122"/>
                <a:cs typeface="Microsoft YaHei" charset="-122"/>
              </a:rPr>
              <a:t>决策边界的不同，是由于模型最大化的目</a:t>
            </a:r>
            <a:r>
              <a:rPr lang="zh-CN" altLang="en-US" sz="2800" spc="5" dirty="0">
                <a:latin typeface="Microsoft YaHei" charset="-122"/>
                <a:ea typeface="Microsoft YaHei" charset="-122"/>
                <a:cs typeface="Microsoft YaHei" charset="-122"/>
              </a:rPr>
              <a:t>标</a:t>
            </a:r>
            <a:r>
              <a:rPr lang="zh-CN" altLang="en-US" sz="2800" spc="-5" dirty="0">
                <a:latin typeface="Microsoft YaHei" charset="-122"/>
                <a:ea typeface="Microsoft YaHei" charset="-122"/>
                <a:cs typeface="Microsoft YaHei" charset="-122"/>
              </a:rPr>
              <a:t>不同</a:t>
            </a:r>
            <a:endParaRPr lang="zh-CN" altLang="en-US" sz="2800" dirty="0">
              <a:latin typeface="Microsoft YaHei" charset="-122"/>
              <a:ea typeface="Microsoft YaHei" charset="-122"/>
              <a:cs typeface="Microsoft YaHei" charset="-122"/>
            </a:endParaRPr>
          </a:p>
        </p:txBody>
      </p:sp>
      <p:sp>
        <p:nvSpPr>
          <p:cNvPr id="7" name="文本占位符 2"/>
          <p:cNvSpPr txBox="1">
            <a:spLocks/>
          </p:cNvSpPr>
          <p:nvPr/>
        </p:nvSpPr>
        <p:spPr>
          <a:xfrm>
            <a:off x="858779" y="173037"/>
            <a:ext cx="10538564" cy="567191"/>
          </a:xfrm>
          <a:prstGeom prst="rect">
            <a:avLst/>
          </a:prstGeom>
        </p:spPr>
        <p:txBody>
          <a:bodyPr/>
          <a:lstStyle>
            <a:lvl1pPr marL="0" indent="0" algn="l" rtl="0" eaLnBrk="0" fontAlgn="base" hangingPunct="0">
              <a:lnSpc>
                <a:spcPct val="90000"/>
              </a:lnSpc>
              <a:spcBef>
                <a:spcPts val="1000"/>
              </a:spcBef>
              <a:spcAft>
                <a:spcPct val="0"/>
              </a:spcAft>
              <a:buFont typeface="Arial" panose="020B0604020202020204" pitchFamily="34" charset="0"/>
              <a:buNone/>
              <a:defRPr lang="zh-CN" altLang="en-US" sz="2800" b="1" kern="1200" dirty="0" smtClean="0">
                <a:solidFill>
                  <a:schemeClr val="bg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r>
              <a:rPr lang="zh-CN" altLang="en-US" spc="-5" dirty="0">
                <a:solidFill>
                  <a:srgbClr val="FFFFFF"/>
                </a:solidFill>
                <a:latin typeface="Microsoft YaHei"/>
                <a:cs typeface="Microsoft YaHei"/>
              </a:rPr>
              <a:t>例：生成式模型</a:t>
            </a:r>
            <a:endParaRPr lang="zh-CN" altLang="en-US" dirty="0"/>
          </a:p>
        </p:txBody>
      </p:sp>
      <mc:AlternateContent xmlns:mc="http://schemas.openxmlformats.org/markup-compatibility/2006" xmlns:a14="http://schemas.microsoft.com/office/drawing/2010/main">
        <mc:Choice Requires="a14">
          <p:sp>
            <p:nvSpPr>
              <p:cNvPr id="9" name="TextBox 8"/>
              <p:cNvSpPr txBox="1"/>
              <p:nvPr/>
            </p:nvSpPr>
            <p:spPr>
              <a:xfrm>
                <a:off x="3472319" y="2132816"/>
                <a:ext cx="20184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Cambria Math" charset="0"/>
                          <a:cs typeface="Cambria Math" charset="0"/>
                        </a:rPr>
                        <m:t>𝑝</m:t>
                      </m:r>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1" i="1" smtClean="0">
                              <a:solidFill>
                                <a:srgbClr val="09405E"/>
                              </a:solidFill>
                              <a:latin typeface="Cambria Math" charset="0"/>
                              <a:ea typeface="Cambria Math" charset="0"/>
                              <a:cs typeface="Cambria Math" charset="0"/>
                            </a:rPr>
                            <m:t>𝑿</m:t>
                          </m:r>
                        </m:e>
                        <m:sub>
                          <m:r>
                            <a:rPr lang="en-US" altLang="zh-CN" sz="2800" b="0" i="1" smtClean="0">
                              <a:solidFill>
                                <a:srgbClr val="09405E"/>
                              </a:solidFill>
                              <a:latin typeface="Cambria Math" charset="0"/>
                              <a:ea typeface="Cambria Math" charset="0"/>
                              <a:cs typeface="Cambria Math" charset="0"/>
                            </a:rPr>
                            <m:t>𝐿</m:t>
                          </m:r>
                        </m:sub>
                      </m:sSub>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1" i="1" smtClean="0">
                              <a:solidFill>
                                <a:srgbClr val="09405E"/>
                              </a:solidFill>
                              <a:latin typeface="Cambria Math" charset="0"/>
                              <a:ea typeface="Cambria Math" charset="0"/>
                              <a:cs typeface="Cambria Math" charset="0"/>
                            </a:rPr>
                            <m:t>𝒚</m:t>
                          </m:r>
                        </m:e>
                        <m:sub>
                          <m:r>
                            <a:rPr lang="en-US" altLang="zh-CN" sz="2800" b="0" i="1" smtClean="0">
                              <a:solidFill>
                                <a:srgbClr val="09405E"/>
                              </a:solidFill>
                              <a:latin typeface="Cambria Math" charset="0"/>
                              <a:ea typeface="Cambria Math" charset="0"/>
                              <a:cs typeface="Cambria Math" charset="0"/>
                            </a:rPr>
                            <m:t>𝐿</m:t>
                          </m:r>
                        </m:sub>
                      </m:sSub>
                      <m:r>
                        <a:rPr lang="en-US" altLang="zh-CN" sz="2800" b="0" i="1" smtClean="0">
                          <a:solidFill>
                            <a:srgbClr val="09405E"/>
                          </a:solidFill>
                          <a:latin typeface="Cambria Math" charset="0"/>
                          <a:ea typeface="Cambria Math" charset="0"/>
                          <a:cs typeface="Cambria Math" charset="0"/>
                        </a:rPr>
                        <m:t>|</m:t>
                      </m:r>
                      <m:r>
                        <a:rPr lang="zh-CN" altLang="en-US" sz="2800" b="0" i="1" smtClean="0">
                          <a:solidFill>
                            <a:srgbClr val="09405E"/>
                          </a:solidFill>
                          <a:latin typeface="Cambria Math" charset="0"/>
                          <a:ea typeface="Cambria Math" charset="0"/>
                          <a:cs typeface="Cambria Math" charset="0"/>
                        </a:rPr>
                        <m:t>𝜃</m:t>
                      </m:r>
                      <m:r>
                        <a:rPr lang="en-US" altLang="zh-CN" sz="2800" b="0" i="1" smtClean="0">
                          <a:solidFill>
                            <a:srgbClr val="09405E"/>
                          </a:solidFill>
                          <a:latin typeface="Cambria Math" charset="0"/>
                          <a:ea typeface="Cambria Math" charset="0"/>
                          <a:cs typeface="Cambria Math" charset="0"/>
                        </a:rPr>
                        <m:t>)</m:t>
                      </m:r>
                    </m:oMath>
                  </m:oMathPara>
                </a14:m>
                <a:endParaRPr lang="zh-CN" altLang="en-US" sz="2800" dirty="0">
                  <a:solidFill>
                    <a:srgbClr val="09405E"/>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72319" y="2132816"/>
                <a:ext cx="2018438" cy="523220"/>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002140" y="2132816"/>
                <a:ext cx="25995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Cambria Math" charset="0"/>
                          <a:cs typeface="Cambria Math" charset="0"/>
                        </a:rPr>
                        <m:t>𝑝</m:t>
                      </m:r>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1" i="1" smtClean="0">
                              <a:solidFill>
                                <a:srgbClr val="09405E"/>
                              </a:solidFill>
                              <a:latin typeface="Cambria Math" charset="0"/>
                              <a:ea typeface="Cambria Math" charset="0"/>
                              <a:cs typeface="Cambria Math" charset="0"/>
                            </a:rPr>
                            <m:t>𝑿</m:t>
                          </m:r>
                        </m:e>
                        <m:sub>
                          <m:r>
                            <a:rPr lang="en-US" altLang="zh-CN" sz="2800" b="0" i="1" smtClean="0">
                              <a:solidFill>
                                <a:srgbClr val="09405E"/>
                              </a:solidFill>
                              <a:latin typeface="Cambria Math" charset="0"/>
                              <a:ea typeface="Cambria Math" charset="0"/>
                              <a:cs typeface="Cambria Math" charset="0"/>
                            </a:rPr>
                            <m:t>𝐿</m:t>
                          </m:r>
                        </m:sub>
                      </m:sSub>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1" i="1" smtClean="0">
                              <a:solidFill>
                                <a:srgbClr val="09405E"/>
                              </a:solidFill>
                              <a:latin typeface="Cambria Math" charset="0"/>
                              <a:ea typeface="Cambria Math" charset="0"/>
                              <a:cs typeface="Cambria Math" charset="0"/>
                            </a:rPr>
                            <m:t>𝒚</m:t>
                          </m:r>
                        </m:e>
                        <m:sub>
                          <m:r>
                            <a:rPr lang="en-US" altLang="zh-CN" sz="2800" b="0" i="1" smtClean="0">
                              <a:solidFill>
                                <a:srgbClr val="09405E"/>
                              </a:solidFill>
                              <a:latin typeface="Cambria Math" charset="0"/>
                              <a:ea typeface="Cambria Math" charset="0"/>
                              <a:cs typeface="Cambria Math" charset="0"/>
                            </a:rPr>
                            <m:t>𝐿</m:t>
                          </m:r>
                        </m:sub>
                      </m:sSub>
                      <m:r>
                        <a:rPr lang="en-US" altLang="zh-CN" sz="2800" b="0"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1" i="1" smtClean="0">
                              <a:solidFill>
                                <a:srgbClr val="09405E"/>
                              </a:solidFill>
                              <a:latin typeface="Cambria Math" charset="0"/>
                              <a:ea typeface="Cambria Math" charset="0"/>
                              <a:cs typeface="Cambria Math" charset="0"/>
                            </a:rPr>
                            <m:t>𝑿</m:t>
                          </m:r>
                        </m:e>
                        <m:sub>
                          <m:r>
                            <a:rPr lang="en-US" altLang="zh-CN" sz="2800" b="0" i="1" smtClean="0">
                              <a:solidFill>
                                <a:srgbClr val="09405E"/>
                              </a:solidFill>
                              <a:latin typeface="Cambria Math" charset="0"/>
                              <a:ea typeface="Cambria Math" charset="0"/>
                              <a:cs typeface="Cambria Math" charset="0"/>
                            </a:rPr>
                            <m:t>𝑈</m:t>
                          </m:r>
                        </m:sub>
                      </m:sSub>
                      <m:r>
                        <a:rPr lang="en-US" altLang="zh-CN" sz="2800" b="0" i="1" smtClean="0">
                          <a:solidFill>
                            <a:srgbClr val="09405E"/>
                          </a:solidFill>
                          <a:latin typeface="Cambria Math" charset="0"/>
                          <a:ea typeface="Cambria Math" charset="0"/>
                          <a:cs typeface="Cambria Math" charset="0"/>
                        </a:rPr>
                        <m:t>|</m:t>
                      </m:r>
                      <m:r>
                        <a:rPr lang="zh-CN" altLang="en-US" sz="2800" b="0" i="1" smtClean="0">
                          <a:solidFill>
                            <a:srgbClr val="09405E"/>
                          </a:solidFill>
                          <a:latin typeface="Cambria Math" charset="0"/>
                          <a:ea typeface="Cambria Math" charset="0"/>
                          <a:cs typeface="Cambria Math" charset="0"/>
                        </a:rPr>
                        <m:t>𝜃</m:t>
                      </m:r>
                      <m:r>
                        <a:rPr lang="en-US" altLang="zh-CN" sz="2800" b="0" i="1" smtClean="0">
                          <a:solidFill>
                            <a:srgbClr val="09405E"/>
                          </a:solidFill>
                          <a:latin typeface="Cambria Math" charset="0"/>
                          <a:ea typeface="Cambria Math" charset="0"/>
                          <a:cs typeface="Cambria Math" charset="0"/>
                        </a:rPr>
                        <m:t>)</m:t>
                      </m:r>
                    </m:oMath>
                  </m:oMathPara>
                </a14:m>
                <a:endParaRPr lang="zh-CN" altLang="en-US" sz="2800" dirty="0">
                  <a:solidFill>
                    <a:srgbClr val="09405E"/>
                  </a:solidFill>
                  <a:latin typeface="Cambria Math" charset="0"/>
                  <a:ea typeface="Cambria Math" charset="0"/>
                  <a:cs typeface="Cambria Math"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002140" y="2132816"/>
                <a:ext cx="2599558" cy="523220"/>
              </a:xfrm>
              <a:prstGeom prst="rect">
                <a:avLst/>
              </a:prstGeom>
              <a:blipFill rotWithShape="0">
                <a:blip r:embed="rId3"/>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2125277" y="2792819"/>
            <a:ext cx="3892752" cy="3858357"/>
          </a:xfrm>
          <a:prstGeom prst="rect">
            <a:avLst/>
          </a:prstGeom>
        </p:spPr>
      </p:pic>
      <p:pic>
        <p:nvPicPr>
          <p:cNvPr id="10" name="图片 9"/>
          <p:cNvPicPr>
            <a:picLocks noChangeAspect="1"/>
          </p:cNvPicPr>
          <p:nvPr/>
        </p:nvPicPr>
        <p:blipFill>
          <a:blip r:embed="rId5"/>
          <a:stretch>
            <a:fillRect/>
          </a:stretch>
        </p:blipFill>
        <p:spPr>
          <a:xfrm>
            <a:off x="6817176" y="2792819"/>
            <a:ext cx="3911464" cy="3863472"/>
          </a:xfrm>
          <a:prstGeom prst="rect">
            <a:avLst/>
          </a:prstGeom>
        </p:spPr>
      </p:pic>
    </p:spTree>
    <p:extLst>
      <p:ext uri="{BB962C8B-B14F-4D97-AF65-F5344CB8AC3E}">
        <p14:creationId xmlns:p14="http://schemas.microsoft.com/office/powerpoint/2010/main" val="37278877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3"/>
                <a:ext cx="10494962" cy="3162980"/>
              </a:xfrm>
            </p:spPr>
            <p:txBody>
              <a:bodyPr/>
              <a:lstStyle/>
              <a:p>
                <a:pPr marL="459105" indent="-446405">
                  <a:lnSpc>
                    <a:spcPct val="100000"/>
                  </a:lnSpc>
                  <a:spcBef>
                    <a:spcPts val="1660"/>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生成模型假设</a:t>
                </a:r>
                <a:endParaRPr lang="zh-CN" altLang="en-US" sz="2800" dirty="0">
                  <a:latin typeface="Microsoft YaHei" charset="-122"/>
                  <a:ea typeface="Microsoft YaHei" charset="-122"/>
                  <a:cs typeface="Microsoft YaHei" charset="-122"/>
                </a:endParaRPr>
              </a:p>
              <a:p>
                <a:pPr marL="808038" indent="-361950">
                  <a:buFont typeface="Wingdings" panose="05000000000000000000" pitchFamily="2" charset="2"/>
                  <a:buChar char="l"/>
                </a:pPr>
                <a:r>
                  <a:rPr lang="zh-CN" altLang="en-US" sz="2800" spc="-5" dirty="0">
                    <a:latin typeface="Microsoft YaHei" charset="-122"/>
                    <a:ea typeface="Microsoft YaHei" charset="-122"/>
                    <a:cs typeface="Microsoft YaHei" charset="-122"/>
                  </a:rPr>
                  <a:t>完全的生成式模</a:t>
                </a:r>
                <a:r>
                  <a:rPr lang="zh-CN" altLang="en-US" sz="2800" spc="595" dirty="0">
                    <a:latin typeface="Microsoft YaHei" charset="-122"/>
                    <a:ea typeface="Microsoft YaHei" charset="-122"/>
                    <a:cs typeface="Microsoft YaHei" charset="-122"/>
                  </a:rPr>
                  <a:t>型</a:t>
                </a:r>
                <a14:m>
                  <m:oMath xmlns:m="http://schemas.openxmlformats.org/officeDocument/2006/math">
                    <m:r>
                      <a:rPr lang="en-US" altLang="zh-CN" sz="2800" b="0" i="1" smtClean="0">
                        <a:latin typeface="Cambria Math" charset="0"/>
                        <a:ea typeface="Cambria Math" charset="0"/>
                        <a:cs typeface="Cambria Math" charset="0"/>
                      </a:rPr>
                      <m:t>𝑝</m:t>
                    </m:r>
                    <m:r>
                      <a:rPr lang="en-US" altLang="zh-CN" sz="2800" b="0" i="1" smtClean="0">
                        <a:latin typeface="Cambria Math" charset="0"/>
                        <a:ea typeface="Cambria Math" charset="0"/>
                        <a:cs typeface="Cambria Math" charset="0"/>
                      </a:rPr>
                      <m:t>(</m:t>
                    </m:r>
                    <m:r>
                      <a:rPr lang="en-US" altLang="zh-CN" sz="2800" b="1" i="1" smtClean="0">
                        <a:latin typeface="Cambria Math" charset="0"/>
                        <a:ea typeface="Cambria Math" charset="0"/>
                        <a:cs typeface="Cambria Math" charset="0"/>
                      </a:rPr>
                      <m:t>𝑿</m:t>
                    </m:r>
                    <m:r>
                      <a:rPr lang="en-US" altLang="zh-CN" sz="2800" b="0" i="1" smtClean="0">
                        <a:latin typeface="Cambria Math" charset="0"/>
                        <a:ea typeface="Cambria Math" charset="0"/>
                        <a:cs typeface="Cambria Math" charset="0"/>
                      </a:rPr>
                      <m:t>,</m:t>
                    </m:r>
                    <m:r>
                      <a:rPr lang="en-US" altLang="zh-CN" sz="2800" b="1" i="1" smtClean="0">
                        <a:latin typeface="Cambria Math" charset="0"/>
                        <a:ea typeface="Cambria Math" charset="0"/>
                        <a:cs typeface="Cambria Math" charset="0"/>
                      </a:rPr>
                      <m:t>𝒚</m:t>
                    </m:r>
                    <m:r>
                      <a:rPr lang="en-US" altLang="zh-CN" sz="2800" b="0" i="1" smtClean="0">
                        <a:latin typeface="Cambria Math" charset="0"/>
                        <a:ea typeface="Cambria Math" charset="0"/>
                        <a:cs typeface="Cambria Math" charset="0"/>
                      </a:rPr>
                      <m:t>|</m:t>
                    </m:r>
                    <m:r>
                      <a:rPr lang="zh-CN" altLang="en-US" sz="2800" b="1" i="1" smtClean="0">
                        <a:latin typeface="Cambria Math" charset="0"/>
                        <a:ea typeface="Cambria Math" charset="0"/>
                        <a:cs typeface="Cambria Math" charset="0"/>
                      </a:rPr>
                      <m:t>𝜽</m:t>
                    </m:r>
                    <m:r>
                      <a:rPr lang="en-US" altLang="zh-CN" sz="2800" b="0" i="1" smtClean="0">
                        <a:latin typeface="Cambria Math" charset="0"/>
                        <a:ea typeface="Cambria Math" charset="0"/>
                        <a:cs typeface="Cambria Math" charset="0"/>
                      </a:rPr>
                      <m:t>)</m:t>
                    </m:r>
                  </m:oMath>
                </a14:m>
                <a:endParaRPr lang="en-US" altLang="zh-CN" sz="2800" dirty="0">
                  <a:latin typeface="Cambria Math" charset="0"/>
                  <a:ea typeface="Cambria Math" charset="0"/>
                  <a:cs typeface="Cambria Math" charset="0"/>
                </a:endParaRPr>
              </a:p>
              <a:p>
                <a:pPr marL="446088" indent="-446088"/>
                <a:r>
                  <a:rPr lang="zh-CN" altLang="en-US" sz="2800" spc="-5" dirty="0">
                    <a:latin typeface="Microsoft YaHei" charset="-122"/>
                    <a:ea typeface="Microsoft YaHei" charset="-122"/>
                    <a:cs typeface="Microsoft YaHei" charset="-122"/>
                  </a:rPr>
                  <a:t>生成模型用于半监督学习</a:t>
                </a:r>
                <a:r>
                  <a:rPr lang="en-US" altLang="zh-CN" sz="2800" dirty="0">
                    <a:latin typeface="Microsoft YaHei" charset="-122"/>
                    <a:ea typeface="Microsoft YaHei" charset="-122"/>
                    <a:cs typeface="Microsoft YaHei" charset="-122"/>
                  </a:rPr>
                  <a:t>:</a:t>
                </a: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我们所感兴趣的量</a:t>
                </a:r>
                <a:r>
                  <a:rPr lang="en-US" altLang="zh-CN" sz="28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0" i="1" smtClean="0">
                        <a:latin typeface="Cambria Math" charset="0"/>
                        <a:ea typeface="Cambria Math" charset="0"/>
                        <a:cs typeface="Cambria Math" charset="0"/>
                      </a:rPr>
                      <m:t>𝑝</m:t>
                    </m:r>
                    <m:d>
                      <m:dPr>
                        <m:ctrlPr>
                          <a:rPr lang="en-US" altLang="zh-CN" sz="2800" b="0" i="1" smtClean="0">
                            <a:latin typeface="Cambria Math" charset="0"/>
                            <a:ea typeface="Cambria Math" charset="0"/>
                            <a:cs typeface="Cambria Math" charset="0"/>
                          </a:rPr>
                        </m:ctrlPr>
                      </m:dPr>
                      <m:e>
                        <m:sSub>
                          <m:sSubPr>
                            <m:ctrlPr>
                              <a:rPr lang="en-US" altLang="zh-CN" sz="2800" b="0" i="1" smtClean="0">
                                <a:latin typeface="Cambria Math" charset="0"/>
                                <a:ea typeface="Cambria Math" charset="0"/>
                                <a:cs typeface="Cambria Math" charset="0"/>
                              </a:rPr>
                            </m:ctrlPr>
                          </m:sSubPr>
                          <m:e>
                            <m:r>
                              <a:rPr lang="en-US" altLang="zh-CN" sz="2800" b="1" i="1" smtClean="0">
                                <a:latin typeface="Cambria Math" charset="0"/>
                                <a:ea typeface="Cambria Math" charset="0"/>
                                <a:cs typeface="Cambria Math" charset="0"/>
                              </a:rPr>
                              <m:t>𝑿</m:t>
                            </m:r>
                          </m:e>
                          <m:sub>
                            <m:r>
                              <a:rPr lang="en-US" altLang="zh-CN" sz="2800" b="0" i="1" smtClean="0">
                                <a:latin typeface="Cambria Math" charset="0"/>
                                <a:ea typeface="Cambria Math" charset="0"/>
                                <a:cs typeface="Cambria Math" charset="0"/>
                              </a:rPr>
                              <m:t>𝐿</m:t>
                            </m:r>
                          </m:sub>
                        </m:sSub>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en-US" altLang="zh-CN" sz="2800" b="1" i="1" smtClean="0">
                                <a:latin typeface="Cambria Math" charset="0"/>
                                <a:ea typeface="Cambria Math" charset="0"/>
                                <a:cs typeface="Cambria Math" charset="0"/>
                              </a:rPr>
                              <m:t>𝒚</m:t>
                            </m:r>
                          </m:e>
                          <m:sub>
                            <m:r>
                              <a:rPr lang="en-US" altLang="zh-CN" sz="2800" b="0" i="1" smtClean="0">
                                <a:latin typeface="Cambria Math" charset="0"/>
                                <a:ea typeface="Cambria Math" charset="0"/>
                                <a:cs typeface="Cambria Math" charset="0"/>
                              </a:rPr>
                              <m:t>𝐿</m:t>
                            </m:r>
                          </m:sub>
                        </m:sSub>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en-US" altLang="zh-CN" sz="2800" b="1" i="1" smtClean="0">
                                <a:latin typeface="Cambria Math" charset="0"/>
                                <a:ea typeface="Cambria Math" charset="0"/>
                                <a:cs typeface="Cambria Math" charset="0"/>
                              </a:rPr>
                              <m:t>𝑿</m:t>
                            </m:r>
                          </m:e>
                          <m:sub>
                            <m:r>
                              <a:rPr lang="en-US" altLang="zh-CN" sz="2800" b="0" i="1" smtClean="0">
                                <a:latin typeface="Cambria Math" charset="0"/>
                                <a:ea typeface="Cambria Math" charset="0"/>
                                <a:cs typeface="Cambria Math" charset="0"/>
                              </a:rPr>
                              <m:t>𝑈</m:t>
                            </m:r>
                          </m:sub>
                        </m:sSub>
                      </m:e>
                      <m:e>
                        <m:r>
                          <a:rPr lang="zh-CN" altLang="en-US" sz="2800" b="1" i="1">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m:t>
                    </m:r>
                    <m:nary>
                      <m:naryPr>
                        <m:chr m:val="∑"/>
                        <m:supHide m:val="on"/>
                        <m:ctrlPr>
                          <a:rPr lang="en-US" altLang="zh-CN" sz="2800" b="0" i="1" smtClean="0">
                            <a:latin typeface="Cambria Math" charset="0"/>
                            <a:ea typeface="Cambria Math" charset="0"/>
                            <a:cs typeface="Cambria Math" charset="0"/>
                          </a:rPr>
                        </m:ctrlPr>
                      </m:naryPr>
                      <m:sub>
                        <m:sSub>
                          <m:sSubPr>
                            <m:ctrlPr>
                              <a:rPr lang="en-US" altLang="zh-CN" sz="2800" i="1" smtClean="0">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b="1" i="1" smtClean="0">
                                <a:latin typeface="Cambria Math" charset="0"/>
                                <a:ea typeface="Cambria Math" charset="0"/>
                                <a:cs typeface="Cambria Math" charset="0"/>
                              </a:rPr>
                              <m:t>𝑼</m:t>
                            </m:r>
                          </m:sub>
                        </m:sSub>
                      </m:sub>
                      <m:sup/>
                      <m:e>
                        <m:r>
                          <a:rPr lang="en-US" altLang="zh-CN" sz="2800" i="1">
                            <a:latin typeface="Cambria Math" charset="0"/>
                            <a:ea typeface="Cambria Math" charset="0"/>
                            <a:cs typeface="Cambria Math" charset="0"/>
                          </a:rPr>
                          <m:t>𝑝</m:t>
                        </m:r>
                        <m:d>
                          <m:dPr>
                            <m:ctrlPr>
                              <a:rPr lang="en-US" altLang="zh-CN" sz="2800" i="1">
                                <a:latin typeface="Cambria Math" charset="0"/>
                                <a:ea typeface="Cambria Math" charset="0"/>
                                <a:cs typeface="Cambria Math" charset="0"/>
                              </a:rPr>
                            </m:ctrlPr>
                          </m:dPr>
                          <m:e>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en-US" altLang="zh-CN" sz="2800" b="1" i="1" smtClean="0">
                                    <a:latin typeface="Cambria Math" charset="0"/>
                                    <a:ea typeface="Cambria Math" charset="0"/>
                                    <a:cs typeface="Cambria Math" charset="0"/>
                                  </a:rPr>
                                  <m:t>𝒚</m:t>
                                </m:r>
                              </m:e>
                              <m:sub>
                                <m:r>
                                  <a:rPr lang="en-US" altLang="zh-CN" sz="2800" b="0" i="1" smtClean="0">
                                    <a:latin typeface="Cambria Math" charset="0"/>
                                    <a:ea typeface="Cambria Math" charset="0"/>
                                    <a:cs typeface="Cambria Math" charset="0"/>
                                  </a:rPr>
                                  <m:t>𝑈</m:t>
                                </m:r>
                              </m:sub>
                            </m:sSub>
                          </m:e>
                          <m:e>
                            <m:r>
                              <a:rPr lang="zh-CN" altLang="en-US" sz="2800" b="1" i="1">
                                <a:latin typeface="Cambria Math" charset="0"/>
                                <a:ea typeface="Cambria Math" charset="0"/>
                                <a:cs typeface="Cambria Math" charset="0"/>
                              </a:rPr>
                              <m:t>𝜽</m:t>
                            </m:r>
                          </m:e>
                        </m:d>
                      </m:e>
                    </m:nary>
                  </m:oMath>
                </a14:m>
                <a:endParaRPr lang="en-US" altLang="zh-CN" sz="2400" dirty="0">
                  <a:latin typeface="Cambria Math" charset="0"/>
                  <a:ea typeface="Cambria Math" charset="0"/>
                  <a:cs typeface="Cambria Math" charset="0"/>
                </a:endParaRPr>
              </a:p>
              <a:p>
                <a:pPr marL="469900">
                  <a:lnSpc>
                    <a:spcPct val="100000"/>
                  </a:lnSpc>
                  <a:spcBef>
                    <a:spcPts val="2115"/>
                  </a:spcBef>
                </a:pPr>
                <a:r>
                  <a:rPr lang="zh-CN" altLang="en-US" sz="2800" dirty="0">
                    <a:latin typeface="Microsoft YaHei" charset="-122"/>
                    <a:ea typeface="Microsoft YaHei" charset="-122"/>
                    <a:cs typeface="Microsoft YaHei" charset="-122"/>
                  </a:rPr>
                  <a:t>寻找</a:t>
                </a:r>
                <a14:m>
                  <m:oMath xmlns:m="http://schemas.openxmlformats.org/officeDocument/2006/math">
                    <m:r>
                      <a:rPr lang="zh-CN" altLang="en-US" sz="2800" b="1" i="1" dirty="0" smtClean="0">
                        <a:latin typeface="Cambria Math" charset="0"/>
                        <a:ea typeface="Cambria Math" charset="0"/>
                        <a:cs typeface="Cambria Math" charset="0"/>
                      </a:rPr>
                      <m:t>𝜽</m:t>
                    </m:r>
                  </m:oMath>
                </a14:m>
                <a:r>
                  <a:rPr lang="zh-CN" altLang="en-US" sz="2800" dirty="0">
                    <a:latin typeface="Microsoft YaHei" charset="-122"/>
                    <a:ea typeface="Microsoft YaHei" charset="-122"/>
                    <a:cs typeface="Microsoft YaHei" charset="-122"/>
                  </a:rPr>
                  <a:t>的极大似然估计，或最大后验估计（贝叶斯估计</a:t>
                </a:r>
                <a:r>
                  <a:rPr lang="zh-CN" altLang="en-US" sz="2800" spc="-1735" dirty="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3"/>
                <a:ext cx="10494962" cy="3162980"/>
              </a:xfrm>
              <a:blipFill rotWithShape="0">
                <a:blip r:embed="rId2"/>
                <a:stretch>
                  <a:fillRect l="-1220" t="-1927" b="-8285"/>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10799821" cy="501876"/>
          </a:xfrm>
        </p:spPr>
        <p:txBody>
          <a:bodyPr/>
          <a:lstStyle/>
          <a:p>
            <a:r>
              <a:rPr lang="zh-CN" altLang="en-US" spc="-5" dirty="0">
                <a:solidFill>
                  <a:srgbClr val="FFFFFF"/>
                </a:solidFill>
                <a:latin typeface="Microsoft YaHei"/>
                <a:cs typeface="Microsoft YaHei"/>
              </a:rPr>
              <a:t>生成式模型用于半监督学习</a:t>
            </a:r>
            <a:endParaRPr lang="zh-CN" altLang="en-US" dirty="0"/>
          </a:p>
        </p:txBody>
      </p:sp>
    </p:spTree>
    <p:extLst>
      <p:ext uri="{BB962C8B-B14F-4D97-AF65-F5344CB8AC3E}">
        <p14:creationId xmlns:p14="http://schemas.microsoft.com/office/powerpoint/2010/main" val="3577371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05618" y="1528763"/>
            <a:ext cx="11180763" cy="5329237"/>
          </a:xfrm>
        </p:spPr>
        <p:txBody>
          <a:bodyPr/>
          <a:lstStyle/>
          <a:p>
            <a:pPr marL="459105" indent="-446405">
              <a:lnSpc>
                <a:spcPct val="100000"/>
              </a:lnSpc>
              <a:spcBef>
                <a:spcPts val="1565"/>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高斯混合模型</a:t>
            </a:r>
            <a:r>
              <a:rPr lang="zh-CN" altLang="en-US" sz="2800" spc="-705" dirty="0">
                <a:latin typeface="Microsoft YaHei" charset="-122"/>
                <a:ea typeface="Microsoft YaHei" charset="-122"/>
                <a:cs typeface="Microsoft YaHei" charset="-122"/>
              </a:rPr>
              <a:t> </a:t>
            </a:r>
            <a:r>
              <a:rPr lang="en-US" altLang="zh-CN" sz="2800" spc="-10" dirty="0">
                <a:latin typeface="Microsoft YaHei" charset="-122"/>
                <a:ea typeface="Microsoft YaHei" charset="-122"/>
                <a:cs typeface="Microsoft YaHei" charset="-122"/>
              </a:rPr>
              <a:t>(</a:t>
            </a:r>
            <a:r>
              <a:rPr lang="en-US" altLang="zh-CN" sz="2800" spc="-10" dirty="0">
                <a:latin typeface="Times New Roman" charset="0"/>
                <a:ea typeface="Times New Roman" charset="0"/>
                <a:cs typeface="Times New Roman" charset="0"/>
              </a:rPr>
              <a:t>GMM</a:t>
            </a:r>
            <a:r>
              <a:rPr lang="en-US" altLang="zh-CN" sz="2800" spc="-10"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marL="459105" indent="-446405">
              <a:lnSpc>
                <a:spcPct val="100000"/>
              </a:lnSpc>
              <a:spcBef>
                <a:spcPts val="1460"/>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混合多项分</a:t>
            </a:r>
            <a:r>
              <a:rPr lang="zh-CN" altLang="en-US" sz="2800" spc="595" dirty="0">
                <a:latin typeface="Microsoft YaHei" charset="-122"/>
                <a:ea typeface="Microsoft YaHei" charset="-122"/>
                <a:cs typeface="Microsoft YaHei" charset="-122"/>
              </a:rPr>
              <a:t>布</a:t>
            </a:r>
            <a:r>
              <a:rPr lang="en-US" altLang="zh-CN" sz="2800" spc="-10" dirty="0">
                <a:latin typeface="Microsoft YaHei" charset="-122"/>
                <a:ea typeface="Microsoft YaHei" charset="-122"/>
                <a:cs typeface="Microsoft YaHei" charset="-122"/>
              </a:rPr>
              <a:t>(</a:t>
            </a:r>
            <a:r>
              <a:rPr lang="zh-CN" altLang="en-US" sz="2800" spc="-5" dirty="0">
                <a:latin typeface="Microsoft YaHei" charset="-122"/>
                <a:ea typeface="Microsoft YaHei" charset="-122"/>
                <a:cs typeface="Microsoft YaHei" charset="-122"/>
              </a:rPr>
              <a:t>朴素贝叶斯</a:t>
            </a:r>
            <a:r>
              <a:rPr lang="en-US" altLang="zh-CN" sz="2800" spc="-5"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marL="459105" indent="-446405">
              <a:lnSpc>
                <a:spcPct val="100000"/>
              </a:lnSpc>
              <a:spcBef>
                <a:spcPts val="1460"/>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隐马尔科夫模型</a:t>
            </a:r>
            <a:r>
              <a:rPr lang="zh-CN" altLang="en-US" sz="2800" spc="-705" dirty="0">
                <a:latin typeface="Microsoft YaHei" charset="-122"/>
                <a:ea typeface="Microsoft YaHei" charset="-122"/>
                <a:cs typeface="Microsoft YaHei" charset="-122"/>
              </a:rPr>
              <a:t> </a:t>
            </a:r>
            <a:r>
              <a:rPr lang="en-US" altLang="zh-CN" sz="2800" spc="-10" dirty="0">
                <a:latin typeface="Microsoft YaHei" charset="-122"/>
                <a:ea typeface="Microsoft YaHei" charset="-122"/>
                <a:cs typeface="Microsoft YaHei" charset="-122"/>
              </a:rPr>
              <a:t>(</a:t>
            </a:r>
            <a:r>
              <a:rPr lang="en-US" altLang="zh-CN" sz="2800" spc="-10" dirty="0">
                <a:latin typeface="Times New Roman" charset="0"/>
                <a:ea typeface="Times New Roman" charset="0"/>
                <a:cs typeface="Times New Roman" charset="0"/>
              </a:rPr>
              <a:t>HMM</a:t>
            </a:r>
            <a:r>
              <a:rPr lang="en-US" altLang="zh-CN" sz="2800" spc="-10"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8949250" cy="578076"/>
          </a:xfrm>
        </p:spPr>
        <p:txBody>
          <a:bodyPr/>
          <a:lstStyle/>
          <a:p>
            <a:r>
              <a:rPr lang="zh-CN" altLang="en-US" spc="-5" dirty="0">
                <a:solidFill>
                  <a:srgbClr val="FFFFFF"/>
                </a:solidFill>
                <a:latin typeface="Microsoft YaHei"/>
                <a:cs typeface="Microsoft YaHei"/>
              </a:rPr>
              <a:t>生成式模型的一些例子</a:t>
            </a:r>
            <a:endParaRPr lang="zh-CN" altLang="en-US" dirty="0"/>
          </a:p>
        </p:txBody>
      </p:sp>
      <p:sp>
        <p:nvSpPr>
          <p:cNvPr id="4" name="矩形 3"/>
          <p:cNvSpPr/>
          <p:nvPr/>
        </p:nvSpPr>
        <p:spPr>
          <a:xfrm>
            <a:off x="505618" y="969471"/>
            <a:ext cx="4226157" cy="523220"/>
          </a:xfrm>
          <a:prstGeom prst="rect">
            <a:avLst/>
          </a:prstGeom>
        </p:spPr>
        <p:txBody>
          <a:bodyPr wrap="none">
            <a:spAutoFit/>
          </a:bodyPr>
          <a:lstStyle/>
          <a:p>
            <a:pPr marL="12700">
              <a:lnSpc>
                <a:spcPct val="100000"/>
              </a:lnSpc>
              <a:spcBef>
                <a:spcPts val="1660"/>
              </a:spcBef>
            </a:pPr>
            <a:r>
              <a:rPr lang="zh-CN" altLang="en-US" sz="2800" spc="-5" dirty="0">
                <a:solidFill>
                  <a:srgbClr val="09405E"/>
                </a:solidFill>
                <a:latin typeface="Microsoft YaHei" charset="-122"/>
                <a:ea typeface="Microsoft YaHei" charset="-122"/>
                <a:cs typeface="Microsoft YaHei" charset="-122"/>
              </a:rPr>
              <a:t>在半监督学习中经常使用</a:t>
            </a:r>
            <a:r>
              <a:rPr lang="en-US" altLang="zh-CN" sz="2800" spc="-5" dirty="0">
                <a:solidFill>
                  <a:srgbClr val="09405E"/>
                </a:solidFill>
                <a:latin typeface="Microsoft YaHei" charset="-122"/>
                <a:ea typeface="Microsoft YaHei" charset="-122"/>
                <a:cs typeface="Microsoft YaHei" charset="-122"/>
              </a:rPr>
              <a:t>:</a:t>
            </a:r>
            <a:endParaRPr lang="zh-CN" altLang="en-US" sz="28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3516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3"/>
                <a:ext cx="11039248" cy="4676094"/>
              </a:xfrm>
            </p:spPr>
            <p:txBody>
              <a:bodyPr/>
              <a:lstStyle/>
              <a:p>
                <a:pPr marL="459105" indent="-446405">
                  <a:lnSpc>
                    <a:spcPct val="100000"/>
                  </a:lnSpc>
                  <a:spcBef>
                    <a:spcPts val="1839"/>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为简单起见</a:t>
                </a:r>
                <a:r>
                  <a:rPr lang="zh-CN" altLang="en-US" sz="2800" spc="-5" dirty="0">
                    <a:latin typeface="Microsoft YaHei" charset="-122"/>
                    <a:ea typeface="Microsoft YaHei" charset="-122"/>
                    <a:cs typeface="Microsoft YaHei" charset="-122"/>
                  </a:rPr>
                  <a:t>，考虑</a:t>
                </a:r>
                <a:r>
                  <a:rPr lang="en-US" altLang="zh-CN" sz="2800" spc="-10" dirty="0">
                    <a:latin typeface="Times New Roman" charset="0"/>
                    <a:ea typeface="Times New Roman" charset="0"/>
                    <a:cs typeface="Times New Roman" charset="0"/>
                  </a:rPr>
                  <a:t>GMM</a:t>
                </a:r>
                <a:r>
                  <a:rPr lang="zh-CN" altLang="en-US" sz="2800" spc="-5" dirty="0">
                    <a:latin typeface="Microsoft YaHei" charset="-122"/>
                    <a:ea typeface="Microsoft YaHei" charset="-122"/>
                    <a:cs typeface="Microsoft YaHei" charset="-122"/>
                  </a:rPr>
                  <a:t>用在二分类任务，利</a:t>
                </a:r>
                <a:r>
                  <a:rPr lang="zh-CN" altLang="en-US" sz="2800" spc="-15" dirty="0">
                    <a:latin typeface="Microsoft YaHei" charset="-122"/>
                    <a:ea typeface="Microsoft YaHei" charset="-122"/>
                    <a:cs typeface="Microsoft YaHei" charset="-122"/>
                  </a:rPr>
                  <a:t>用</a:t>
                </a:r>
                <a:r>
                  <a:rPr lang="en-US" altLang="zh-CN" sz="2800" spc="-5" dirty="0">
                    <a:latin typeface="Times New Roman" charset="0"/>
                    <a:ea typeface="Times New Roman" charset="0"/>
                    <a:cs typeface="Times New Roman" charset="0"/>
                  </a:rPr>
                  <a:t>MLE</a:t>
                </a:r>
                <a:r>
                  <a:rPr lang="zh-CN" altLang="en-US" sz="2800" spc="-5" dirty="0">
                    <a:latin typeface="Microsoft YaHei" charset="-122"/>
                    <a:ea typeface="Microsoft YaHei" charset="-122"/>
                    <a:cs typeface="Microsoft YaHei" charset="-122"/>
                  </a:rPr>
                  <a:t>计</a:t>
                </a:r>
                <a:r>
                  <a:rPr lang="zh-CN" altLang="en-US" sz="2800" dirty="0">
                    <a:latin typeface="Microsoft YaHei" charset="-122"/>
                    <a:ea typeface="Microsoft YaHei" charset="-122"/>
                    <a:cs typeface="Microsoft YaHei" charset="-122"/>
                  </a:rPr>
                  <a:t>算</a:t>
                </a:r>
                <a:r>
                  <a:rPr lang="zh-CN" altLang="en-US" sz="2800" spc="-5" dirty="0">
                    <a:latin typeface="Microsoft YaHei" charset="-122"/>
                    <a:ea typeface="Microsoft YaHei" charset="-122"/>
                    <a:cs typeface="Microsoft YaHei" charset="-122"/>
                  </a:rPr>
                  <a:t>参数</a:t>
                </a:r>
                <a:endParaRPr lang="zh-CN" altLang="en-US" sz="2800" dirty="0">
                  <a:latin typeface="Microsoft YaHei" charset="-122"/>
                  <a:ea typeface="Microsoft YaHei" charset="-122"/>
                  <a:cs typeface="Microsoft YaHei" charset="-122"/>
                </a:endParaRPr>
              </a:p>
              <a:p>
                <a:pPr marL="459105" indent="-446405">
                  <a:lnSpc>
                    <a:spcPct val="100000"/>
                  </a:lnSpc>
                  <a:spcBef>
                    <a:spcPts val="1615"/>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只使用标注数据</a:t>
                </a:r>
                <a:endParaRPr lang="zh-CN" altLang="en-US" sz="2800" dirty="0">
                  <a:latin typeface="Microsoft YaHei" charset="-122"/>
                  <a:ea typeface="Microsoft YaHei" charset="-122"/>
                  <a:cs typeface="Microsoft YaHei" charset="-122"/>
                </a:endParaRPr>
              </a:p>
              <a:p>
                <a:pPr marL="808038" indent="-92075">
                  <a:buFont typeface="Wingdings" panose="05000000000000000000" pitchFamily="2" charset="2"/>
                  <a:buChar char="l"/>
                </a:pPr>
                <a14:m>
                  <m:oMath xmlns:m="http://schemas.openxmlformats.org/officeDocument/2006/math">
                    <m:func>
                      <m:funcPr>
                        <m:ctrlPr>
                          <a:rPr lang="en-US" altLang="zh-CN" sz="2800" b="0" i="1" smtClean="0">
                            <a:latin typeface="Cambria Math"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ln</m:t>
                        </m:r>
                      </m:fName>
                      <m:e>
                        <m:r>
                          <a:rPr lang="en-US" altLang="zh-CN" sz="2800" b="0" i="1" smtClean="0">
                            <a:latin typeface="Cambria Math" charset="0"/>
                            <a:ea typeface="Cambria Math" charset="0"/>
                            <a:cs typeface="Cambria Math" charset="0"/>
                          </a:rPr>
                          <m:t>𝑝</m:t>
                        </m:r>
                        <m:d>
                          <m:dPr>
                            <m:ctrlPr>
                              <a:rPr lang="en-US" altLang="zh-CN" sz="2800" b="0" i="1" smtClean="0">
                                <a:latin typeface="Cambria Math" charset="0"/>
                                <a:ea typeface="Cambria Math" charset="0"/>
                                <a:cs typeface="Cambria Math" charset="0"/>
                              </a:rPr>
                            </m:ctrlPr>
                          </m:dPr>
                          <m:e>
                            <m:sSub>
                              <m:sSubPr>
                                <m:ctrlPr>
                                  <a:rPr lang="en-US" altLang="zh-CN" sz="2800" i="1" smtClean="0">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e>
                          <m:e>
                            <m:r>
                              <a:rPr lang="zh-CN" altLang="en-US" sz="2800" b="1" i="1" smtClean="0">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m:t>
                        </m:r>
                        <m:nary>
                          <m:naryPr>
                            <m:chr m:val="∑"/>
                            <m:limLoc m:val="subSup"/>
                            <m:ctrlPr>
                              <a:rPr lang="en-US" altLang="zh-CN" sz="2800" b="0" i="1" smtClean="0">
                                <a:latin typeface="Cambria Math" charset="0"/>
                                <a:ea typeface="Cambria Math" charset="0"/>
                                <a:cs typeface="Cambria Math" charset="0"/>
                              </a:rPr>
                            </m:ctrlPr>
                          </m:naryPr>
                          <m:sub>
                            <m:r>
                              <m:rPr>
                                <m:brk m:alnAt="25"/>
                              </m:rPr>
                              <a:rPr lang="en-US" altLang="zh-CN" sz="2800" b="0" i="1" smtClean="0">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=1</m:t>
                            </m:r>
                          </m:sub>
                          <m:sup>
                            <m:r>
                              <a:rPr lang="en-US" altLang="zh-CN" sz="2800" b="0" i="1" smtClean="0">
                                <a:latin typeface="Cambria Math" charset="0"/>
                                <a:ea typeface="Cambria Math" charset="0"/>
                                <a:cs typeface="Cambria Math" charset="0"/>
                              </a:rPr>
                              <m:t>𝐿</m:t>
                            </m:r>
                          </m:sup>
                          <m:e>
                            <m:func>
                              <m:funcPr>
                                <m:ctrlPr>
                                  <a:rPr lang="en-US" altLang="zh-CN" sz="2800" b="0" i="1" smtClean="0">
                                    <a:latin typeface="Cambria Math"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ln</m:t>
                                </m:r>
                              </m:fName>
                              <m:e>
                                <m:d>
                                  <m:dPr>
                                    <m:ctrlPr>
                                      <a:rPr lang="is-IS" altLang="zh-CN" sz="2800" b="0" i="1" smtClean="0">
                                        <a:latin typeface="Cambria Math" charset="0"/>
                                        <a:ea typeface="Cambria Math" charset="0"/>
                                        <a:cs typeface="Cambria Math" charset="0"/>
                                      </a:rPr>
                                    </m:ctrlPr>
                                  </m:dPr>
                                  <m:e>
                                    <m:r>
                                      <a:rPr lang="en-US" altLang="zh-CN" sz="2800" i="1">
                                        <a:latin typeface="Cambria Math" charset="0"/>
                                        <a:ea typeface="Cambria Math" charset="0"/>
                                        <a:cs typeface="Cambria Math" charset="0"/>
                                      </a:rPr>
                                      <m:t>𝑝</m:t>
                                    </m:r>
                                    <m:d>
                                      <m:dPr>
                                        <m:ctrlPr>
                                          <a:rPr lang="en-US" altLang="zh-CN" sz="2800" i="1">
                                            <a:latin typeface="Cambria Math" charset="0"/>
                                            <a:ea typeface="Cambria Math" charset="0"/>
                                            <a:cs typeface="Cambria Math" charset="0"/>
                                          </a:rPr>
                                        </m:ctrlPr>
                                      </m:dPr>
                                      <m:e>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e>
                                      <m:e>
                                        <m:r>
                                          <a:rPr lang="zh-CN" altLang="en-US" sz="2800" b="1" i="1">
                                            <a:latin typeface="Cambria Math" charset="0"/>
                                            <a:ea typeface="Cambria Math" charset="0"/>
                                            <a:cs typeface="Cambria Math" charset="0"/>
                                          </a:rPr>
                                          <m:t>𝜽</m:t>
                                        </m:r>
                                      </m:e>
                                    </m:d>
                                    <m:r>
                                      <a:rPr lang="en-US" altLang="zh-CN" sz="2800" i="1">
                                        <a:latin typeface="Cambria Math" charset="0"/>
                                        <a:ea typeface="Cambria Math" charset="0"/>
                                        <a:cs typeface="Cambria Math" charset="0"/>
                                      </a:rPr>
                                      <m:t>𝑝</m:t>
                                    </m:r>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𝒙</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r>
                                      <a:rPr lang="zh-CN" altLang="en-US" sz="2800" b="1" i="1">
                                        <a:latin typeface="Cambria Math" charset="0"/>
                                        <a:ea typeface="Cambria Math" charset="0"/>
                                        <a:cs typeface="Cambria Math" charset="0"/>
                                      </a:rPr>
                                      <m:t>𝜽</m:t>
                                    </m:r>
                                    <m:r>
                                      <a:rPr lang="en-US" altLang="zh-CN" sz="2800" i="1">
                                        <a:latin typeface="Cambria Math" charset="0"/>
                                        <a:ea typeface="Cambria Math" charset="0"/>
                                        <a:cs typeface="Cambria Math" charset="0"/>
                                      </a:rPr>
                                      <m:t>)</m:t>
                                    </m:r>
                                  </m:e>
                                </m:d>
                              </m:e>
                            </m:func>
                          </m:e>
                        </m:nary>
                      </m:e>
                    </m:func>
                  </m:oMath>
                </a14:m>
                <a:endParaRPr lang="en-US" altLang="zh-CN" sz="2800" b="0" dirty="0">
                  <a:latin typeface="Cambria Math" charset="0"/>
                  <a:ea typeface="Cambria Math" charset="0"/>
                  <a:cs typeface="Cambria Math" charset="0"/>
                </a:endParaRPr>
              </a:p>
              <a:p>
                <a:pPr marL="893763" indent="-174625" defTabSz="719138">
                  <a:buFont typeface="Wingdings" panose="05000000000000000000" pitchFamily="2" charset="2"/>
                  <a:buChar char="l"/>
                </a:pPr>
                <a:r>
                  <a:rPr lang="zh-CN" altLang="en-US" sz="2800" dirty="0">
                    <a:latin typeface="Microsoft YaHei" charset="-122"/>
                    <a:ea typeface="Microsoft YaHei" charset="-122"/>
                    <a:cs typeface="Microsoft YaHei" charset="-122"/>
                  </a:rPr>
                  <a:t>利用</a:t>
                </a:r>
                <a:r>
                  <a:rPr lang="en-US" altLang="zh-CN" sz="2800" dirty="0">
                    <a:latin typeface="Times New Roman" panose="02020603050405020304" pitchFamily="18" charset="0"/>
                    <a:cs typeface="Times New Roman" panose="02020603050405020304" pitchFamily="18" charset="0"/>
                  </a:rPr>
                  <a:t>MLE </a:t>
                </a:r>
                <a:r>
                  <a:rPr lang="zh-CN" altLang="en-US" sz="2800" dirty="0">
                    <a:latin typeface="Microsoft YaHei" charset="-122"/>
                    <a:ea typeface="Microsoft YaHei" charset="-122"/>
                    <a:cs typeface="Microsoft YaHei" charset="-122"/>
                  </a:rPr>
                  <a:t>计算</a:t>
                </a:r>
                <a14:m>
                  <m:oMath xmlns:m="http://schemas.openxmlformats.org/officeDocument/2006/math">
                    <m:r>
                      <a:rPr lang="zh-CN" altLang="en-US" sz="2800" b="1" i="1">
                        <a:latin typeface="Cambria Math" charset="0"/>
                        <a:ea typeface="Cambria Math" charset="0"/>
                        <a:cs typeface="Cambria Math" charset="0"/>
                      </a:rPr>
                      <m:t>𝜽</m:t>
                    </m:r>
                  </m:oMath>
                </a14:m>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t>
                </a:r>
                <a:r>
                  <a:rPr lang="zh-CN" altLang="en-US" sz="2800" dirty="0">
                    <a:latin typeface="Microsoft YaHei" charset="-122"/>
                    <a:ea typeface="Microsoft YaHei" charset="-122"/>
                    <a:cs typeface="Microsoft YaHei" charset="-122"/>
                  </a:rPr>
                  <a:t>频率</a:t>
                </a:r>
                <a:r>
                  <a:rPr lang="en-US" altLang="zh-CN" sz="2800" dirty="0">
                    <a:latin typeface="Microsoft YaHei" charset="-122"/>
                    <a:ea typeface="Microsoft YaHei" charset="-122"/>
                    <a:cs typeface="Microsoft YaHei" charset="-122"/>
                  </a:rPr>
                  <a:t>,</a:t>
                </a:r>
                <a:r>
                  <a:rPr lang="zh-CN" altLang="en-US" sz="2800" spc="-2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样本均值</a:t>
                </a:r>
                <a:r>
                  <a:rPr lang="en-US" altLang="zh-CN" sz="2800" dirty="0">
                    <a:latin typeface="Microsoft YaHei" charset="-122"/>
                    <a:ea typeface="Microsoft YaHei" charset="-122"/>
                    <a:cs typeface="Microsoft YaHei" charset="-122"/>
                  </a:rPr>
                  <a:t>,</a:t>
                </a:r>
                <a:r>
                  <a:rPr lang="zh-CN" altLang="en-US" sz="2800" spc="-2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样本协方差</a:t>
                </a:r>
                <a:r>
                  <a:rPr lang="en-US" altLang="zh-CN" sz="2800" dirty="0">
                    <a:latin typeface="Times New Roman" panose="02020603050405020304" pitchFamily="18" charset="0"/>
                    <a:cs typeface="Times New Roman" panose="02020603050405020304" pitchFamily="18" charset="0"/>
                  </a:rPr>
                  <a:t>)</a:t>
                </a:r>
              </a:p>
              <a:p>
                <a:pPr marL="12700">
                  <a:lnSpc>
                    <a:spcPct val="100000"/>
                  </a:lnSpc>
                  <a:spcBef>
                    <a:spcPts val="1460"/>
                  </a:spcBef>
                  <a:tabLst>
                    <a:tab pos="459105" algn="l"/>
                  </a:tabLst>
                </a:pPr>
                <a:r>
                  <a:rPr lang="zh-CN" altLang="en-US" sz="2800" spc="-5" dirty="0">
                    <a:latin typeface="Microsoft YaHei" charset="-122"/>
                    <a:ea typeface="Microsoft YaHei" charset="-122"/>
                    <a:cs typeface="Microsoft YaHei" charset="-122"/>
                  </a:rPr>
                  <a:t>同时考虑有标注和无标注数据</a:t>
                </a:r>
                <a:endParaRPr lang="zh-CN" altLang="en-US" sz="2800" dirty="0">
                  <a:latin typeface="Microsoft YaHei" charset="-122"/>
                  <a:ea typeface="Microsoft YaHei" charset="-122"/>
                  <a:cs typeface="Microsoft YaHei" charset="-122"/>
                </a:endParaRPr>
              </a:p>
              <a:p>
                <a:pPr marL="0" indent="0">
                  <a:buNone/>
                </a:pPr>
                <a:endParaRPr lang="en-US" altLang="zh-CN" sz="2800" dirty="0">
                  <a:latin typeface="Cambria Math" charset="0"/>
                  <a:ea typeface="Cambria Math" charset="0"/>
                  <a:cs typeface="Cambria Math" charset="0"/>
                </a:endParaRPr>
              </a:p>
              <a:p>
                <a:pPr marL="0" indent="0">
                  <a:buNone/>
                </a:pPr>
                <a:r>
                  <a:rPr lang="en-US" altLang="zh-CN" sz="2800" dirty="0">
                    <a:latin typeface="Cambria Math" charset="0"/>
                    <a:ea typeface="Cambria Math" charset="0"/>
                    <a:cs typeface="Cambria Math" charset="0"/>
                  </a:rPr>
                  <a:t>                        </a:t>
                </a:r>
              </a:p>
              <a:p>
                <a:pPr marL="0" indent="0">
                  <a:buNone/>
                </a:pPr>
                <a:r>
                  <a:rPr lang="en-US" altLang="zh-CN" sz="2800" dirty="0">
                    <a:latin typeface="Cambria Math" charset="0"/>
                    <a:ea typeface="Cambria Math" charset="0"/>
                    <a:cs typeface="Cambria Math" charset="0"/>
                  </a:rPr>
                  <a:t>                                            </a:t>
                </a:r>
                <a:endParaRPr lang="en-US" altLang="zh-CN" sz="3200" dirty="0">
                  <a:latin typeface="Cambria Math" charset="0"/>
                  <a:ea typeface="Cambria Math" charset="0"/>
                  <a:cs typeface="Cambria Math" charset="0"/>
                </a:endParaRPr>
              </a:p>
              <a:p>
                <a:pPr marL="892175" indent="-173038">
                  <a:buFont typeface="Wingdings" panose="05000000000000000000" pitchFamily="2" charset="2"/>
                  <a:buChar char="l"/>
                </a:pPr>
                <a:r>
                  <a:rPr lang="en-US" altLang="zh-CN" sz="2800" dirty="0">
                    <a:latin typeface="Times New Roman" panose="02020603050405020304" pitchFamily="18" charset="0"/>
                    <a:cs typeface="Times New Roman" panose="02020603050405020304" pitchFamily="18" charset="0"/>
                  </a:rPr>
                  <a:t>MLE </a:t>
                </a:r>
                <a:r>
                  <a:rPr lang="zh-CN" altLang="en-US" sz="2800" dirty="0">
                    <a:latin typeface="Microsoft YaHei" charset="-122"/>
                    <a:ea typeface="Microsoft YaHei" charset="-122"/>
                    <a:cs typeface="Microsoft YaHei" charset="-122"/>
                  </a:rPr>
                  <a:t>计算困难</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包含隐变量</a:t>
                </a:r>
                <a:r>
                  <a:rPr lang="en-US" altLang="zh-CN" sz="2800" dirty="0">
                    <a:latin typeface="Microsoft YaHei" charset="-122"/>
                    <a:ea typeface="Microsoft YaHei" charset="-122"/>
                    <a:cs typeface="Microsoft YaHei" charset="-122"/>
                  </a:rPr>
                  <a:t>)  </a:t>
                </a:r>
                <a:r>
                  <a:rPr lang="en-US" altLang="zh-CN" sz="2800" dirty="0">
                    <a:latin typeface="Microsoft YaHei" charset="-122"/>
                    <a:ea typeface="Microsoft YaHei" charset="-122"/>
                    <a:cs typeface="Microsoft YaHei" charset="-122"/>
                    <a:sym typeface="Wingdings"/>
                  </a:rPr>
                  <a:t>  </a:t>
                </a:r>
                <a:r>
                  <a:rPr lang="en-US" altLang="zh-CN" sz="2800" dirty="0">
                    <a:latin typeface="Times New Roman" panose="02020603050405020304" pitchFamily="18" charset="0"/>
                    <a:cs typeface="Times New Roman" panose="02020603050405020304" pitchFamily="18" charset="0"/>
                  </a:rPr>
                  <a:t>EM</a:t>
                </a:r>
                <a:r>
                  <a:rPr lang="zh-CN" altLang="en-US" sz="2800" dirty="0">
                    <a:latin typeface="Times New Roman" panose="02020603050405020304" pitchFamily="18" charset="0"/>
                    <a:cs typeface="Times New Roman" panose="02020603050405020304" pitchFamily="18" charset="0"/>
                  </a:rPr>
                  <a:t> </a:t>
                </a:r>
                <a:r>
                  <a:rPr lang="zh-CN" altLang="en-US" sz="2800" dirty="0">
                    <a:latin typeface="Microsoft YaHei" charset="-122"/>
                    <a:ea typeface="Microsoft YaHei" charset="-122"/>
                    <a:cs typeface="Microsoft YaHei" charset="-122"/>
                  </a:rPr>
                  <a:t>算法寻找局部最优</a:t>
                </a:r>
                <a:r>
                  <a:rPr lang="zh-CN" altLang="en-US" sz="2800" spc="-15" dirty="0">
                    <a:latin typeface="Microsoft YaHei" charset="-122"/>
                    <a:ea typeface="Microsoft YaHei" charset="-122"/>
                    <a:cs typeface="Microsoft YaHei" charset="-122"/>
                  </a:rPr>
                  <a:t>解</a:t>
                </a:r>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3"/>
                <a:ext cx="11039248" cy="4676094"/>
              </a:xfrm>
              <a:blipFill rotWithShape="0">
                <a:blip r:embed="rId3"/>
                <a:stretch>
                  <a:fillRect l="-1160" t="-1304" b="-2268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en-US" altLang="zh-CN" spc="-5" dirty="0">
                <a:solidFill>
                  <a:srgbClr val="FFFFFF"/>
                </a:solidFill>
                <a:latin typeface="Microsoft YaHei"/>
                <a:cs typeface="Microsoft YaHei"/>
              </a:rPr>
              <a:t>GMM</a:t>
            </a:r>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1405466" y="4301064"/>
                <a:ext cx="7440307" cy="881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smtClean="0">
                          <a:solidFill>
                            <a:srgbClr val="094162"/>
                          </a:solidFill>
                          <a:latin typeface="Cambria Math" charset="0"/>
                        </a:rPr>
                        <m:t>ln</m:t>
                      </m:r>
                      <m:r>
                        <a:rPr kumimoji="1" lang="en-US" altLang="zh-CN" sz="2800" b="0" i="1" smtClean="0">
                          <a:solidFill>
                            <a:srgbClr val="094162"/>
                          </a:solidFill>
                          <a:latin typeface="Cambria Math" charset="0"/>
                        </a:rPr>
                        <m:t>𝑝</m:t>
                      </m:r>
                      <m:d>
                        <m:dPr>
                          <m:ctrlPr>
                            <a:rPr kumimoji="1" lang="is-IS" altLang="zh-CN" sz="2800" b="0" i="1" smtClean="0">
                              <a:solidFill>
                                <a:srgbClr val="094162"/>
                              </a:solidFill>
                              <a:latin typeface="Cambria Math" charset="0"/>
                            </a:rPr>
                          </m:ctrlPr>
                        </m:dPr>
                        <m:e>
                          <m:sSub>
                            <m:sSubPr>
                              <m:ctrlPr>
                                <a:rPr lang="en-US" altLang="zh-CN" sz="2800" i="1">
                                  <a:solidFill>
                                    <a:srgbClr val="094162"/>
                                  </a:solidFill>
                                  <a:latin typeface="Cambria Math" charset="0"/>
                                  <a:ea typeface="Cambria Math" charset="0"/>
                                  <a:cs typeface="Cambria Math" charset="0"/>
                                </a:rPr>
                              </m:ctrlPr>
                            </m:sSubPr>
                            <m:e>
                              <m:r>
                                <a:rPr lang="en-US" altLang="zh-CN" sz="2800" b="1" i="1">
                                  <a:solidFill>
                                    <a:srgbClr val="094162"/>
                                  </a:solidFill>
                                  <a:latin typeface="Cambria Math" charset="0"/>
                                  <a:ea typeface="Cambria Math" charset="0"/>
                                  <a:cs typeface="Cambria Math" charset="0"/>
                                </a:rPr>
                                <m:t>𝑿</m:t>
                              </m:r>
                            </m:e>
                            <m:sub>
                              <m:r>
                                <a:rPr lang="en-US" altLang="zh-CN" sz="2800" i="1">
                                  <a:solidFill>
                                    <a:srgbClr val="094162"/>
                                  </a:solidFill>
                                  <a:latin typeface="Cambria Math" charset="0"/>
                                  <a:ea typeface="Cambria Math" charset="0"/>
                                  <a:cs typeface="Cambria Math" charset="0"/>
                                </a:rPr>
                                <m:t>𝐿</m:t>
                              </m:r>
                            </m:sub>
                          </m:sSub>
                          <m:r>
                            <a:rPr lang="en-US" altLang="zh-CN" sz="2800" i="1">
                              <a:solidFill>
                                <a:srgbClr val="094162"/>
                              </a:solidFill>
                              <a:latin typeface="Cambria Math" charset="0"/>
                              <a:ea typeface="Cambria Math" charset="0"/>
                              <a:cs typeface="Cambria Math" charset="0"/>
                            </a:rPr>
                            <m:t>,</m:t>
                          </m:r>
                          <m:sSub>
                            <m:sSubPr>
                              <m:ctrlPr>
                                <a:rPr lang="en-US" altLang="zh-CN" sz="2800" i="1">
                                  <a:solidFill>
                                    <a:srgbClr val="094162"/>
                                  </a:solidFill>
                                  <a:latin typeface="Cambria Math" charset="0"/>
                                  <a:ea typeface="Cambria Math" charset="0"/>
                                  <a:cs typeface="Cambria Math" charset="0"/>
                                </a:rPr>
                              </m:ctrlPr>
                            </m:sSubPr>
                            <m:e>
                              <m:r>
                                <a:rPr lang="en-US" altLang="zh-CN" sz="2800" b="1" i="1">
                                  <a:solidFill>
                                    <a:srgbClr val="094162"/>
                                  </a:solidFill>
                                  <a:latin typeface="Cambria Math" charset="0"/>
                                  <a:ea typeface="Cambria Math" charset="0"/>
                                  <a:cs typeface="Cambria Math" charset="0"/>
                                </a:rPr>
                                <m:t>𝒚</m:t>
                              </m:r>
                            </m:e>
                            <m:sub>
                              <m:r>
                                <a:rPr lang="en-US" altLang="zh-CN" sz="2800" i="1">
                                  <a:solidFill>
                                    <a:srgbClr val="094162"/>
                                  </a:solidFill>
                                  <a:latin typeface="Cambria Math" charset="0"/>
                                  <a:ea typeface="Cambria Math" charset="0"/>
                                  <a:cs typeface="Cambria Math" charset="0"/>
                                </a:rPr>
                                <m:t>𝐿</m:t>
                              </m:r>
                            </m:sub>
                          </m:sSub>
                          <m:r>
                            <a:rPr lang="en-US" altLang="zh-CN" sz="2800" i="1">
                              <a:solidFill>
                                <a:srgbClr val="094162"/>
                              </a:solidFill>
                              <a:latin typeface="Cambria Math" charset="0"/>
                              <a:ea typeface="Cambria Math" charset="0"/>
                              <a:cs typeface="Cambria Math" charset="0"/>
                            </a:rPr>
                            <m:t>,</m:t>
                          </m:r>
                          <m:sSub>
                            <m:sSubPr>
                              <m:ctrlPr>
                                <a:rPr lang="en-US" altLang="zh-CN" sz="2800" i="1" smtClean="0">
                                  <a:solidFill>
                                    <a:srgbClr val="C00000"/>
                                  </a:solidFill>
                                  <a:latin typeface="Cambria Math" charset="0"/>
                                  <a:ea typeface="Cambria Math" charset="0"/>
                                  <a:cs typeface="Cambria Math" charset="0"/>
                                </a:rPr>
                              </m:ctrlPr>
                            </m:sSubPr>
                            <m:e>
                              <m:r>
                                <a:rPr lang="en-US" altLang="zh-CN" sz="2800" b="1" i="1">
                                  <a:solidFill>
                                    <a:srgbClr val="C00000"/>
                                  </a:solidFill>
                                  <a:latin typeface="Cambria Math" charset="0"/>
                                  <a:ea typeface="Cambria Math" charset="0"/>
                                  <a:cs typeface="Cambria Math" charset="0"/>
                                </a:rPr>
                                <m:t>𝑿</m:t>
                              </m:r>
                            </m:e>
                            <m:sub>
                              <m:r>
                                <a:rPr lang="en-US" altLang="zh-CN" sz="2800" i="1">
                                  <a:solidFill>
                                    <a:srgbClr val="C00000"/>
                                  </a:solidFill>
                                  <a:latin typeface="Cambria Math" charset="0"/>
                                  <a:ea typeface="Cambria Math" charset="0"/>
                                  <a:cs typeface="Cambria Math" charset="0"/>
                                </a:rPr>
                                <m:t>𝑈</m:t>
                              </m:r>
                            </m:sub>
                          </m:sSub>
                          <m:r>
                            <a:rPr lang="en-US" altLang="zh-CN" sz="2800" b="0" i="1" smtClean="0">
                              <a:solidFill>
                                <a:srgbClr val="094162"/>
                              </a:solidFill>
                              <a:latin typeface="Cambria Math" charset="0"/>
                              <a:ea typeface="Cambria Math" charset="0"/>
                              <a:cs typeface="Cambria Math" charset="0"/>
                            </a:rPr>
                            <m:t>|</m:t>
                          </m:r>
                          <m:r>
                            <a:rPr lang="zh-CN" altLang="en-US" sz="2800" b="1" i="1">
                              <a:solidFill>
                                <a:srgbClr val="094162"/>
                              </a:solidFill>
                              <a:latin typeface="Cambria Math" charset="0"/>
                              <a:ea typeface="Cambria Math" charset="0"/>
                              <a:cs typeface="Cambria Math" charset="0"/>
                            </a:rPr>
                            <m:t>𝜽</m:t>
                          </m:r>
                        </m:e>
                      </m:d>
                      <m:r>
                        <a:rPr kumimoji="1" lang="en-US" altLang="zh-CN" sz="2800" b="0" i="1" smtClean="0">
                          <a:solidFill>
                            <a:srgbClr val="094162"/>
                          </a:solidFill>
                          <a:latin typeface="Cambria Math" charset="0"/>
                        </a:rPr>
                        <m:t>=</m:t>
                      </m:r>
                      <m:nary>
                        <m:naryPr>
                          <m:chr m:val="∑"/>
                          <m:limLoc m:val="subSup"/>
                          <m:ctrlPr>
                            <a:rPr lang="en-US" altLang="zh-CN" sz="2800" i="1">
                              <a:solidFill>
                                <a:srgbClr val="094162"/>
                              </a:solidFill>
                              <a:latin typeface="Cambria Math" charset="0"/>
                              <a:ea typeface="Cambria Math" charset="0"/>
                              <a:cs typeface="Cambria Math" charset="0"/>
                            </a:rPr>
                          </m:ctrlPr>
                        </m:naryPr>
                        <m:sub>
                          <m:r>
                            <m:rPr>
                              <m:brk m:alnAt="25"/>
                            </m:rPr>
                            <a:rPr lang="en-US" altLang="zh-CN" sz="2800" i="1">
                              <a:solidFill>
                                <a:srgbClr val="094162"/>
                              </a:solidFill>
                              <a:latin typeface="Cambria Math" charset="0"/>
                              <a:ea typeface="Cambria Math" charset="0"/>
                              <a:cs typeface="Cambria Math" charset="0"/>
                            </a:rPr>
                            <m:t>𝑖</m:t>
                          </m:r>
                          <m:r>
                            <a:rPr lang="en-US" altLang="zh-CN" sz="2800" i="1">
                              <a:solidFill>
                                <a:srgbClr val="094162"/>
                              </a:solidFill>
                              <a:latin typeface="Cambria Math" charset="0"/>
                              <a:ea typeface="Cambria Math" charset="0"/>
                              <a:cs typeface="Cambria Math" charset="0"/>
                            </a:rPr>
                            <m:t>=1</m:t>
                          </m:r>
                        </m:sub>
                        <m:sup>
                          <m:r>
                            <a:rPr lang="en-US" altLang="zh-CN" sz="2800" i="1">
                              <a:solidFill>
                                <a:srgbClr val="094162"/>
                              </a:solidFill>
                              <a:latin typeface="Cambria Math" charset="0"/>
                              <a:ea typeface="Cambria Math" charset="0"/>
                              <a:cs typeface="Cambria Math" charset="0"/>
                            </a:rPr>
                            <m:t>𝐿</m:t>
                          </m:r>
                        </m:sup>
                        <m:e>
                          <m:r>
                            <m:rPr>
                              <m:sty m:val="p"/>
                            </m:rPr>
                            <a:rPr lang="en-US" altLang="zh-CN" sz="2800">
                              <a:solidFill>
                                <a:srgbClr val="094162"/>
                              </a:solidFill>
                              <a:latin typeface="Cambria Math" charset="0"/>
                              <a:ea typeface="Cambria Math" charset="0"/>
                              <a:cs typeface="Cambria Math" charset="0"/>
                            </a:rPr>
                            <m:t>ln</m:t>
                          </m:r>
                          <m:d>
                            <m:dPr>
                              <m:ctrlPr>
                                <a:rPr lang="is-IS" altLang="zh-CN" sz="2800" i="1">
                                  <a:solidFill>
                                    <a:srgbClr val="094162"/>
                                  </a:solidFill>
                                  <a:latin typeface="Cambria Math" charset="0"/>
                                  <a:ea typeface="Cambria Math" charset="0"/>
                                  <a:cs typeface="Cambria Math" charset="0"/>
                                </a:rPr>
                              </m:ctrlPr>
                            </m:dPr>
                            <m:e>
                              <m:r>
                                <a:rPr lang="en-US" altLang="zh-CN" sz="2800" i="1">
                                  <a:solidFill>
                                    <a:srgbClr val="094162"/>
                                  </a:solidFill>
                                  <a:latin typeface="Cambria Math" charset="0"/>
                                  <a:ea typeface="Cambria Math" charset="0"/>
                                  <a:cs typeface="Cambria Math" charset="0"/>
                                </a:rPr>
                                <m:t>𝑝</m:t>
                              </m:r>
                              <m:d>
                                <m:dPr>
                                  <m:ctrlPr>
                                    <a:rPr lang="en-US" altLang="zh-CN" sz="2800" i="1">
                                      <a:solidFill>
                                        <a:srgbClr val="094162"/>
                                      </a:solidFill>
                                      <a:latin typeface="Cambria Math" charset="0"/>
                                      <a:ea typeface="Cambria Math" charset="0"/>
                                      <a:cs typeface="Cambria Math" charset="0"/>
                                    </a:rPr>
                                  </m:ctrlPr>
                                </m:dPr>
                                <m:e>
                                  <m:sSub>
                                    <m:sSubPr>
                                      <m:ctrlPr>
                                        <a:rPr lang="en-US" altLang="zh-CN" sz="2800" i="1">
                                          <a:solidFill>
                                            <a:srgbClr val="094162"/>
                                          </a:solidFill>
                                          <a:latin typeface="Cambria Math" charset="0"/>
                                          <a:ea typeface="Cambria Math" charset="0"/>
                                          <a:cs typeface="Cambria Math" charset="0"/>
                                        </a:rPr>
                                      </m:ctrlPr>
                                    </m:sSubPr>
                                    <m:e>
                                      <m:r>
                                        <a:rPr lang="en-US" altLang="zh-CN" sz="2800" i="1">
                                          <a:solidFill>
                                            <a:srgbClr val="094162"/>
                                          </a:solidFill>
                                          <a:latin typeface="Cambria Math" charset="0"/>
                                          <a:ea typeface="Cambria Math" charset="0"/>
                                          <a:cs typeface="Cambria Math" charset="0"/>
                                        </a:rPr>
                                        <m:t>𝑦</m:t>
                                      </m:r>
                                    </m:e>
                                    <m:sub>
                                      <m:r>
                                        <a:rPr lang="en-US" altLang="zh-CN" sz="2800" i="1">
                                          <a:solidFill>
                                            <a:srgbClr val="094162"/>
                                          </a:solidFill>
                                          <a:latin typeface="Cambria Math" charset="0"/>
                                          <a:ea typeface="Cambria Math" charset="0"/>
                                          <a:cs typeface="Cambria Math" charset="0"/>
                                        </a:rPr>
                                        <m:t>𝑖</m:t>
                                      </m:r>
                                    </m:sub>
                                  </m:sSub>
                                </m:e>
                                <m:e>
                                  <m:r>
                                    <a:rPr lang="zh-CN" altLang="en-US" sz="2800" b="1" i="1">
                                      <a:solidFill>
                                        <a:srgbClr val="094162"/>
                                      </a:solidFill>
                                      <a:latin typeface="Cambria Math" charset="0"/>
                                      <a:ea typeface="Cambria Math" charset="0"/>
                                      <a:cs typeface="Cambria Math" charset="0"/>
                                    </a:rPr>
                                    <m:t>𝜽</m:t>
                                  </m:r>
                                </m:e>
                              </m:d>
                              <m:r>
                                <a:rPr lang="en-US" altLang="zh-CN" sz="2800" i="1">
                                  <a:solidFill>
                                    <a:srgbClr val="094162"/>
                                  </a:solidFill>
                                  <a:latin typeface="Cambria Math" charset="0"/>
                                  <a:ea typeface="Cambria Math" charset="0"/>
                                  <a:cs typeface="Cambria Math" charset="0"/>
                                </a:rPr>
                                <m:t>𝑝</m:t>
                              </m:r>
                              <m:r>
                                <a:rPr lang="en-US" altLang="zh-CN" sz="2800" i="1">
                                  <a:solidFill>
                                    <a:srgbClr val="094162"/>
                                  </a:solidFill>
                                  <a:latin typeface="Cambria Math" charset="0"/>
                                  <a:ea typeface="Cambria Math" charset="0"/>
                                  <a:cs typeface="Cambria Math" charset="0"/>
                                </a:rPr>
                                <m:t>(</m:t>
                              </m:r>
                              <m:sSub>
                                <m:sSubPr>
                                  <m:ctrlPr>
                                    <a:rPr lang="en-US" altLang="zh-CN" sz="2800" i="1">
                                      <a:solidFill>
                                        <a:srgbClr val="094162"/>
                                      </a:solidFill>
                                      <a:latin typeface="Cambria Math" charset="0"/>
                                      <a:ea typeface="Cambria Math" charset="0"/>
                                      <a:cs typeface="Cambria Math" charset="0"/>
                                    </a:rPr>
                                  </m:ctrlPr>
                                </m:sSubPr>
                                <m:e>
                                  <m:r>
                                    <a:rPr lang="en-US" altLang="zh-CN" sz="2800" b="1" i="1">
                                      <a:solidFill>
                                        <a:srgbClr val="094162"/>
                                      </a:solidFill>
                                      <a:latin typeface="Cambria Math" charset="0"/>
                                      <a:ea typeface="Cambria Math" charset="0"/>
                                      <a:cs typeface="Cambria Math" charset="0"/>
                                    </a:rPr>
                                    <m:t>𝒙</m:t>
                                  </m:r>
                                </m:e>
                                <m:sub>
                                  <m:r>
                                    <a:rPr lang="en-US" altLang="zh-CN" sz="2800" i="1">
                                      <a:solidFill>
                                        <a:srgbClr val="094162"/>
                                      </a:solidFill>
                                      <a:latin typeface="Cambria Math" charset="0"/>
                                      <a:ea typeface="Cambria Math" charset="0"/>
                                      <a:cs typeface="Cambria Math" charset="0"/>
                                    </a:rPr>
                                    <m:t>𝑖</m:t>
                                  </m:r>
                                </m:sub>
                              </m:sSub>
                              <m:r>
                                <a:rPr lang="en-US" altLang="zh-CN" sz="2800" i="1">
                                  <a:solidFill>
                                    <a:srgbClr val="094162"/>
                                  </a:solidFill>
                                  <a:latin typeface="Cambria Math" charset="0"/>
                                  <a:ea typeface="Cambria Math" charset="0"/>
                                  <a:cs typeface="Cambria Math" charset="0"/>
                                </a:rPr>
                                <m:t>|</m:t>
                              </m:r>
                              <m:sSub>
                                <m:sSubPr>
                                  <m:ctrlPr>
                                    <a:rPr lang="en-US" altLang="zh-CN" sz="2800" i="1">
                                      <a:solidFill>
                                        <a:srgbClr val="094162"/>
                                      </a:solidFill>
                                      <a:latin typeface="Cambria Math" charset="0"/>
                                      <a:ea typeface="Cambria Math" charset="0"/>
                                      <a:cs typeface="Cambria Math" charset="0"/>
                                    </a:rPr>
                                  </m:ctrlPr>
                                </m:sSubPr>
                                <m:e>
                                  <m:r>
                                    <a:rPr lang="en-US" altLang="zh-CN" sz="2800" i="1">
                                      <a:solidFill>
                                        <a:srgbClr val="094162"/>
                                      </a:solidFill>
                                      <a:latin typeface="Cambria Math" charset="0"/>
                                      <a:ea typeface="Cambria Math" charset="0"/>
                                      <a:cs typeface="Cambria Math" charset="0"/>
                                    </a:rPr>
                                    <m:t>𝑦</m:t>
                                  </m:r>
                                </m:e>
                                <m:sub>
                                  <m:r>
                                    <a:rPr lang="en-US" altLang="zh-CN" sz="2800" i="1">
                                      <a:solidFill>
                                        <a:srgbClr val="094162"/>
                                      </a:solidFill>
                                      <a:latin typeface="Cambria Math" charset="0"/>
                                      <a:ea typeface="Cambria Math" charset="0"/>
                                      <a:cs typeface="Cambria Math" charset="0"/>
                                    </a:rPr>
                                    <m:t>𝑖</m:t>
                                  </m:r>
                                </m:sub>
                              </m:sSub>
                              <m:r>
                                <a:rPr lang="en-US" altLang="zh-CN" sz="2800" i="1">
                                  <a:solidFill>
                                    <a:srgbClr val="094162"/>
                                  </a:solidFill>
                                  <a:latin typeface="Cambria Math" charset="0"/>
                                  <a:ea typeface="Cambria Math" charset="0"/>
                                  <a:cs typeface="Cambria Math" charset="0"/>
                                </a:rPr>
                                <m:t>,</m:t>
                              </m:r>
                              <m:r>
                                <a:rPr lang="zh-CN" altLang="en-US" sz="2800" b="1" i="1">
                                  <a:solidFill>
                                    <a:srgbClr val="094162"/>
                                  </a:solidFill>
                                  <a:latin typeface="Cambria Math" charset="0"/>
                                  <a:ea typeface="Cambria Math" charset="0"/>
                                  <a:cs typeface="Cambria Math" charset="0"/>
                                </a:rPr>
                                <m:t>𝜽</m:t>
                              </m:r>
                              <m:r>
                                <a:rPr lang="en-US" altLang="zh-CN" sz="2800" i="1">
                                  <a:solidFill>
                                    <a:srgbClr val="094162"/>
                                  </a:solidFill>
                                  <a:latin typeface="Cambria Math" charset="0"/>
                                  <a:ea typeface="Cambria Math" charset="0"/>
                                  <a:cs typeface="Cambria Math" charset="0"/>
                                </a:rPr>
                                <m:t>)</m:t>
                              </m:r>
                            </m:e>
                          </m:d>
                        </m:e>
                      </m:nary>
                    </m:oMath>
                  </m:oMathPara>
                </a14:m>
                <a:endParaRPr kumimoji="1" lang="zh-CN" altLang="en-US" sz="2800" dirty="0">
                  <a:solidFill>
                    <a:srgbClr val="094162"/>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405466" y="4301064"/>
                <a:ext cx="7440307" cy="88184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253513" y="5369804"/>
                <a:ext cx="5817105" cy="602473"/>
              </a:xfrm>
              <a:prstGeom prst="rect">
                <a:avLst/>
              </a:prstGeom>
            </p:spPr>
            <p:txBody>
              <a:bodyPr wrap="none">
                <a:spAutoFit/>
              </a:bodyPr>
              <a:lstStyle/>
              <a:p>
                <a:r>
                  <a:rPr lang="en-US" altLang="zh-CN" sz="2800" dirty="0">
                    <a:solidFill>
                      <a:srgbClr val="C00000"/>
                    </a:solidFill>
                    <a:latin typeface="Cambria Math" charset="0"/>
                    <a:ea typeface="Cambria Math" charset="0"/>
                    <a:cs typeface="Cambria Math" charset="0"/>
                  </a:rPr>
                  <a:t>+</a:t>
                </a:r>
                <a14:m>
                  <m:oMath xmlns:m="http://schemas.openxmlformats.org/officeDocument/2006/math">
                    <m:nary>
                      <m:naryPr>
                        <m:chr m:val="∑"/>
                        <m:limLoc m:val="subSup"/>
                        <m:ctrlPr>
                          <a:rPr lang="en-US" altLang="zh-CN" sz="2800" i="1">
                            <a:solidFill>
                              <a:srgbClr val="C00000"/>
                            </a:solidFill>
                            <a:latin typeface="Cambria Math" charset="0"/>
                            <a:ea typeface="Cambria Math" charset="0"/>
                            <a:cs typeface="Cambria Math" charset="0"/>
                          </a:rPr>
                        </m:ctrlPr>
                      </m:naryPr>
                      <m:sub>
                        <m:r>
                          <m:rPr>
                            <m:brk m:alnAt="25"/>
                          </m:rPr>
                          <a:rPr lang="en-US" altLang="zh-CN" sz="2800" i="1">
                            <a:solidFill>
                              <a:srgbClr val="C00000"/>
                            </a:solidFill>
                            <a:latin typeface="Cambria Math" charset="0"/>
                            <a:ea typeface="Cambria Math" charset="0"/>
                            <a:cs typeface="Cambria Math" charset="0"/>
                          </a:rPr>
                          <m:t>𝑖</m:t>
                        </m:r>
                        <m:r>
                          <a:rPr lang="en-US" altLang="zh-CN" sz="2800" i="1">
                            <a:solidFill>
                              <a:srgbClr val="C00000"/>
                            </a:solidFill>
                            <a:latin typeface="Cambria Math" charset="0"/>
                            <a:ea typeface="Cambria Math" charset="0"/>
                            <a:cs typeface="Cambria Math" charset="0"/>
                          </a:rPr>
                          <m:t>=</m:t>
                        </m:r>
                        <m:r>
                          <a:rPr lang="en-US" altLang="zh-CN" sz="2800" b="0" i="1" smtClean="0">
                            <a:solidFill>
                              <a:srgbClr val="C00000"/>
                            </a:solidFill>
                            <a:latin typeface="Cambria Math" charset="0"/>
                            <a:ea typeface="Cambria Math" charset="0"/>
                            <a:cs typeface="Cambria Math" charset="0"/>
                          </a:rPr>
                          <m:t>𝐿</m:t>
                        </m:r>
                        <m:r>
                          <a:rPr lang="en-US" altLang="zh-CN" sz="2800" b="0" i="1" smtClean="0">
                            <a:solidFill>
                              <a:srgbClr val="C00000"/>
                            </a:solidFill>
                            <a:latin typeface="Cambria Math" charset="0"/>
                            <a:ea typeface="Cambria Math" charset="0"/>
                            <a:cs typeface="Cambria Math" charset="0"/>
                          </a:rPr>
                          <m:t>+1</m:t>
                        </m:r>
                      </m:sub>
                      <m:sup>
                        <m:r>
                          <a:rPr lang="en-US" altLang="zh-CN" sz="2800" i="1">
                            <a:solidFill>
                              <a:srgbClr val="C00000"/>
                            </a:solidFill>
                            <a:latin typeface="Cambria Math" charset="0"/>
                            <a:ea typeface="Cambria Math" charset="0"/>
                            <a:cs typeface="Cambria Math" charset="0"/>
                          </a:rPr>
                          <m:t>𝐿</m:t>
                        </m:r>
                        <m:r>
                          <a:rPr lang="en-US" altLang="zh-CN" sz="2800" b="0" i="1" smtClean="0">
                            <a:solidFill>
                              <a:srgbClr val="C00000"/>
                            </a:solidFill>
                            <a:latin typeface="Cambria Math" charset="0"/>
                            <a:ea typeface="Cambria Math" charset="0"/>
                            <a:cs typeface="Cambria Math" charset="0"/>
                          </a:rPr>
                          <m:t>+</m:t>
                        </m:r>
                        <m:r>
                          <a:rPr lang="en-US" altLang="zh-CN" sz="2800" b="0" i="1" smtClean="0">
                            <a:solidFill>
                              <a:srgbClr val="C00000"/>
                            </a:solidFill>
                            <a:latin typeface="Cambria Math" charset="0"/>
                            <a:ea typeface="Cambria Math" charset="0"/>
                            <a:cs typeface="Cambria Math" charset="0"/>
                          </a:rPr>
                          <m:t>𝑈</m:t>
                        </m:r>
                      </m:sup>
                      <m:e>
                        <m:r>
                          <m:rPr>
                            <m:sty m:val="p"/>
                          </m:rPr>
                          <a:rPr lang="en-US" altLang="zh-CN" sz="2800">
                            <a:solidFill>
                              <a:srgbClr val="C00000"/>
                            </a:solidFill>
                            <a:latin typeface="Cambria Math" charset="0"/>
                            <a:ea typeface="Cambria Math" charset="0"/>
                            <a:cs typeface="Cambria Math" charset="0"/>
                          </a:rPr>
                          <m:t>ln</m:t>
                        </m:r>
                        <m:d>
                          <m:dPr>
                            <m:ctrlPr>
                              <a:rPr lang="is-IS" altLang="zh-CN" sz="2800" i="1">
                                <a:solidFill>
                                  <a:srgbClr val="C00000"/>
                                </a:solidFill>
                                <a:latin typeface="Cambria Math" charset="0"/>
                                <a:ea typeface="Cambria Math" charset="0"/>
                                <a:cs typeface="Cambria Math" charset="0"/>
                              </a:rPr>
                            </m:ctrlPr>
                          </m:dPr>
                          <m:e>
                            <m:nary>
                              <m:naryPr>
                                <m:chr m:val="∑"/>
                                <m:limLoc m:val="subSup"/>
                                <m:ctrlPr>
                                  <a:rPr lang="en-US" altLang="zh-CN" sz="2800" i="1">
                                    <a:solidFill>
                                      <a:srgbClr val="C00000"/>
                                    </a:solidFill>
                                    <a:latin typeface="Cambria Math" charset="0"/>
                                    <a:ea typeface="Cambria Math" charset="0"/>
                                    <a:cs typeface="Cambria Math" charset="0"/>
                                  </a:rPr>
                                </m:ctrlPr>
                              </m:naryPr>
                              <m:sub>
                                <m:sSub>
                                  <m:sSubPr>
                                    <m:ctrlPr>
                                      <a:rPr lang="en-US" altLang="zh-CN" sz="2800" i="1">
                                        <a:solidFill>
                                          <a:srgbClr val="C00000"/>
                                        </a:solidFill>
                                        <a:latin typeface="Cambria Math" charset="0"/>
                                        <a:ea typeface="Cambria Math" charset="0"/>
                                        <a:cs typeface="Cambria Math" charset="0"/>
                                      </a:rPr>
                                    </m:ctrlPr>
                                  </m:sSubPr>
                                  <m:e>
                                    <m:r>
                                      <a:rPr lang="en-US" altLang="zh-CN" sz="2800" i="1">
                                        <a:solidFill>
                                          <a:srgbClr val="C00000"/>
                                        </a:solidFill>
                                        <a:latin typeface="Cambria Math" charset="0"/>
                                        <a:ea typeface="Cambria Math" charset="0"/>
                                        <a:cs typeface="Cambria Math" charset="0"/>
                                      </a:rPr>
                                      <m:t>𝑦</m:t>
                                    </m:r>
                                  </m:e>
                                  <m:sub>
                                    <m:r>
                                      <a:rPr lang="en-US" altLang="zh-CN" sz="2800" i="1">
                                        <a:solidFill>
                                          <a:srgbClr val="C00000"/>
                                        </a:solidFill>
                                        <a:latin typeface="Cambria Math" charset="0"/>
                                        <a:ea typeface="Cambria Math" charset="0"/>
                                        <a:cs typeface="Cambria Math" charset="0"/>
                                      </a:rPr>
                                      <m:t>𝑖</m:t>
                                    </m:r>
                                  </m:sub>
                                </m:sSub>
                                <m:r>
                                  <a:rPr lang="en-US" altLang="zh-CN" sz="2800" i="1">
                                    <a:solidFill>
                                      <a:srgbClr val="C00000"/>
                                    </a:solidFill>
                                    <a:latin typeface="Cambria Math" charset="0"/>
                                    <a:ea typeface="Cambria Math" charset="0"/>
                                    <a:cs typeface="Cambria Math" charset="0"/>
                                  </a:rPr>
                                  <m:t>=1</m:t>
                                </m:r>
                              </m:sub>
                              <m:sup>
                                <m:r>
                                  <a:rPr lang="en-US" altLang="zh-CN" sz="2800" i="1">
                                    <a:solidFill>
                                      <a:srgbClr val="C00000"/>
                                    </a:solidFill>
                                    <a:latin typeface="Cambria Math" charset="0"/>
                                    <a:ea typeface="Cambria Math" charset="0"/>
                                    <a:cs typeface="Cambria Math" charset="0"/>
                                  </a:rPr>
                                  <m:t>2</m:t>
                                </m:r>
                              </m:sup>
                              <m:e>
                                <m:r>
                                  <a:rPr lang="en-US" altLang="zh-CN" sz="2800" i="1">
                                    <a:solidFill>
                                      <a:srgbClr val="C00000"/>
                                    </a:solidFill>
                                    <a:latin typeface="Cambria Math" charset="0"/>
                                    <a:ea typeface="Cambria Math" charset="0"/>
                                    <a:cs typeface="Cambria Math" charset="0"/>
                                  </a:rPr>
                                  <m:t>𝑝</m:t>
                                </m:r>
                                <m:d>
                                  <m:dPr>
                                    <m:ctrlPr>
                                      <a:rPr lang="en-US" altLang="zh-CN" sz="2800" i="1">
                                        <a:solidFill>
                                          <a:srgbClr val="C00000"/>
                                        </a:solidFill>
                                        <a:latin typeface="Cambria Math" charset="0"/>
                                        <a:ea typeface="Cambria Math" charset="0"/>
                                        <a:cs typeface="Cambria Math" charset="0"/>
                                      </a:rPr>
                                    </m:ctrlPr>
                                  </m:dPr>
                                  <m:e>
                                    <m:sSub>
                                      <m:sSubPr>
                                        <m:ctrlPr>
                                          <a:rPr lang="en-US" altLang="zh-CN" sz="2800" i="1">
                                            <a:solidFill>
                                              <a:srgbClr val="C00000"/>
                                            </a:solidFill>
                                            <a:latin typeface="Cambria Math" charset="0"/>
                                            <a:ea typeface="Cambria Math" charset="0"/>
                                            <a:cs typeface="Cambria Math" charset="0"/>
                                          </a:rPr>
                                        </m:ctrlPr>
                                      </m:sSubPr>
                                      <m:e>
                                        <m:r>
                                          <a:rPr lang="en-US" altLang="zh-CN" sz="2800" i="1">
                                            <a:solidFill>
                                              <a:srgbClr val="C00000"/>
                                            </a:solidFill>
                                            <a:latin typeface="Cambria Math" charset="0"/>
                                            <a:ea typeface="Cambria Math" charset="0"/>
                                            <a:cs typeface="Cambria Math" charset="0"/>
                                          </a:rPr>
                                          <m:t>𝑦</m:t>
                                        </m:r>
                                      </m:e>
                                      <m:sub>
                                        <m:r>
                                          <a:rPr lang="en-US" altLang="zh-CN" sz="2800" i="1">
                                            <a:solidFill>
                                              <a:srgbClr val="C00000"/>
                                            </a:solidFill>
                                            <a:latin typeface="Cambria Math" charset="0"/>
                                            <a:ea typeface="Cambria Math" charset="0"/>
                                            <a:cs typeface="Cambria Math" charset="0"/>
                                          </a:rPr>
                                          <m:t>𝑖</m:t>
                                        </m:r>
                                      </m:sub>
                                    </m:sSub>
                                  </m:e>
                                  <m:e>
                                    <m:r>
                                      <a:rPr lang="zh-CN" altLang="en-US" sz="2800" b="1" i="1">
                                        <a:solidFill>
                                          <a:srgbClr val="C00000"/>
                                        </a:solidFill>
                                        <a:latin typeface="Cambria Math" charset="0"/>
                                        <a:ea typeface="Cambria Math" charset="0"/>
                                        <a:cs typeface="Cambria Math" charset="0"/>
                                      </a:rPr>
                                      <m:t>𝜽</m:t>
                                    </m:r>
                                  </m:e>
                                </m:d>
                                <m:r>
                                  <a:rPr lang="en-US" altLang="zh-CN" sz="2800" i="1">
                                    <a:solidFill>
                                      <a:srgbClr val="C00000"/>
                                    </a:solidFill>
                                    <a:latin typeface="Cambria Math" charset="0"/>
                                    <a:ea typeface="Cambria Math" charset="0"/>
                                    <a:cs typeface="Cambria Math" charset="0"/>
                                  </a:rPr>
                                  <m:t>𝑝</m:t>
                                </m:r>
                                <m:r>
                                  <a:rPr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ea typeface="Cambria Math" charset="0"/>
                                        <a:cs typeface="Cambria Math" charset="0"/>
                                      </a:rPr>
                                    </m:ctrlPr>
                                  </m:sSubPr>
                                  <m:e>
                                    <m:r>
                                      <a:rPr lang="en-US" altLang="zh-CN" sz="2800" b="1" i="1">
                                        <a:solidFill>
                                          <a:srgbClr val="C00000"/>
                                        </a:solidFill>
                                        <a:latin typeface="Cambria Math" charset="0"/>
                                        <a:ea typeface="Cambria Math" charset="0"/>
                                        <a:cs typeface="Cambria Math" charset="0"/>
                                      </a:rPr>
                                      <m:t>𝒙</m:t>
                                    </m:r>
                                  </m:e>
                                  <m:sub>
                                    <m:r>
                                      <a:rPr lang="en-US" altLang="zh-CN" sz="2800" i="1">
                                        <a:solidFill>
                                          <a:srgbClr val="C00000"/>
                                        </a:solidFill>
                                        <a:latin typeface="Cambria Math" charset="0"/>
                                        <a:ea typeface="Cambria Math" charset="0"/>
                                        <a:cs typeface="Cambria Math" charset="0"/>
                                      </a:rPr>
                                      <m:t>𝑖</m:t>
                                    </m:r>
                                  </m:sub>
                                </m:sSub>
                                <m:r>
                                  <a:rPr lang="en-US" altLang="zh-CN" sz="2800" i="1">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ea typeface="Cambria Math" charset="0"/>
                                        <a:cs typeface="Cambria Math" charset="0"/>
                                      </a:rPr>
                                    </m:ctrlPr>
                                  </m:sSubPr>
                                  <m:e>
                                    <m:r>
                                      <a:rPr lang="en-US" altLang="zh-CN" sz="2800" i="1">
                                        <a:solidFill>
                                          <a:srgbClr val="C00000"/>
                                        </a:solidFill>
                                        <a:latin typeface="Cambria Math" charset="0"/>
                                        <a:ea typeface="Cambria Math" charset="0"/>
                                        <a:cs typeface="Cambria Math" charset="0"/>
                                      </a:rPr>
                                      <m:t>𝑦</m:t>
                                    </m:r>
                                  </m:e>
                                  <m:sub>
                                    <m:r>
                                      <a:rPr lang="en-US" altLang="zh-CN" sz="2800" i="1">
                                        <a:solidFill>
                                          <a:srgbClr val="C00000"/>
                                        </a:solidFill>
                                        <a:latin typeface="Cambria Math" charset="0"/>
                                        <a:ea typeface="Cambria Math" charset="0"/>
                                        <a:cs typeface="Cambria Math" charset="0"/>
                                      </a:rPr>
                                      <m:t>𝑖</m:t>
                                    </m:r>
                                  </m:sub>
                                </m:sSub>
                                <m:r>
                                  <a:rPr lang="en-US" altLang="zh-CN" sz="2800" i="1">
                                    <a:solidFill>
                                      <a:srgbClr val="C00000"/>
                                    </a:solidFill>
                                    <a:latin typeface="Cambria Math" charset="0"/>
                                    <a:ea typeface="Cambria Math" charset="0"/>
                                    <a:cs typeface="Cambria Math" charset="0"/>
                                  </a:rPr>
                                  <m:t>,</m:t>
                                </m:r>
                                <m:r>
                                  <a:rPr lang="zh-CN" altLang="en-US" sz="2800" b="1" i="1">
                                    <a:solidFill>
                                      <a:srgbClr val="C00000"/>
                                    </a:solidFill>
                                    <a:latin typeface="Cambria Math" charset="0"/>
                                    <a:ea typeface="Cambria Math" charset="0"/>
                                    <a:cs typeface="Cambria Math" charset="0"/>
                                  </a:rPr>
                                  <m:t>𝜽</m:t>
                                </m:r>
                                <m:r>
                                  <a:rPr lang="en-US" altLang="zh-CN" sz="2800" i="1">
                                    <a:solidFill>
                                      <a:srgbClr val="C00000"/>
                                    </a:solidFill>
                                    <a:latin typeface="Cambria Math" charset="0"/>
                                    <a:ea typeface="Cambria Math" charset="0"/>
                                    <a:cs typeface="Cambria Math" charset="0"/>
                                  </a:rPr>
                                  <m:t>)</m:t>
                                </m:r>
                              </m:e>
                            </m:nary>
                          </m:e>
                        </m:d>
                      </m:e>
                    </m:nary>
                  </m:oMath>
                </a14:m>
                <a:endParaRPr lang="zh-CN" altLang="en-US" sz="2800" dirty="0">
                  <a:solidFill>
                    <a:srgbClr val="C0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4253513" y="5369804"/>
                <a:ext cx="5817105" cy="602473"/>
              </a:xfrm>
              <a:prstGeom prst="rect">
                <a:avLst/>
              </a:prstGeom>
              <a:blipFill rotWithShape="0">
                <a:blip r:embed="rId5"/>
                <a:stretch>
                  <a:fillRect l="-2201" t="-8081" b="-17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89824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876835"/>
                <a:ext cx="11017475" cy="4273323"/>
              </a:xfrm>
            </p:spPr>
            <p:txBody>
              <a:bodyPr/>
              <a:lstStyle/>
              <a:p>
                <a:pPr marL="514350" indent="-514350">
                  <a:buFont typeface="+mj-lt"/>
                  <a:buAutoNum type="arabicPeriod"/>
                </a:pPr>
                <a:r>
                  <a:rPr lang="zh-CN" altLang="en-US" sz="2800" dirty="0">
                    <a:latin typeface="Microsoft YaHei" charset="-122"/>
                    <a:ea typeface="Microsoft YaHei" charset="-122"/>
                    <a:cs typeface="Microsoft YaHei" charset="-122"/>
                  </a:rPr>
                  <a:t>初始化：在</a:t>
                </a:r>
                <a14:m>
                  <m:oMath xmlns:m="http://schemas.openxmlformats.org/officeDocument/2006/math">
                    <m:r>
                      <a:rPr lang="en-US" altLang="zh-CN" sz="2800" i="1">
                        <a:latin typeface="Cambria Math"/>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r>
                      <a:rPr lang="en-US" altLang="zh-CN" sz="2800" i="1">
                        <a:latin typeface="Cambria Math"/>
                      </a:rPr>
                      <m:t>)</m:t>
                    </m:r>
                  </m:oMath>
                </a14:m>
                <a:r>
                  <a:rPr lang="zh-CN" altLang="en-US" sz="2800" dirty="0">
                    <a:solidFill>
                      <a:srgbClr val="09405E"/>
                    </a:solidFill>
                    <a:latin typeface="Microsoft YaHei" charset="-122"/>
                    <a:ea typeface="Microsoft YaHei" charset="-122"/>
                    <a:cs typeface="Microsoft YaHei" charset="-122"/>
                  </a:rPr>
                  <a:t>上用</a:t>
                </a:r>
                <a14:m>
                  <m:oMath xmlns:m="http://schemas.openxmlformats.org/officeDocument/2006/math">
                    <m:r>
                      <m:rPr>
                        <m:sty m:val="p"/>
                      </m:rPr>
                      <a:rPr lang="en-US" altLang="zh-CN" sz="2800" b="0" i="0" smtClean="0">
                        <a:solidFill>
                          <a:srgbClr val="09405E"/>
                        </a:solidFill>
                        <a:latin typeface="Cambria Math"/>
                      </a:rPr>
                      <m:t>MLE</m:t>
                    </m:r>
                    <m:r>
                      <a:rPr lang="zh-CN" altLang="en-US" sz="2800" i="1" smtClean="0">
                        <a:latin typeface="Cambria Math" charset="0"/>
                        <a:ea typeface="Microsoft YaHei" charset="-122"/>
                        <a:cs typeface="Microsoft YaHei" charset="-122"/>
                      </a:rPr>
                      <m:t>估计</m:t>
                    </m:r>
                    <m:r>
                      <a:rPr lang="en-US" altLang="zh-CN" sz="2800" b="0" i="1" smtClean="0">
                        <a:solidFill>
                          <a:srgbClr val="09405E"/>
                        </a:solidFill>
                        <a:latin typeface="Cambria Math" charset="0"/>
                        <a:ea typeface="Microsoft YaHei" charset="-122"/>
                        <a:cs typeface="Microsoft YaHei" charset="-122"/>
                      </a:rPr>
                      <m:t> </m:t>
                    </m:r>
                    <m:r>
                      <a:rPr lang="zh-CN" altLang="en-US" sz="2800" b="1" i="1" smtClean="0">
                        <a:solidFill>
                          <a:srgbClr val="09405E"/>
                        </a:solidFill>
                        <a:latin typeface="Cambria Math" charset="0"/>
                        <a:ea typeface="Cambria Math" charset="0"/>
                        <a:cs typeface="Cambria Math" charset="0"/>
                      </a:rPr>
                      <m:t>𝜽</m:t>
                    </m:r>
                    <m:r>
                      <a:rPr lang="en-US" altLang="zh-CN" sz="2800" b="0" i="1" smtClean="0">
                        <a:solidFill>
                          <a:srgbClr val="09405E"/>
                        </a:solidFill>
                        <a:latin typeface="Cambria Math" charset="0"/>
                        <a:ea typeface="Cambria Math" charset="0"/>
                        <a:cs typeface="Cambria Math" charset="0"/>
                      </a:rPr>
                      <m:t>={</m:t>
                    </m:r>
                    <m:r>
                      <a:rPr lang="en-US" altLang="zh-CN" sz="2800" b="1" i="1">
                        <a:latin typeface="Cambria Math" charset="0"/>
                        <a:ea typeface="Cambria Math" charset="0"/>
                        <a:cs typeface="Cambria Math" charset="0"/>
                      </a:rPr>
                      <m:t>𝝅</m:t>
                    </m:r>
                    <m:r>
                      <a:rPr lang="en-US" altLang="zh-CN" sz="2800" b="0" i="1" smtClean="0">
                        <a:solidFill>
                          <a:srgbClr val="09405E"/>
                        </a:solidFill>
                        <a:latin typeface="Cambria Math" charset="0"/>
                        <a:ea typeface="Cambria Math" charset="0"/>
                        <a:cs typeface="Cambria Math" charset="0"/>
                      </a:rPr>
                      <m:t>,</m:t>
                    </m:r>
                    <m:r>
                      <a:rPr lang="zh-CN" altLang="en-US" sz="2800" b="1" i="1" smtClean="0">
                        <a:solidFill>
                          <a:srgbClr val="09405E"/>
                        </a:solidFill>
                        <a:latin typeface="Cambria Math" charset="0"/>
                        <a:ea typeface="Cambria Math" charset="0"/>
                        <a:cs typeface="Cambria Math" charset="0"/>
                      </a:rPr>
                      <m:t>𝝁</m:t>
                    </m:r>
                    <m:r>
                      <a:rPr lang="en-US" altLang="zh-CN" sz="2800" b="0" i="1" smtClean="0">
                        <a:solidFill>
                          <a:srgbClr val="09405E"/>
                        </a:solidFill>
                        <a:latin typeface="Cambria Math" charset="0"/>
                        <a:ea typeface="Cambria Math" charset="0"/>
                        <a:cs typeface="Cambria Math" charset="0"/>
                      </a:rPr>
                      <m:t>,</m:t>
                    </m:r>
                    <m:r>
                      <a:rPr lang="en-US" altLang="zh-CN" sz="2800" b="1" i="1" smtClean="0">
                        <a:solidFill>
                          <a:srgbClr val="09405E"/>
                        </a:solidFill>
                        <a:latin typeface="Cambria Math" charset="0"/>
                        <a:ea typeface="Cambria Math" charset="0"/>
                        <a:cs typeface="Cambria Math" charset="0"/>
                      </a:rPr>
                      <m:t>∑</m:t>
                    </m:r>
                    <m:sSub>
                      <m:sSubPr>
                        <m:ctrlPr>
                          <a:rPr lang="en-US" altLang="zh-CN" sz="2800" b="0" i="1" smtClean="0">
                            <a:solidFill>
                              <a:srgbClr val="09405E"/>
                            </a:solidFill>
                            <a:latin typeface="Cambria Math" charset="0"/>
                            <a:ea typeface="Cambria Math" charset="0"/>
                            <a:cs typeface="Cambria Math" charset="0"/>
                          </a:rPr>
                        </m:ctrlPr>
                      </m:sSubPr>
                      <m:e>
                        <m:r>
                          <a:rPr lang="en-US" altLang="zh-CN" sz="2800" b="0" i="1" smtClean="0">
                            <a:solidFill>
                              <a:srgbClr val="09405E"/>
                            </a:solidFill>
                            <a:latin typeface="Cambria Math" charset="0"/>
                            <a:ea typeface="Cambria Math" charset="0"/>
                            <a:cs typeface="Cambria Math" charset="0"/>
                          </a:rPr>
                          <m:t>}</m:t>
                        </m:r>
                      </m:e>
                      <m:sub>
                        <m:r>
                          <a:rPr lang="en-US" altLang="zh-CN" sz="2800" b="0" i="1" smtClean="0">
                            <a:solidFill>
                              <a:srgbClr val="09405E"/>
                            </a:solidFill>
                            <a:latin typeface="Cambria Math" charset="0"/>
                            <a:ea typeface="Cambria Math" charset="0"/>
                            <a:cs typeface="Cambria Math" charset="0"/>
                          </a:rPr>
                          <m:t>1:2</m:t>
                        </m:r>
                      </m:sub>
                    </m:sSub>
                  </m:oMath>
                </a14:m>
                <a:r>
                  <a:rPr lang="en-US" altLang="zh-CN" sz="2800" dirty="0">
                    <a:solidFill>
                      <a:srgbClr val="09405E"/>
                    </a:solidFill>
                    <a:latin typeface="Times New Roman" panose="02020603050405020304" pitchFamily="18" charset="0"/>
                    <a:cs typeface="Times New Roman" panose="02020603050405020304" pitchFamily="18" charset="0"/>
                  </a:rPr>
                  <a:t>:</a:t>
                </a:r>
              </a:p>
              <a:p>
                <a:pPr marL="800100" lvl="2" indent="-342900">
                  <a:buFont typeface="Wingdings" panose="05000000000000000000" pitchFamily="2" charset="2"/>
                  <a:buChar char="l"/>
                </a:pPr>
                <a:r>
                  <a:rPr lang="zh-CN" altLang="en-US" sz="2800" dirty="0">
                    <a:solidFill>
                      <a:srgbClr val="09405E"/>
                    </a:solidFill>
                    <a:latin typeface="Microsoft YaHei" charset="-122"/>
                    <a:ea typeface="Microsoft YaHei" charset="-122"/>
                    <a:cs typeface="Microsoft YaHei" charset="-122"/>
                  </a:rPr>
                  <a:t>类别</a:t>
                </a:r>
                <a14:m>
                  <m:oMath xmlns:m="http://schemas.openxmlformats.org/officeDocument/2006/math">
                    <m:r>
                      <a:rPr lang="en-US" altLang="zh-CN" sz="2800" b="0" i="1" smtClean="0">
                        <a:solidFill>
                          <a:srgbClr val="09405E"/>
                        </a:solidFill>
                        <a:latin typeface="Cambria Math" charset="0"/>
                        <a:ea typeface="Microsoft YaHei" charset="-122"/>
                        <a:cs typeface="Microsoft YaHei" charset="-122"/>
                      </a:rPr>
                      <m:t>𝑘</m:t>
                    </m:r>
                  </m:oMath>
                </a14:m>
                <a:r>
                  <a:rPr lang="zh-CN" altLang="en-US" sz="2800" dirty="0">
                    <a:solidFill>
                      <a:srgbClr val="09405E"/>
                    </a:solidFill>
                    <a:latin typeface="Microsoft YaHei" charset="-122"/>
                    <a:ea typeface="Microsoft YaHei" charset="-122"/>
                    <a:cs typeface="Microsoft YaHei" charset="-122"/>
                  </a:rPr>
                  <a:t>的比例：</a:t>
                </a:r>
                <a14:m>
                  <m:oMath xmlns:m="http://schemas.openxmlformats.org/officeDocument/2006/math">
                    <m:sSub>
                      <m:sSubPr>
                        <m:ctrlPr>
                          <a:rPr lang="en-US" altLang="zh-CN" sz="2800" i="1">
                            <a:solidFill>
                              <a:srgbClr val="09405E"/>
                            </a:solidFill>
                            <a:latin typeface="Cambria Math" charset="0"/>
                          </a:rPr>
                        </m:ctrlPr>
                      </m:sSubPr>
                      <m:e>
                        <m:r>
                          <a:rPr lang="en-US" altLang="zh-CN" sz="2800" i="1">
                            <a:latin typeface="Cambria Math" charset="0"/>
                            <a:ea typeface="Cambria Math" charset="0"/>
                            <a:cs typeface="Cambria Math" charset="0"/>
                          </a:rPr>
                          <m:t>𝜋</m:t>
                        </m:r>
                      </m:e>
                      <m:sub>
                        <m:r>
                          <a:rPr lang="en-US" altLang="zh-CN" sz="2800" b="0" i="1" smtClean="0">
                            <a:latin typeface="Cambria Math" charset="0"/>
                            <a:ea typeface="Cambria Math" charset="0"/>
                            <a:cs typeface="Cambria Math" charset="0"/>
                          </a:rPr>
                          <m:t>𝑘</m:t>
                        </m:r>
                      </m:sub>
                    </m:sSub>
                    <m:r>
                      <a:rPr lang="en-US" altLang="zh-CN" sz="2800" b="0" i="1" smtClean="0">
                        <a:solidFill>
                          <a:srgbClr val="09405E"/>
                        </a:solidFill>
                        <a:latin typeface="Cambria Math" charset="0"/>
                      </a:rPr>
                      <m:t>=</m:t>
                    </m:r>
                    <m:f>
                      <m:fPr>
                        <m:type m:val="lin"/>
                        <m:ctrlPr>
                          <a:rPr lang="en-US" altLang="zh-CN" sz="2800" b="0" i="1" smtClean="0">
                            <a:solidFill>
                              <a:srgbClr val="09405E"/>
                            </a:solidFill>
                            <a:latin typeface="Cambria Math" charset="0"/>
                          </a:rPr>
                        </m:ctrlPr>
                      </m:fPr>
                      <m:num>
                        <m:sSub>
                          <m:sSubPr>
                            <m:ctrlPr>
                              <a:rPr lang="en-US" altLang="zh-CN" sz="2800" b="0" i="1" smtClean="0">
                                <a:solidFill>
                                  <a:srgbClr val="09405E"/>
                                </a:solidFill>
                                <a:latin typeface="Cambria Math" charset="0"/>
                              </a:rPr>
                            </m:ctrlPr>
                          </m:sSubPr>
                          <m:e>
                            <m:r>
                              <a:rPr lang="en-US" altLang="zh-CN" sz="2800" b="0" i="1" smtClean="0">
                                <a:solidFill>
                                  <a:srgbClr val="09405E"/>
                                </a:solidFill>
                                <a:latin typeface="Cambria Math" charset="0"/>
                              </a:rPr>
                              <m:t>𝑁</m:t>
                            </m:r>
                          </m:e>
                          <m:sub>
                            <m:r>
                              <a:rPr lang="en-US" altLang="zh-CN" sz="2800" b="0" i="1" smtClean="0">
                                <a:solidFill>
                                  <a:srgbClr val="09405E"/>
                                </a:solidFill>
                                <a:latin typeface="Cambria Math" charset="0"/>
                              </a:rPr>
                              <m:t>𝑘</m:t>
                            </m:r>
                          </m:sub>
                        </m:sSub>
                      </m:num>
                      <m:den>
                        <m:r>
                          <a:rPr lang="en-US" altLang="zh-CN" sz="2800" b="0" i="1" smtClean="0">
                            <a:solidFill>
                              <a:srgbClr val="09405E"/>
                            </a:solidFill>
                            <a:latin typeface="Cambria Math" charset="0"/>
                          </a:rPr>
                          <m:t>𝐿</m:t>
                        </m:r>
                      </m:den>
                    </m:f>
                  </m:oMath>
                </a14:m>
                <a:endParaRPr lang="en-US" altLang="zh-CN" sz="2800" dirty="0">
                  <a:solidFill>
                    <a:srgbClr val="09405E"/>
                  </a:solidFill>
                  <a:latin typeface="Microsoft YaHei" charset="-122"/>
                  <a:ea typeface="Microsoft YaHei" charset="-122"/>
                  <a:cs typeface="Microsoft YaHei" charset="-122"/>
                </a:endParaRPr>
              </a:p>
              <a:p>
                <a:pPr marL="800100" lvl="2" indent="-342900">
                  <a:buFont typeface="Wingdings" panose="05000000000000000000" pitchFamily="2" charset="2"/>
                  <a:buChar char="l"/>
                </a:pPr>
                <a:endParaRPr lang="en-US" altLang="zh-CN" sz="2800" dirty="0">
                  <a:solidFill>
                    <a:srgbClr val="09405E"/>
                  </a:solidFill>
                  <a:latin typeface="Microsoft YaHei" charset="-122"/>
                  <a:ea typeface="Microsoft YaHei" charset="-122"/>
                  <a:cs typeface="Microsoft YaHei" charset="-122"/>
                </a:endParaRPr>
              </a:p>
              <a:p>
                <a:pPr marL="800100" lvl="2" indent="-342900">
                  <a:buFont typeface="Wingdings" panose="05000000000000000000" pitchFamily="2" charset="2"/>
                  <a:buChar char="l"/>
                </a:pPr>
                <a:r>
                  <a:rPr lang="zh-CN" altLang="en-US" sz="2800" dirty="0">
                    <a:solidFill>
                      <a:srgbClr val="09405E"/>
                    </a:solidFill>
                    <a:latin typeface="Microsoft YaHei" charset="-122"/>
                    <a:ea typeface="Microsoft YaHei" charset="-122"/>
                    <a:cs typeface="Microsoft YaHei" charset="-122"/>
                  </a:rPr>
                  <a:t>类别</a:t>
                </a:r>
                <a14:m>
                  <m:oMath xmlns:m="http://schemas.openxmlformats.org/officeDocument/2006/math">
                    <m:r>
                      <a:rPr lang="en-US" altLang="zh-CN" sz="2800" i="1">
                        <a:solidFill>
                          <a:srgbClr val="09405E"/>
                        </a:solidFill>
                        <a:latin typeface="Cambria Math" charset="0"/>
                        <a:ea typeface="Microsoft YaHei" charset="-122"/>
                        <a:cs typeface="Microsoft YaHei" charset="-122"/>
                      </a:rPr>
                      <m:t>𝑐</m:t>
                    </m:r>
                  </m:oMath>
                </a14:m>
                <a:r>
                  <a:rPr lang="zh-CN" altLang="en-US" sz="2800" dirty="0">
                    <a:solidFill>
                      <a:srgbClr val="09405E"/>
                    </a:solidFill>
                    <a:latin typeface="Microsoft YaHei" charset="-122"/>
                    <a:ea typeface="Microsoft YaHei" charset="-122"/>
                    <a:cs typeface="Microsoft YaHei" charset="-122"/>
                  </a:rPr>
                  <a:t>的样本均值：</a:t>
                </a:r>
                <a:endParaRPr lang="en-US" altLang="zh-CN" sz="2800" dirty="0">
                  <a:solidFill>
                    <a:srgbClr val="09405E"/>
                  </a:solidFill>
                  <a:latin typeface="Microsoft YaHei" charset="-122"/>
                  <a:ea typeface="Microsoft YaHei" charset="-122"/>
                  <a:cs typeface="Microsoft YaHei" charset="-122"/>
                </a:endParaRPr>
              </a:p>
              <a:p>
                <a:pPr marL="800100" lvl="2" indent="-342900">
                  <a:buFont typeface="Wingdings" panose="05000000000000000000" pitchFamily="2" charset="2"/>
                  <a:buChar char="l"/>
                </a:pPr>
                <a:endParaRPr lang="en-US" altLang="zh-CN" sz="2800" dirty="0">
                  <a:solidFill>
                    <a:srgbClr val="09405E"/>
                  </a:solidFill>
                  <a:latin typeface="Microsoft YaHei" charset="-122"/>
                  <a:ea typeface="Microsoft YaHei" charset="-122"/>
                  <a:cs typeface="Microsoft YaHei" charset="-122"/>
                </a:endParaRPr>
              </a:p>
              <a:p>
                <a:pPr marL="800100" lvl="2" indent="-342900">
                  <a:buFont typeface="Wingdings" panose="05000000000000000000" pitchFamily="2" charset="2"/>
                  <a:buChar char="l"/>
                </a:pPr>
                <a:endParaRPr lang="en-US" altLang="zh-CN" sz="2800" dirty="0">
                  <a:solidFill>
                    <a:srgbClr val="09405E"/>
                  </a:solidFill>
                  <a:latin typeface="Microsoft YaHei" charset="-122"/>
                  <a:ea typeface="Microsoft YaHei" charset="-122"/>
                  <a:cs typeface="Microsoft YaHei" charset="-122"/>
                </a:endParaRPr>
              </a:p>
              <a:p>
                <a:pPr marL="800100" lvl="2" indent="-342900">
                  <a:buFont typeface="Wingdings" panose="05000000000000000000" pitchFamily="2" charset="2"/>
                  <a:buChar char="l"/>
                </a:pPr>
                <a:r>
                  <a:rPr lang="zh-CN" altLang="en-US" sz="2800" dirty="0">
                    <a:solidFill>
                      <a:srgbClr val="09405E"/>
                    </a:solidFill>
                    <a:latin typeface="Microsoft YaHei" charset="-122"/>
                    <a:ea typeface="Microsoft YaHei" charset="-122"/>
                    <a:cs typeface="Microsoft YaHei" charset="-122"/>
                  </a:rPr>
                  <a:t>类别</a:t>
                </a:r>
                <a14:m>
                  <m:oMath xmlns:m="http://schemas.openxmlformats.org/officeDocument/2006/math">
                    <m:r>
                      <a:rPr lang="en-US" altLang="zh-CN" sz="2800" i="1">
                        <a:solidFill>
                          <a:srgbClr val="09405E"/>
                        </a:solidFill>
                        <a:latin typeface="Cambria Math" charset="0"/>
                        <a:ea typeface="Microsoft YaHei" charset="-122"/>
                        <a:cs typeface="Microsoft YaHei" charset="-122"/>
                      </a:rPr>
                      <m:t>𝑐</m:t>
                    </m:r>
                  </m:oMath>
                </a14:m>
                <a:r>
                  <a:rPr lang="zh-CN" altLang="en-US" sz="2800" dirty="0">
                    <a:solidFill>
                      <a:srgbClr val="09405E"/>
                    </a:solidFill>
                    <a:latin typeface="Microsoft YaHei" charset="-122"/>
                    <a:ea typeface="Microsoft YaHei" charset="-122"/>
                    <a:cs typeface="Microsoft YaHei" charset="-122"/>
                  </a:rPr>
                  <a:t>的样本协方差：</a:t>
                </a:r>
                <a:endParaRPr lang="en-US" altLang="zh-CN" sz="2800" dirty="0">
                  <a:solidFill>
                    <a:srgbClr val="09405E"/>
                  </a:solidFill>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876835"/>
                <a:ext cx="11017475" cy="4273323"/>
              </a:xfrm>
              <a:blipFill rotWithShape="0">
                <a:blip r:embed="rId2"/>
                <a:stretch>
                  <a:fillRect l="-1272"/>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en-US" altLang="zh-CN" spc="-5" dirty="0">
                <a:solidFill>
                  <a:srgbClr val="FFFFFF"/>
                </a:solidFill>
                <a:latin typeface="Microsoft YaHei"/>
                <a:cs typeface="Microsoft YaHei"/>
              </a:rPr>
              <a:t>EM</a:t>
            </a:r>
            <a:r>
              <a:rPr lang="zh-CN" altLang="en-US" dirty="0">
                <a:solidFill>
                  <a:srgbClr val="FFFFFF"/>
                </a:solidFill>
                <a:latin typeface="Microsoft YaHei"/>
                <a:cs typeface="Microsoft YaHei"/>
              </a:rPr>
              <a:t>算法用于高斯混合模型</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4476238" y="2090385"/>
                <a:ext cx="2613344"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𝝁</m:t>
                          </m:r>
                        </m:e>
                        <m:sub>
                          <m:r>
                            <a:rPr lang="en-US" altLang="zh-CN" sz="2800" i="1">
                              <a:solidFill>
                                <a:srgbClr val="09405E"/>
                              </a:solidFill>
                              <a:latin typeface="Cambria Math" charset="0"/>
                              <a:ea typeface="Cambria Math" charset="0"/>
                              <a:cs typeface="Cambria Math" charset="0"/>
                            </a:rPr>
                            <m:t>𝑘</m:t>
                          </m:r>
                        </m:sub>
                      </m:sSub>
                      <m:r>
                        <a:rPr lang="en-US" altLang="zh-CN" sz="2800" i="1">
                          <a:solidFill>
                            <a:srgbClr val="09405E"/>
                          </a:solidFill>
                          <a:latin typeface="Cambria Math" charset="0"/>
                          <a:ea typeface="Microsoft YaHei" charset="-122"/>
                          <a:cs typeface="Microsoft YaHei" charset="-122"/>
                        </a:rPr>
                        <m:t>=</m:t>
                      </m:r>
                      <m:f>
                        <m:fPr>
                          <m:ctrlPr>
                            <a:rPr lang="bg-BG" altLang="zh-CN" sz="2800" i="1">
                              <a:solidFill>
                                <a:srgbClr val="09405E"/>
                              </a:solidFill>
                              <a:latin typeface="Cambria Math" charset="0"/>
                              <a:ea typeface="Microsoft YaHei" charset="-122"/>
                              <a:cs typeface="Microsoft YaHei" charset="-122"/>
                            </a:rPr>
                          </m:ctrlPr>
                        </m:fPr>
                        <m:num>
                          <m:r>
                            <a:rPr lang="en-US" altLang="zh-CN" sz="2800" i="1">
                              <a:solidFill>
                                <a:srgbClr val="09405E"/>
                              </a:solidFill>
                              <a:latin typeface="Cambria Math" charset="0"/>
                              <a:ea typeface="Microsoft YaHei" charset="-122"/>
                              <a:cs typeface="Microsoft YaHei" charset="-122"/>
                            </a:rPr>
                            <m:t>1</m:t>
                          </m:r>
                        </m:num>
                        <m:den>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𝑁</m:t>
                              </m:r>
                            </m:e>
                            <m:sub>
                              <m:r>
                                <a:rPr lang="en-US" altLang="zh-CN" sz="2800" i="1">
                                  <a:solidFill>
                                    <a:srgbClr val="09405E"/>
                                  </a:solidFill>
                                  <a:latin typeface="Cambria Math" charset="0"/>
                                </a:rPr>
                                <m:t>𝑘</m:t>
                              </m:r>
                            </m:sub>
                          </m:sSub>
                        </m:den>
                      </m:f>
                      <m:nary>
                        <m:naryPr>
                          <m:chr m:val="∑"/>
                          <m:supHide m:val="on"/>
                          <m:ctrlPr>
                            <a:rPr lang="bg-BG" altLang="zh-CN" sz="2800" i="1">
                              <a:solidFill>
                                <a:srgbClr val="09405E"/>
                              </a:solidFill>
                              <a:latin typeface="Cambria Math" charset="0"/>
                              <a:ea typeface="Microsoft YaHei" charset="-122"/>
                              <a:cs typeface="Microsoft YaHei" charset="-122"/>
                            </a:rPr>
                          </m:ctrlPr>
                        </m:naryPr>
                        <m:sub>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Microsoft YaHei" charset="-122"/>
                                  <a:cs typeface="Microsoft YaHei" charset="-122"/>
                                </a:rPr>
                                <m:t>𝑦</m:t>
                              </m:r>
                            </m:e>
                            <m:sub>
                              <m:r>
                                <a:rPr lang="en-US" altLang="zh-CN" sz="2800" i="1">
                                  <a:solidFill>
                                    <a:srgbClr val="09405E"/>
                                  </a:solidFill>
                                  <a:latin typeface="Cambria Math" charset="0"/>
                                  <a:ea typeface="Microsoft YaHei" charset="-122"/>
                                  <a:cs typeface="Microsoft YaHei" charset="-122"/>
                                </a:rPr>
                                <m:t>𝑖</m:t>
                              </m:r>
                            </m:sub>
                          </m:sSub>
                          <m:r>
                            <m:rPr>
                              <m:brk m:alnAt="7"/>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𝑘</m:t>
                          </m:r>
                        </m:sub>
                        <m:sup/>
                        <m:e>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Microsoft YaHei" charset="-122"/>
                                  <a:cs typeface="Microsoft YaHei" charset="-122"/>
                                </a:rPr>
                                <m:t>𝒙</m:t>
                              </m:r>
                            </m:e>
                            <m:sub>
                              <m:r>
                                <a:rPr lang="en-US" altLang="zh-CN" sz="2800" i="1">
                                  <a:solidFill>
                                    <a:srgbClr val="09405E"/>
                                  </a:solidFill>
                                  <a:latin typeface="Cambria Math" charset="0"/>
                                  <a:ea typeface="Microsoft YaHei" charset="-122"/>
                                  <a:cs typeface="Microsoft YaHei" charset="-122"/>
                                </a:rPr>
                                <m:t>𝑖</m:t>
                              </m:r>
                            </m:sub>
                          </m:sSub>
                        </m:e>
                      </m:nary>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4476238" y="2090385"/>
                <a:ext cx="2613344" cy="119404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855281" y="3595478"/>
                <a:ext cx="5309339" cy="11940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9405E"/>
                              </a:solidFill>
                              <a:latin typeface="Cambria Math" charset="0"/>
                              <a:ea typeface="Microsoft YaHei" charset="-122"/>
                              <a:cs typeface="Microsoft YaHei" charset="-122"/>
                            </a:rPr>
                          </m:ctrlPr>
                        </m:sSubPr>
                        <m:e>
                          <m:r>
                            <a:rPr lang="el-GR" altLang="zh-CN" sz="2800" b="1">
                              <a:solidFill>
                                <a:srgbClr val="09405E"/>
                              </a:solidFill>
                              <a:latin typeface="Cambria Math" charset="0"/>
                              <a:ea typeface="Cambria Math" charset="0"/>
                              <a:cs typeface="Cambria Math" charset="0"/>
                            </a:rPr>
                            <m:t>𝚺</m:t>
                          </m:r>
                        </m:e>
                        <m:sub>
                          <m:r>
                            <a:rPr lang="en-US" altLang="zh-CN" sz="2800" i="1">
                              <a:solidFill>
                                <a:srgbClr val="09405E"/>
                              </a:solidFill>
                              <a:latin typeface="Cambria Math" charset="0"/>
                              <a:ea typeface="Cambria Math" charset="0"/>
                              <a:cs typeface="Cambria Math" charset="0"/>
                            </a:rPr>
                            <m:t>𝑘</m:t>
                          </m:r>
                        </m:sub>
                      </m:sSub>
                      <m:r>
                        <a:rPr lang="en-US" altLang="zh-CN" sz="2800" i="1">
                          <a:solidFill>
                            <a:srgbClr val="09405E"/>
                          </a:solidFill>
                          <a:latin typeface="Cambria Math" charset="0"/>
                          <a:ea typeface="Microsoft YaHei" charset="-122"/>
                          <a:cs typeface="Microsoft YaHei" charset="-122"/>
                        </a:rPr>
                        <m:t>=</m:t>
                      </m:r>
                      <m:f>
                        <m:fPr>
                          <m:ctrlPr>
                            <a:rPr lang="bg-BG" altLang="zh-CN" sz="2800" i="1">
                              <a:solidFill>
                                <a:srgbClr val="09405E"/>
                              </a:solidFill>
                              <a:latin typeface="Cambria Math" charset="0"/>
                              <a:ea typeface="Microsoft YaHei" charset="-122"/>
                              <a:cs typeface="Microsoft YaHei" charset="-122"/>
                            </a:rPr>
                          </m:ctrlPr>
                        </m:fPr>
                        <m:num>
                          <m:r>
                            <a:rPr lang="en-US" altLang="zh-CN" sz="2800" i="1">
                              <a:solidFill>
                                <a:srgbClr val="09405E"/>
                              </a:solidFill>
                              <a:latin typeface="Cambria Math" charset="0"/>
                              <a:ea typeface="Microsoft YaHei" charset="-122"/>
                              <a:cs typeface="Microsoft YaHei" charset="-122"/>
                            </a:rPr>
                            <m:t>1</m:t>
                          </m:r>
                        </m:num>
                        <m:den>
                          <m:sSub>
                            <m:sSubPr>
                              <m:ctrlPr>
                                <a:rPr lang="en-US" altLang="zh-CN" sz="2800" i="1">
                                  <a:solidFill>
                                    <a:srgbClr val="09405E"/>
                                  </a:solidFill>
                                  <a:latin typeface="Cambria Math" charset="0"/>
                                </a:rPr>
                              </m:ctrlPr>
                            </m:sSubPr>
                            <m:e>
                              <m:r>
                                <a:rPr lang="en-US" altLang="zh-CN" sz="2800" i="1">
                                  <a:solidFill>
                                    <a:srgbClr val="09405E"/>
                                  </a:solidFill>
                                  <a:latin typeface="Cambria Math" charset="0"/>
                                </a:rPr>
                                <m:t>𝑁</m:t>
                              </m:r>
                            </m:e>
                            <m:sub>
                              <m:r>
                                <a:rPr lang="en-US" altLang="zh-CN" sz="2800" i="1">
                                  <a:solidFill>
                                    <a:srgbClr val="09405E"/>
                                  </a:solidFill>
                                  <a:latin typeface="Cambria Math" charset="0"/>
                                </a:rPr>
                                <m:t>𝑘</m:t>
                              </m:r>
                            </m:sub>
                          </m:sSub>
                        </m:den>
                      </m:f>
                      <m:nary>
                        <m:naryPr>
                          <m:chr m:val="∑"/>
                          <m:supHide m:val="on"/>
                          <m:ctrlPr>
                            <a:rPr lang="bg-BG" altLang="zh-CN" sz="2800" i="1">
                              <a:solidFill>
                                <a:srgbClr val="09405E"/>
                              </a:solidFill>
                              <a:latin typeface="Cambria Math" charset="0"/>
                              <a:ea typeface="Microsoft YaHei" charset="-122"/>
                              <a:cs typeface="Microsoft YaHei" charset="-122"/>
                            </a:rPr>
                          </m:ctrlPr>
                        </m:naryPr>
                        <m:sub>
                          <m:sSub>
                            <m:sSubPr>
                              <m:ctrlPr>
                                <a:rPr lang="en-US" altLang="zh-CN" sz="2800" i="1">
                                  <a:solidFill>
                                    <a:srgbClr val="09405E"/>
                                  </a:solidFill>
                                  <a:latin typeface="Cambria Math" charset="0"/>
                                  <a:ea typeface="Microsoft YaHei" charset="-122"/>
                                  <a:cs typeface="Microsoft YaHei" charset="-122"/>
                                </a:rPr>
                              </m:ctrlPr>
                            </m:sSubPr>
                            <m:e>
                              <m:r>
                                <a:rPr lang="en-US" altLang="zh-CN" sz="2800" i="1">
                                  <a:solidFill>
                                    <a:srgbClr val="09405E"/>
                                  </a:solidFill>
                                  <a:latin typeface="Cambria Math" charset="0"/>
                                  <a:ea typeface="Microsoft YaHei" charset="-122"/>
                                  <a:cs typeface="Microsoft YaHei" charset="-122"/>
                                </a:rPr>
                                <m:t>𝑦</m:t>
                              </m:r>
                            </m:e>
                            <m:sub>
                              <m:r>
                                <a:rPr lang="en-US" altLang="zh-CN" sz="2800" i="1">
                                  <a:solidFill>
                                    <a:srgbClr val="09405E"/>
                                  </a:solidFill>
                                  <a:latin typeface="Cambria Math" charset="0"/>
                                  <a:ea typeface="Microsoft YaHei" charset="-122"/>
                                  <a:cs typeface="Microsoft YaHei" charset="-122"/>
                                </a:rPr>
                                <m:t>𝑖</m:t>
                              </m:r>
                            </m:sub>
                          </m:sSub>
                          <m:r>
                            <m:rPr>
                              <m:brk m:alnAt="7"/>
                            </m:rPr>
                            <a:rPr lang="en-US" altLang="zh-CN" sz="2800" i="1">
                              <a:solidFill>
                                <a:srgbClr val="09405E"/>
                              </a:solidFill>
                              <a:latin typeface="Cambria Math" charset="0"/>
                              <a:ea typeface="Microsoft YaHei" charset="-122"/>
                              <a:cs typeface="Microsoft YaHei" charset="-122"/>
                            </a:rPr>
                            <m:t>=</m:t>
                          </m:r>
                          <m:r>
                            <a:rPr lang="en-US" altLang="zh-CN" sz="2800" i="1">
                              <a:solidFill>
                                <a:srgbClr val="09405E"/>
                              </a:solidFill>
                              <a:latin typeface="Cambria Math" charset="0"/>
                              <a:ea typeface="Microsoft YaHei" charset="-122"/>
                              <a:cs typeface="Microsoft YaHei" charset="-122"/>
                            </a:rPr>
                            <m:t>𝑘</m:t>
                          </m:r>
                        </m:sub>
                        <m:sup/>
                        <m:e>
                          <m:d>
                            <m:dPr>
                              <m:ctrlPr>
                                <a:rPr lang="is-IS" altLang="zh-CN" sz="2800" i="1">
                                  <a:solidFill>
                                    <a:srgbClr val="09405E"/>
                                  </a:solidFill>
                                  <a:latin typeface="Cambria Math" charset="0"/>
                                  <a:ea typeface="Microsoft YaHei" charset="-122"/>
                                  <a:cs typeface="Microsoft YaHei" charset="-122"/>
                                </a:rPr>
                              </m:ctrlPr>
                            </m:dPr>
                            <m:e>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Microsoft YaHei" charset="-122"/>
                                      <a:cs typeface="Microsoft YaHei" charset="-122"/>
                                    </a:rPr>
                                    <m:t>𝒙</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𝝁</m:t>
                                  </m:r>
                                </m:e>
                                <m:sub>
                                  <m:r>
                                    <a:rPr lang="en-US" altLang="zh-CN" sz="2800" i="1">
                                      <a:solidFill>
                                        <a:srgbClr val="09405E"/>
                                      </a:solidFill>
                                      <a:latin typeface="Cambria Math" charset="0"/>
                                      <a:ea typeface="Cambria Math" charset="0"/>
                                      <a:cs typeface="Cambria Math" charset="0"/>
                                    </a:rPr>
                                    <m:t>𝑘</m:t>
                                  </m:r>
                                </m:sub>
                              </m:sSub>
                            </m:e>
                          </m:d>
                          <m:sSup>
                            <m:sSupPr>
                              <m:ctrlPr>
                                <a:rPr lang="is-IS" altLang="zh-CN" sz="2800" i="1">
                                  <a:solidFill>
                                    <a:srgbClr val="09405E"/>
                                  </a:solidFill>
                                  <a:latin typeface="Cambria Math" charset="0"/>
                                  <a:ea typeface="Microsoft YaHei" charset="-122"/>
                                  <a:cs typeface="Microsoft YaHei" charset="-122"/>
                                </a:rPr>
                              </m:ctrlPr>
                            </m:sSupPr>
                            <m:e>
                              <m:d>
                                <m:dPr>
                                  <m:ctrlPr>
                                    <a:rPr lang="is-IS" altLang="zh-CN" sz="2800" i="1">
                                      <a:solidFill>
                                        <a:srgbClr val="09405E"/>
                                      </a:solidFill>
                                      <a:latin typeface="Cambria Math" charset="0"/>
                                      <a:ea typeface="Microsoft YaHei" charset="-122"/>
                                      <a:cs typeface="Microsoft YaHei" charset="-122"/>
                                    </a:rPr>
                                  </m:ctrlPr>
                                </m:dPr>
                                <m:e>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Microsoft YaHei" charset="-122"/>
                                          <a:cs typeface="Microsoft YaHei" charset="-122"/>
                                        </a:rPr>
                                        <m:t>𝒙</m:t>
                                      </m:r>
                                    </m:e>
                                    <m:sub>
                                      <m:r>
                                        <a:rPr lang="en-US" altLang="zh-CN" sz="2800" i="1">
                                          <a:solidFill>
                                            <a:srgbClr val="09405E"/>
                                          </a:solidFill>
                                          <a:latin typeface="Cambria Math" charset="0"/>
                                          <a:ea typeface="Microsoft YaHei" charset="-122"/>
                                          <a:cs typeface="Microsoft YaHei" charset="-122"/>
                                        </a:rPr>
                                        <m:t>𝑖</m:t>
                                      </m:r>
                                    </m:sub>
                                  </m:sSub>
                                  <m:r>
                                    <a:rPr lang="en-US" altLang="zh-CN" sz="2800" i="1">
                                      <a:solidFill>
                                        <a:srgbClr val="09405E"/>
                                      </a:solidFill>
                                      <a:latin typeface="Cambria Math" charset="0"/>
                                      <a:ea typeface="Microsoft YaHei" charset="-122"/>
                                      <a:cs typeface="Microsoft YaHei" charset="-122"/>
                                    </a:rPr>
                                    <m:t>−</m:t>
                                  </m:r>
                                  <m:sSub>
                                    <m:sSubPr>
                                      <m:ctrlPr>
                                        <a:rPr lang="en-US" altLang="zh-CN" sz="2800" i="1">
                                          <a:solidFill>
                                            <a:srgbClr val="09405E"/>
                                          </a:solidFill>
                                          <a:latin typeface="Cambria Math" charset="0"/>
                                          <a:ea typeface="Microsoft YaHei" charset="-122"/>
                                          <a:cs typeface="Microsoft YaHei" charset="-122"/>
                                        </a:rPr>
                                      </m:ctrlPr>
                                    </m:sSubPr>
                                    <m:e>
                                      <m:r>
                                        <a:rPr lang="en-US" altLang="zh-CN" sz="2800" b="1" i="1">
                                          <a:solidFill>
                                            <a:srgbClr val="09405E"/>
                                          </a:solidFill>
                                          <a:latin typeface="Cambria Math" charset="0"/>
                                          <a:ea typeface="Cambria Math" charset="0"/>
                                          <a:cs typeface="Cambria Math" charset="0"/>
                                        </a:rPr>
                                        <m:t>𝝁</m:t>
                                      </m:r>
                                    </m:e>
                                    <m:sub>
                                      <m:r>
                                        <a:rPr lang="en-US" altLang="zh-CN" sz="2800" i="1">
                                          <a:solidFill>
                                            <a:srgbClr val="09405E"/>
                                          </a:solidFill>
                                          <a:latin typeface="Cambria Math" charset="0"/>
                                          <a:ea typeface="Cambria Math" charset="0"/>
                                          <a:cs typeface="Cambria Math" charset="0"/>
                                        </a:rPr>
                                        <m:t>𝑘</m:t>
                                      </m:r>
                                    </m:sub>
                                  </m:sSub>
                                </m:e>
                              </m:d>
                            </m:e>
                            <m:sup>
                              <m:r>
                                <m:rPr>
                                  <m:sty m:val="p"/>
                                </m:rPr>
                                <a:rPr lang="en-US" altLang="zh-CN" sz="2800">
                                  <a:solidFill>
                                    <a:srgbClr val="09405E"/>
                                  </a:solidFill>
                                  <a:latin typeface="Cambria Math" charset="0"/>
                                  <a:ea typeface="Microsoft YaHei" charset="-122"/>
                                  <a:cs typeface="Microsoft YaHei" charset="-122"/>
                                </a:rPr>
                                <m:t>T</m:t>
                              </m:r>
                            </m:sup>
                          </m:sSup>
                        </m:e>
                      </m:nary>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855281" y="3595478"/>
                <a:ext cx="5309339" cy="1194045"/>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30825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876835"/>
                <a:ext cx="11341702" cy="4273323"/>
              </a:xfrm>
            </p:spPr>
            <p:txBody>
              <a:bodyPr/>
              <a:lstStyle/>
              <a:p>
                <a:pPr marL="514350" indent="-514350">
                  <a:buFont typeface="+mj-lt"/>
                  <a:buAutoNum type="arabicPeriod"/>
                </a:pPr>
                <a:r>
                  <a:rPr lang="zh-CN" altLang="en-US" sz="2800" dirty="0">
                    <a:latin typeface="Microsoft YaHei" charset="-122"/>
                    <a:ea typeface="Microsoft YaHei" charset="-122"/>
                    <a:cs typeface="Microsoft YaHei" charset="-122"/>
                  </a:rPr>
                  <a:t>初始化：在</a:t>
                </a:r>
                <a14:m>
                  <m:oMath xmlns:m="http://schemas.openxmlformats.org/officeDocument/2006/math">
                    <m:r>
                      <a:rPr lang="en-US" altLang="zh-CN" sz="2800" i="1">
                        <a:latin typeface="Cambria Math"/>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r>
                      <a:rPr lang="en-US" altLang="zh-CN" sz="2800" i="1">
                        <a:latin typeface="Cambria Math"/>
                      </a:rPr>
                      <m:t>)</m:t>
                    </m:r>
                  </m:oMath>
                </a14:m>
                <a:r>
                  <a:rPr lang="zh-CN" altLang="en-US" sz="2800" dirty="0">
                    <a:solidFill>
                      <a:srgbClr val="09405E"/>
                    </a:solidFill>
                    <a:latin typeface="Microsoft YaHei" charset="-122"/>
                    <a:ea typeface="Microsoft YaHei" charset="-122"/>
                    <a:cs typeface="Microsoft YaHei" charset="-122"/>
                  </a:rPr>
                  <a:t>上用</a:t>
                </a:r>
                <a14:m>
                  <m:oMath xmlns:m="http://schemas.openxmlformats.org/officeDocument/2006/math">
                    <m:r>
                      <m:rPr>
                        <m:sty m:val="p"/>
                      </m:rPr>
                      <a:rPr lang="en-US" altLang="zh-CN" sz="2800" b="0" i="0" smtClean="0">
                        <a:solidFill>
                          <a:srgbClr val="09405E"/>
                        </a:solidFill>
                        <a:latin typeface="Cambria Math"/>
                      </a:rPr>
                      <m:t>MLE</m:t>
                    </m:r>
                    <m:r>
                      <a:rPr lang="zh-CN" altLang="en-US" sz="2800" i="1" smtClean="0">
                        <a:latin typeface="Cambria Math" charset="0"/>
                        <a:ea typeface="Microsoft YaHei" charset="-122"/>
                        <a:cs typeface="Microsoft YaHei" charset="-122"/>
                      </a:rPr>
                      <m:t>估计</m:t>
                    </m:r>
                    <m:r>
                      <a:rPr lang="zh-CN" altLang="en-US" sz="2800" b="1" i="1">
                        <a:latin typeface="Cambria Math" charset="0"/>
                        <a:ea typeface="Cambria Math" charset="0"/>
                        <a:cs typeface="Cambria Math" charset="0"/>
                      </a:rPr>
                      <m:t>𝜽</m:t>
                    </m:r>
                    <m:r>
                      <a:rPr lang="en-US" altLang="zh-CN" sz="2800" i="1">
                        <a:latin typeface="Cambria Math" charset="0"/>
                        <a:ea typeface="Cambria Math" charset="0"/>
                        <a:cs typeface="Cambria Math" charset="0"/>
                      </a:rPr>
                      <m:t>={</m:t>
                    </m:r>
                    <m:r>
                      <a:rPr lang="en-US" altLang="zh-CN" sz="2800" b="1" i="1">
                        <a:latin typeface="Cambria Math" charset="0"/>
                        <a:ea typeface="Cambria Math" charset="0"/>
                        <a:cs typeface="Cambria Math" charset="0"/>
                      </a:rPr>
                      <m:t>𝝅</m:t>
                    </m:r>
                    <m:r>
                      <a:rPr lang="en-US" altLang="zh-CN" sz="2800" i="1">
                        <a:latin typeface="Cambria Math" charset="0"/>
                        <a:ea typeface="Cambria Math" charset="0"/>
                        <a:cs typeface="Cambria Math" charset="0"/>
                      </a:rPr>
                      <m:t>,</m:t>
                    </m:r>
                    <m:r>
                      <a:rPr lang="zh-CN" altLang="en-US" sz="2800" b="1" i="1">
                        <a:latin typeface="Cambria Math" charset="0"/>
                        <a:ea typeface="Cambria Math" charset="0"/>
                        <a:cs typeface="Cambria Math" charset="0"/>
                      </a:rPr>
                      <m:t>𝝁</m:t>
                    </m:r>
                    <m:r>
                      <a:rPr lang="en-US" altLang="zh-CN" sz="2800" i="1">
                        <a:latin typeface="Cambria Math" charset="0"/>
                        <a:ea typeface="Cambria Math" charset="0"/>
                        <a:cs typeface="Cambria Math" charset="0"/>
                      </a:rPr>
                      <m:t>,</m:t>
                    </m:r>
                    <m:r>
                      <a:rPr lang="en-US" altLang="zh-CN" sz="2800" b="1"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m:t>
                        </m:r>
                      </m:e>
                      <m:sub>
                        <m:r>
                          <a:rPr lang="en-US" altLang="zh-CN" sz="2800" i="1">
                            <a:latin typeface="Cambria Math" charset="0"/>
                            <a:ea typeface="Cambria Math" charset="0"/>
                            <a:cs typeface="Cambria Math" charset="0"/>
                          </a:rPr>
                          <m:t>1:2</m:t>
                        </m:r>
                      </m:sub>
                    </m:sSub>
                  </m:oMath>
                </a14:m>
                <a:r>
                  <a:rPr lang="en-US" altLang="zh-CN" sz="2800" dirty="0">
                    <a:solidFill>
                      <a:srgbClr val="09405E"/>
                    </a:solidFill>
                    <a:latin typeface="Times New Roman" panose="02020603050405020304" pitchFamily="18" charset="0"/>
                    <a:cs typeface="Times New Roman" panose="02020603050405020304" pitchFamily="18" charset="0"/>
                  </a:rPr>
                  <a:t>:</a:t>
                </a:r>
                <a:endParaRPr lang="en-US" altLang="zh-CN" sz="2800" dirty="0">
                  <a:solidFill>
                    <a:srgbClr val="09405E"/>
                  </a:solidFill>
                  <a:latin typeface="Microsoft YaHei" charset="-122"/>
                  <a:ea typeface="Microsoft YaHei" charset="-122"/>
                  <a:cs typeface="Microsoft YaHei" charset="-122"/>
                </a:endParaRPr>
              </a:p>
              <a:p>
                <a:pPr marL="0" indent="-514350">
                  <a:lnSpc>
                    <a:spcPct val="100000"/>
                  </a:lnSpc>
                  <a:spcBef>
                    <a:spcPts val="600"/>
                  </a:spcBef>
                  <a:buFont typeface="+mj-lt"/>
                  <a:buAutoNum type="arabicPeriod"/>
                </a:pPr>
                <a:r>
                  <a:rPr lang="en-US" altLang="zh-CN" sz="2800" dirty="0">
                    <a:solidFill>
                      <a:srgbClr val="09405E"/>
                    </a:solidFill>
                    <a:latin typeface="Times New Roman" panose="02020603050405020304" pitchFamily="18" charset="0"/>
                    <a:cs typeface="Times New Roman" panose="02020603050405020304" pitchFamily="18" charset="0"/>
                  </a:rPr>
                  <a:t>E</a:t>
                </a:r>
                <a:r>
                  <a:rPr lang="zh-CN" altLang="en-US" sz="2800" dirty="0">
                    <a:latin typeface="Microsoft YaHei" charset="-122"/>
                    <a:ea typeface="Microsoft YaHei" charset="-122"/>
                    <a:cs typeface="Microsoft YaHei" charset="-122"/>
                  </a:rPr>
                  <a:t>步：对所有</a:t>
                </a:r>
                <a14:m>
                  <m:oMath xmlns:m="http://schemas.openxmlformats.org/officeDocument/2006/math">
                    <m:r>
                      <a:rPr lang="en-US" altLang="zh-CN" sz="2800" b="1" i="1">
                        <a:latin typeface="Cambria Math" charset="0"/>
                        <a:ea typeface="Cambria Math" charset="0"/>
                        <a:cs typeface="Cambria Math" charset="0"/>
                      </a:rPr>
                      <m:t>𝒙</m:t>
                    </m:r>
                    <m:r>
                      <m:rPr>
                        <m:sty m:val="p"/>
                      </m:rPr>
                      <a:rPr lang="zh-CN" altLang="en-US" sz="2800" i="0">
                        <a:latin typeface="Cambria Math" charset="0"/>
                        <a:ea typeface="Cambria Math" charset="0"/>
                        <a:cs typeface="Cambria Math" charset="0"/>
                      </a:rPr>
                      <m:t>ϵ</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b="0" i="1" smtClean="0">
                            <a:latin typeface="Cambria Math" charset="0"/>
                            <a:ea typeface="Cambria Math" charset="0"/>
                            <a:cs typeface="Cambria Math" charset="0"/>
                          </a:rPr>
                          <m:t>𝑈</m:t>
                        </m:r>
                      </m:sub>
                    </m:sSub>
                  </m:oMath>
                </a14:m>
                <a:r>
                  <a:rPr lang="zh-CN" altLang="en-US" sz="2800" dirty="0">
                    <a:solidFill>
                      <a:srgbClr val="09405E"/>
                    </a:solidFill>
                    <a:latin typeface="Microsoft YaHei" charset="-122"/>
                    <a:ea typeface="Microsoft YaHei" charset="-122"/>
                    <a:cs typeface="Microsoft YaHei" charset="-122"/>
                  </a:rPr>
                  <a:t>，计算类别的期望</a:t>
                </a:r>
                <a:endParaRPr lang="en-US" altLang="zh-CN" sz="2800" dirty="0">
                  <a:solidFill>
                    <a:srgbClr val="09405E"/>
                  </a:solidFill>
                  <a:latin typeface="Cambria Math" charset="0"/>
                  <a:ea typeface="Cambria Math" charset="0"/>
                  <a:cs typeface="Cambria Math" charset="0"/>
                </a:endParaRPr>
              </a:p>
              <a:p>
                <a:pPr marL="514350" lvl="1" indent="-514350">
                  <a:lnSpc>
                    <a:spcPct val="150000"/>
                  </a:lnSpc>
                  <a:buFont typeface="+mj-lt"/>
                  <a:buAutoNum type="arabicPeriod" startAt="3"/>
                </a:pPr>
                <a:endParaRPr lang="en-US" altLang="zh-CN" sz="2800" dirty="0">
                  <a:latin typeface="Times New Roman" panose="02020603050405020304" pitchFamily="18" charset="0"/>
                  <a:cs typeface="Times New Roman" panose="02020603050405020304" pitchFamily="18" charset="0"/>
                </a:endParaRPr>
              </a:p>
              <a:p>
                <a:pPr marL="514350" lvl="1" indent="-514350">
                  <a:lnSpc>
                    <a:spcPct val="150000"/>
                  </a:lnSpc>
                  <a:buFont typeface="+mj-lt"/>
                  <a:buAutoNum type="arabicPeriod" startAt="3"/>
                </a:pPr>
                <a:endParaRPr lang="en-US" altLang="zh-CN" sz="1000" dirty="0">
                  <a:latin typeface="Times New Roman" panose="02020603050405020304" pitchFamily="18" charset="0"/>
                  <a:cs typeface="Times New Roman" panose="02020603050405020304" pitchFamily="18" charset="0"/>
                </a:endParaRPr>
              </a:p>
              <a:p>
                <a:pPr marL="514350" lvl="1" indent="-514350">
                  <a:lnSpc>
                    <a:spcPct val="150000"/>
                  </a:lnSpc>
                  <a:buFont typeface="+mj-lt"/>
                  <a:buAutoNum type="arabicPeriod" startAt="3"/>
                </a:pPr>
                <a:r>
                  <a:rPr lang="en-US" altLang="zh-CN" sz="2800" dirty="0">
                    <a:solidFill>
                      <a:srgbClr val="09405E"/>
                    </a:solidFill>
                    <a:latin typeface="Times New Roman" panose="02020603050405020304" pitchFamily="18" charset="0"/>
                    <a:cs typeface="Times New Roman" panose="02020603050405020304" pitchFamily="18" charset="0"/>
                  </a:rPr>
                  <a:t>M</a:t>
                </a:r>
                <a:r>
                  <a:rPr lang="zh-CN" altLang="en-US" sz="2800" dirty="0">
                    <a:solidFill>
                      <a:srgbClr val="09405E"/>
                    </a:solidFill>
                    <a:latin typeface="Microsoft YaHei" charset="-122"/>
                    <a:ea typeface="Microsoft YaHei" charset="-122"/>
                    <a:cs typeface="Microsoft YaHei" charset="-122"/>
                  </a:rPr>
                  <a:t>步</a:t>
                </a:r>
                <a:r>
                  <a:rPr lang="en-US" altLang="zh-CN" sz="2800" dirty="0">
                    <a:solidFill>
                      <a:srgbClr val="09405E"/>
                    </a:solidFill>
                    <a:latin typeface="Microsoft YaHei" charset="-122"/>
                    <a:ea typeface="Microsoft YaHei" charset="-122"/>
                    <a:cs typeface="Microsoft YaHei" charset="-122"/>
                  </a:rPr>
                  <a:t>: </a:t>
                </a:r>
                <a:r>
                  <a:rPr lang="zh-CN" altLang="en-US" sz="2800" dirty="0">
                    <a:solidFill>
                      <a:srgbClr val="09405E"/>
                    </a:solidFill>
                    <a:latin typeface="Microsoft YaHei" charset="-122"/>
                    <a:ea typeface="Microsoft YaHei" charset="-122"/>
                    <a:cs typeface="Microsoft YaHei" charset="-122"/>
                  </a:rPr>
                  <a:t>用有标签数据</a:t>
                </a:r>
                <a14:m>
                  <m:oMath xmlns:m="http://schemas.openxmlformats.org/officeDocument/2006/math">
                    <m:sSub>
                      <m:sSubPr>
                        <m:ctrlPr>
                          <a:rPr lang="en-US" altLang="zh-CN" sz="2800" i="1">
                            <a:latin typeface="Cambria Math" charset="0"/>
                          </a:rPr>
                        </m:ctrlPr>
                      </m:sSubPr>
                      <m:e>
                        <m:r>
                          <a:rPr lang="en-US" altLang="zh-CN" sz="2800" b="1" i="1">
                            <a:latin typeface="Cambria Math"/>
                          </a:rPr>
                          <m:t>𝑿</m:t>
                        </m:r>
                      </m:e>
                      <m:sub>
                        <m:r>
                          <a:rPr lang="en-US" altLang="zh-CN" sz="2800" b="0" i="1" smtClean="0">
                            <a:latin typeface="Cambria Math" charset="0"/>
                          </a:rPr>
                          <m:t>𝐿</m:t>
                        </m:r>
                      </m:sub>
                    </m:sSub>
                  </m:oMath>
                </a14:m>
                <a:r>
                  <a:rPr lang="zh-CN" altLang="en-US" sz="2800" dirty="0">
                    <a:solidFill>
                      <a:srgbClr val="09405E"/>
                    </a:solidFill>
                    <a:latin typeface="Microsoft YaHei" charset="-122"/>
                    <a:ea typeface="Microsoft YaHei" charset="-122"/>
                    <a:cs typeface="Microsoft YaHei" charset="-122"/>
                  </a:rPr>
                  <a:t>和标上</a:t>
                </a:r>
                <a:r>
                  <a:rPr lang="zh-CN" altLang="en-US" sz="2800" dirty="0">
                    <a:latin typeface="Microsoft YaHei" charset="-122"/>
                    <a:ea typeface="Microsoft YaHei" charset="-122"/>
                    <a:cs typeface="Microsoft YaHei" charset="-122"/>
                  </a:rPr>
                  <a:t>标签的数据</a:t>
                </a:r>
                <a14:m>
                  <m:oMath xmlns:m="http://schemas.openxmlformats.org/officeDocument/2006/math">
                    <m:sSub>
                      <m:sSubPr>
                        <m:ctrlPr>
                          <a:rPr lang="en-US" altLang="zh-CN" sz="2800" i="1">
                            <a:latin typeface="Cambria Math" charset="0"/>
                          </a:rPr>
                        </m:ctrlPr>
                      </m:sSubPr>
                      <m:e>
                        <m:r>
                          <a:rPr lang="en-US" altLang="zh-CN" sz="2800" b="1" i="1">
                            <a:latin typeface="Cambria Math"/>
                          </a:rPr>
                          <m:t>𝑿</m:t>
                        </m:r>
                      </m:e>
                      <m:sub>
                        <m:r>
                          <a:rPr lang="en-US" altLang="zh-CN" sz="2800" b="0" i="1" smtClean="0">
                            <a:latin typeface="Cambria Math" charset="0"/>
                          </a:rPr>
                          <m:t>𝑈</m:t>
                        </m:r>
                      </m:sub>
                    </m:sSub>
                  </m:oMath>
                </a14:m>
                <a:r>
                  <a:rPr lang="zh-CN" altLang="en-US" sz="2800" dirty="0">
                    <a:solidFill>
                      <a:srgbClr val="09405E"/>
                    </a:solidFill>
                    <a:latin typeface="Times New Roman" panose="02020603050405020304" pitchFamily="18" charset="0"/>
                    <a:cs typeface="Times New Roman" panose="02020603050405020304" pitchFamily="18" charset="0"/>
                  </a:rPr>
                  <a:t> ，</a:t>
                </a:r>
                <a:r>
                  <a:rPr lang="zh-CN" altLang="en-US" sz="2800" dirty="0">
                    <a:solidFill>
                      <a:srgbClr val="09405E"/>
                    </a:solidFill>
                    <a:latin typeface="Microsoft YaHei" charset="-122"/>
                    <a:ea typeface="Microsoft YaHei" charset="-122"/>
                    <a:cs typeface="Microsoft YaHei" charset="-122"/>
                  </a:rPr>
                  <a:t>采用</a:t>
                </a:r>
                <a:r>
                  <a:rPr lang="en-US" altLang="zh-CN" sz="2800" dirty="0">
                    <a:solidFill>
                      <a:srgbClr val="09405E"/>
                    </a:solidFill>
                    <a:latin typeface="Microsoft YaHei" charset="-122"/>
                    <a:ea typeface="Microsoft YaHei" charset="-122"/>
                    <a:cs typeface="Microsoft YaHei" charset="-122"/>
                  </a:rPr>
                  <a:t>MLE</a:t>
                </a:r>
                <a:r>
                  <a:rPr lang="zh-CN" altLang="en-US" sz="2800" dirty="0">
                    <a:solidFill>
                      <a:srgbClr val="09405E"/>
                    </a:solidFill>
                    <a:latin typeface="Microsoft YaHei" charset="-122"/>
                    <a:ea typeface="Microsoft YaHei" charset="-122"/>
                    <a:cs typeface="Microsoft YaHei" charset="-122"/>
                  </a:rPr>
                  <a:t>估计参数</a:t>
                </a:r>
                <a:r>
                  <a:rPr lang="en-US" altLang="zh-CN" sz="2800" dirty="0">
                    <a:solidFill>
                      <a:srgbClr val="09405E"/>
                    </a:solidFill>
                    <a:latin typeface="Microsoft YaHei" charset="-122"/>
                    <a:ea typeface="Microsoft YaHei" charset="-122"/>
                    <a:cs typeface="Microsoft YaHei" charset="-122"/>
                  </a:rPr>
                  <a:t> </a:t>
                </a:r>
                <a14:m>
                  <m:oMath xmlns:m="http://schemas.openxmlformats.org/officeDocument/2006/math">
                    <m:r>
                      <a:rPr lang="zh-CN" altLang="en-US" sz="2800" b="1" i="1" smtClean="0">
                        <a:solidFill>
                          <a:srgbClr val="09405E"/>
                        </a:solidFill>
                        <a:latin typeface="Cambria Math" charset="0"/>
                        <a:ea typeface="Cambria Math" charset="0"/>
                        <a:cs typeface="Cambria Math" charset="0"/>
                      </a:rPr>
                      <m:t>𝜽</m:t>
                    </m:r>
                  </m:oMath>
                </a14:m>
                <a:r>
                  <a:rPr lang="zh-CN" altLang="en-US" sz="2800" dirty="0">
                    <a:solidFill>
                      <a:srgbClr val="09405E"/>
                    </a:solidFill>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876835"/>
                <a:ext cx="11341702" cy="4273323"/>
              </a:xfrm>
              <a:blipFill rotWithShape="0">
                <a:blip r:embed="rId2"/>
                <a:stretch>
                  <a:fillRect l="-123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en-US" altLang="zh-CN" spc="-5" dirty="0">
                <a:solidFill>
                  <a:srgbClr val="FFFFFF"/>
                </a:solidFill>
                <a:latin typeface="Microsoft YaHei"/>
                <a:cs typeface="Microsoft YaHei"/>
              </a:rPr>
              <a:t>EM</a:t>
            </a:r>
            <a:r>
              <a:rPr lang="zh-CN" altLang="en-US" dirty="0">
                <a:solidFill>
                  <a:srgbClr val="FFFFFF"/>
                </a:solidFill>
                <a:latin typeface="Microsoft YaHei"/>
                <a:cs typeface="Microsoft YaHei"/>
              </a:rPr>
              <a:t>算法用于高斯混合模型</a:t>
            </a:r>
            <a:endParaRPr lang="zh-CN" altLang="en-US" dirty="0"/>
          </a:p>
        </p:txBody>
      </p:sp>
      <p:sp>
        <p:nvSpPr>
          <p:cNvPr id="4" name="上弧形箭头 3"/>
          <p:cNvSpPr/>
          <p:nvPr/>
        </p:nvSpPr>
        <p:spPr bwMode="auto">
          <a:xfrm rot="5400000" flipH="1">
            <a:off x="-602544" y="2407889"/>
            <a:ext cx="1933881" cy="531679"/>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Calibri" pitchFamily="34" charset="0"/>
              <a:ea typeface="宋体"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981046" y="2105776"/>
                <a:ext cx="10990893" cy="10390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2800" spc="-95" dirty="0" smtClean="0">
                          <a:solidFill>
                            <a:srgbClr val="09405E"/>
                          </a:solidFill>
                          <a:latin typeface="DejaVu Sans"/>
                          <a:cs typeface="DejaVu Sans"/>
                        </a:rPr>
                        <m:t>𝛾</m:t>
                      </m:r>
                      <m:r>
                        <m:rPr>
                          <m:nor/>
                        </m:rPr>
                        <a:rPr lang="en-US" altLang="zh-CN" sz="2800" spc="325" dirty="0" smtClean="0">
                          <a:solidFill>
                            <a:srgbClr val="09405E"/>
                          </a:solidFill>
                          <a:latin typeface="DejaVu Sans"/>
                          <a:cs typeface="DejaVu Sans"/>
                        </a:rPr>
                        <m:t>(</m:t>
                      </m:r>
                      <m:r>
                        <m:rPr>
                          <m:nor/>
                        </m:rPr>
                        <a:rPr lang="zh-CN" altLang="en-US" sz="2800" spc="-260" dirty="0" smtClean="0">
                          <a:solidFill>
                            <a:srgbClr val="09405E"/>
                          </a:solidFill>
                          <a:latin typeface="DejaVu Sans"/>
                          <a:cs typeface="DejaVu Sans"/>
                        </a:rPr>
                        <m:t>𝑧</m:t>
                      </m:r>
                      <m:r>
                        <m:rPr>
                          <m:nor/>
                        </m:rPr>
                        <a:rPr lang="zh-CN" altLang="en-US" sz="2800" spc="-390" baseline="-15873" dirty="0" smtClean="0">
                          <a:solidFill>
                            <a:srgbClr val="09405E"/>
                          </a:solidFill>
                          <a:latin typeface="DejaVu Sans"/>
                          <a:cs typeface="DejaVu Sans"/>
                        </a:rPr>
                        <m:t>𝑖</m:t>
                      </m:r>
                      <m:r>
                        <m:rPr>
                          <m:nor/>
                        </m:rPr>
                        <a:rPr lang="en-US" altLang="zh-CN" sz="2800" spc="-390" baseline="-15873" dirty="0" smtClean="0">
                          <a:solidFill>
                            <a:srgbClr val="09405E"/>
                          </a:solidFill>
                          <a:latin typeface="DejaVu Sans"/>
                          <a:cs typeface="DejaVu Sans"/>
                        </a:rPr>
                        <m:t>,</m:t>
                      </m:r>
                      <m:r>
                        <m:rPr>
                          <m:nor/>
                        </m:rPr>
                        <a:rPr lang="zh-CN" altLang="en-US" sz="2800" spc="-390" baseline="-15873" dirty="0" smtClean="0">
                          <a:solidFill>
                            <a:srgbClr val="09405E"/>
                          </a:solidFill>
                          <a:latin typeface="DejaVu Sans"/>
                          <a:cs typeface="DejaVu Sans"/>
                        </a:rPr>
                        <m:t> </m:t>
                      </m:r>
                      <m:r>
                        <m:rPr>
                          <m:nor/>
                        </m:rPr>
                        <a:rPr lang="zh-CN" altLang="en-US" sz="2800" spc="-390" baseline="-15873" dirty="0" smtClean="0">
                          <a:solidFill>
                            <a:srgbClr val="09405E"/>
                          </a:solidFill>
                          <a:latin typeface="DejaVu Sans"/>
                          <a:cs typeface="DejaVu Sans"/>
                        </a:rPr>
                        <m:t>𝑘</m:t>
                      </m:r>
                      <m:r>
                        <m:rPr>
                          <m:nor/>
                        </m:rPr>
                        <a:rPr lang="zh-CN" altLang="en-US" sz="2800" spc="-390" baseline="-15873" dirty="0" smtClean="0">
                          <a:solidFill>
                            <a:srgbClr val="09405E"/>
                          </a:solidFill>
                          <a:latin typeface="DejaVu Sans"/>
                          <a:cs typeface="DejaVu Sans"/>
                        </a:rPr>
                        <m:t>  </m:t>
                      </m:r>
                      <m:r>
                        <m:rPr>
                          <m:nor/>
                        </m:rPr>
                        <a:rPr lang="en-US" altLang="zh-CN" sz="2800" spc="-5" dirty="0" smtClean="0">
                          <a:solidFill>
                            <a:srgbClr val="09405E"/>
                          </a:solidFill>
                          <a:latin typeface="Noto Sans CJK JP Regular"/>
                          <a:cs typeface="Noto Sans CJK JP Regular"/>
                        </a:rPr>
                        <m:t>)</m:t>
                      </m:r>
                      <m:r>
                        <a:rPr lang="en-US" altLang="zh-CN" sz="2800" i="1" smtClean="0">
                          <a:solidFill>
                            <a:srgbClr val="09405E"/>
                          </a:solidFill>
                          <a:latin typeface="Cambria Math" panose="02040503050406030204" pitchFamily="18" charset="0"/>
                          <a:cs typeface="Times New Roman" pitchFamily="18" charset="0"/>
                        </a:rPr>
                        <m:t> </m:t>
                      </m:r>
                      <m:r>
                        <a:rPr lang="en-US" altLang="zh-CN" sz="2800" i="1">
                          <a:solidFill>
                            <a:srgbClr val="09405E"/>
                          </a:solidFill>
                          <a:latin typeface="Cambria Math"/>
                          <a:cs typeface="Times New Roman" pitchFamily="18" charset="0"/>
                        </a:rPr>
                        <m:t>=</m:t>
                      </m:r>
                      <m:r>
                        <a:rPr lang="en-US" altLang="zh-CN" sz="2800" i="1">
                          <a:solidFill>
                            <a:srgbClr val="09405E"/>
                          </a:solidFill>
                          <a:latin typeface="Cambria Math" charset="0"/>
                          <a:ea typeface="Cambria Math" charset="0"/>
                          <a:cs typeface="Cambria Math" charset="0"/>
                        </a:rPr>
                        <m:t>𝑝</m:t>
                      </m:r>
                      <m:d>
                        <m:dPr>
                          <m:ctrlPr>
                            <a:rPr lang="en-US" altLang="zh-CN" sz="2800" i="1">
                              <a:solidFill>
                                <a:srgbClr val="09405E"/>
                              </a:solidFill>
                              <a:latin typeface="Cambria Math" charset="0"/>
                              <a:ea typeface="Cambria Math" charset="0"/>
                              <a:cs typeface="Cambria Math" charset="0"/>
                            </a:rPr>
                          </m:ctrlPr>
                        </m:dPr>
                        <m:e>
                          <m:r>
                            <a:rPr lang="en-US" altLang="zh-CN" sz="2800" i="1">
                              <a:solidFill>
                                <a:srgbClr val="09405E"/>
                              </a:solidFill>
                              <a:latin typeface="Cambria Math" charset="0"/>
                              <a:ea typeface="Cambria Math" charset="0"/>
                              <a:cs typeface="Cambria Math" charset="0"/>
                            </a:rPr>
                            <m:t>𝑦</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𝑘</m:t>
                          </m:r>
                        </m:e>
                        <m:e>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a:rPr lang="en-US" altLang="zh-CN" sz="2800" i="1">
                              <a:solidFill>
                                <a:srgbClr val="09405E"/>
                              </a:solidFill>
                              <a:latin typeface="Cambria Math" charset="0"/>
                              <a:ea typeface="Cambria Math" charset="0"/>
                              <a:cs typeface="Cambria Math" charset="0"/>
                            </a:rPr>
                            <m:t>,</m:t>
                          </m:r>
                          <m:r>
                            <a:rPr lang="zh-CN" altLang="en-US" sz="2800" b="1">
                              <a:solidFill>
                                <a:srgbClr val="09405E"/>
                              </a:solidFill>
                              <a:latin typeface="Cambria Math" charset="0"/>
                              <a:ea typeface="Cambria Math" charset="0"/>
                              <a:cs typeface="Cambria Math" charset="0"/>
                            </a:rPr>
                            <m:t>𝛉</m:t>
                          </m:r>
                        </m:e>
                      </m:d>
                      <m:r>
                        <a:rPr lang="en-US" altLang="zh-CN" sz="2800" b="0" i="1" smtClean="0">
                          <a:solidFill>
                            <a:srgbClr val="09405E"/>
                          </a:solidFill>
                          <a:latin typeface="Cambria Math" charset="0"/>
                          <a:ea typeface="Cambria Math" charset="0"/>
                          <a:cs typeface="Cambria Math" charset="0"/>
                        </a:rPr>
                        <m:t>=</m:t>
                      </m:r>
                      <m:f>
                        <m:fPr>
                          <m:ctrlPr>
                            <a:rPr lang="en-US" altLang="zh-CN" sz="2800" i="1">
                              <a:solidFill>
                                <a:srgbClr val="09405E"/>
                              </a:solidFill>
                              <a:latin typeface="Cambria Math" charset="0"/>
                              <a:cs typeface="Times New Roman" pitchFamily="18" charset="0"/>
                            </a:rPr>
                          </m:ctrlPr>
                        </m:fPr>
                        <m:num>
                          <m:sSub>
                            <m:sSubPr>
                              <m:ctrlPr>
                                <a:rPr lang="en-US" altLang="zh-CN" sz="2800" i="1">
                                  <a:solidFill>
                                    <a:srgbClr val="09405E"/>
                                  </a:solidFill>
                                  <a:latin typeface="Cambria Math" charset="0"/>
                                  <a:cs typeface="Times New Roman" pitchFamily="18" charset="0"/>
                                </a:rPr>
                              </m:ctrlPr>
                            </m:sSubPr>
                            <m:e>
                              <m:r>
                                <m:rPr>
                                  <m:sty m:val="p"/>
                                </m:rPr>
                                <a:rPr lang="el-GR" altLang="zh-CN" sz="2800" i="1">
                                  <a:solidFill>
                                    <a:srgbClr val="09405E"/>
                                  </a:solidFill>
                                  <a:latin typeface="Cambria Math"/>
                                  <a:cs typeface="Times New Roman" pitchFamily="18" charset="0"/>
                                </a:rPr>
                                <m:t>π</m:t>
                              </m:r>
                            </m:e>
                            <m:sub>
                              <m:r>
                                <a:rPr lang="en-US" altLang="zh-CN" sz="2800" i="1">
                                  <a:solidFill>
                                    <a:srgbClr val="09405E"/>
                                  </a:solidFill>
                                  <a:latin typeface="Cambria Math"/>
                                  <a:cs typeface="Times New Roman" pitchFamily="18" charset="0"/>
                                </a:rPr>
                                <m:t>𝑘</m:t>
                              </m:r>
                            </m:sub>
                          </m:sSub>
                          <m:r>
                            <a:rPr lang="en-US" altLang="zh-CN" sz="2800" b="0" i="1" smtClean="0">
                              <a:solidFill>
                                <a:srgbClr val="09405E"/>
                              </a:solidFill>
                              <a:latin typeface="Cambria Math" charset="0"/>
                              <a:cs typeface="Times New Roman" pitchFamily="18" charset="0"/>
                            </a:rPr>
                            <m:t>𝑁</m:t>
                          </m:r>
                          <m:d>
                            <m:dPr>
                              <m:ctrlPr>
                                <a:rPr lang="en-US" altLang="zh-CN" sz="2800" i="1">
                                  <a:solidFill>
                                    <a:srgbClr val="09405E"/>
                                  </a:solidFill>
                                  <a:latin typeface="Cambria Math" charset="0"/>
                                  <a:cs typeface="Times New Roman" pitchFamily="18" charset="0"/>
                                </a:rPr>
                              </m:ctrlPr>
                            </m:dPr>
                            <m:e>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e>
                            <m:e>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𝝁</m:t>
                                  </m:r>
                                </m:e>
                                <m:sub>
                                  <m:r>
                                    <a:rPr lang="en-US" altLang="zh-CN" sz="2800" i="1">
                                      <a:solidFill>
                                        <a:srgbClr val="09405E"/>
                                      </a:solidFill>
                                      <a:latin typeface="Cambria Math"/>
                                      <a:cs typeface="Times New Roman" pitchFamily="18" charset="0"/>
                                    </a:rPr>
                                    <m:t>𝑘</m:t>
                                  </m:r>
                                </m:sub>
                              </m:sSub>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𝜮</m:t>
                                  </m:r>
                                </m:e>
                                <m:sub>
                                  <m:r>
                                    <a:rPr lang="en-US" altLang="zh-CN" sz="2800" i="1">
                                      <a:solidFill>
                                        <a:srgbClr val="09405E"/>
                                      </a:solidFill>
                                      <a:latin typeface="Cambria Math"/>
                                      <a:cs typeface="Times New Roman" pitchFamily="18" charset="0"/>
                                    </a:rPr>
                                    <m:t>𝑘</m:t>
                                  </m:r>
                                </m:sub>
                              </m:sSub>
                            </m:e>
                          </m:d>
                        </m:num>
                        <m:den>
                          <m:nary>
                            <m:naryPr>
                              <m:chr m:val="∑"/>
                              <m:ctrlPr>
                                <a:rPr lang="en-US" altLang="zh-CN" sz="2800" i="1">
                                  <a:solidFill>
                                    <a:srgbClr val="09405E"/>
                                  </a:solidFill>
                                  <a:latin typeface="Cambria Math" charset="0"/>
                                  <a:cs typeface="Times New Roman" pitchFamily="18" charset="0"/>
                                </a:rPr>
                              </m:ctrlPr>
                            </m:naryPr>
                            <m:sub>
                              <m:r>
                                <a:rPr lang="en-US" altLang="zh-CN" sz="2800" i="1">
                                  <a:solidFill>
                                    <a:srgbClr val="09405E"/>
                                  </a:solidFill>
                                  <a:latin typeface="Cambria Math" charset="0"/>
                                  <a:cs typeface="Times New Roman" pitchFamily="18" charset="0"/>
                                </a:rPr>
                                <m:t>𝑘</m:t>
                              </m:r>
                              <m:r>
                                <a:rPr lang="en-US" altLang="zh-CN" sz="2800" i="1">
                                  <a:solidFill>
                                    <a:srgbClr val="09405E"/>
                                  </a:solidFill>
                                  <a:latin typeface="Cambria Math" charset="0"/>
                                  <a:cs typeface="Times New Roman" pitchFamily="18" charset="0"/>
                                </a:rPr>
                                <m:t>′=1</m:t>
                              </m:r>
                            </m:sub>
                            <m:sup>
                              <m:r>
                                <a:rPr lang="en-US" altLang="zh-CN" sz="2800" i="1">
                                  <a:solidFill>
                                    <a:srgbClr val="09405E"/>
                                  </a:solidFill>
                                  <a:latin typeface="Cambria Math"/>
                                  <a:cs typeface="Times New Roman" pitchFamily="18" charset="0"/>
                                </a:rPr>
                                <m:t>𝐾</m:t>
                              </m:r>
                            </m:sup>
                            <m:e>
                              <m:sSub>
                                <m:sSubPr>
                                  <m:ctrlPr>
                                    <a:rPr lang="en-US" altLang="zh-CN" sz="2800" i="1">
                                      <a:solidFill>
                                        <a:srgbClr val="09405E"/>
                                      </a:solidFill>
                                      <a:latin typeface="Cambria Math" charset="0"/>
                                      <a:cs typeface="Times New Roman" pitchFamily="18" charset="0"/>
                                    </a:rPr>
                                  </m:ctrlPr>
                                </m:sSubPr>
                                <m:e>
                                  <m:r>
                                    <m:rPr>
                                      <m:sty m:val="p"/>
                                    </m:rPr>
                                    <a:rPr lang="el-GR" altLang="zh-CN" sz="2800" i="1">
                                      <a:solidFill>
                                        <a:srgbClr val="09405E"/>
                                      </a:solidFill>
                                      <a:latin typeface="Cambria Math"/>
                                      <a:cs typeface="Times New Roman" pitchFamily="18" charset="0"/>
                                    </a:rPr>
                                    <m:t>π</m:t>
                                  </m:r>
                                </m:e>
                                <m:sub>
                                  <m:r>
                                    <a:rPr lang="en-US" altLang="zh-CN" sz="2800" i="1">
                                      <a:solidFill>
                                        <a:srgbClr val="09405E"/>
                                      </a:solidFill>
                                      <a:latin typeface="Cambria Math"/>
                                      <a:cs typeface="Times New Roman" pitchFamily="18" charset="0"/>
                                    </a:rPr>
                                    <m:t>𝑘</m:t>
                                  </m:r>
                                  <m:r>
                                    <a:rPr lang="en-US" altLang="zh-CN" sz="2800" i="1">
                                      <a:solidFill>
                                        <a:srgbClr val="09405E"/>
                                      </a:solidFill>
                                      <a:latin typeface="Cambria Math" charset="0"/>
                                      <a:cs typeface="Times New Roman" pitchFamily="18" charset="0"/>
                                    </a:rPr>
                                    <m:t>′</m:t>
                                  </m:r>
                                </m:sub>
                              </m:sSub>
                              <m:r>
                                <a:rPr lang="en-US" altLang="zh-CN" sz="2800" i="1">
                                  <a:solidFill>
                                    <a:srgbClr val="09405E"/>
                                  </a:solidFill>
                                  <a:latin typeface="Cambria Math" charset="0"/>
                                  <a:cs typeface="Times New Roman" pitchFamily="18" charset="0"/>
                                </a:rPr>
                                <m:t>𝑁</m:t>
                              </m:r>
                              <m:d>
                                <m:dPr>
                                  <m:ctrlPr>
                                    <a:rPr lang="en-US" altLang="zh-CN" sz="2800" i="1">
                                      <a:solidFill>
                                        <a:srgbClr val="09405E"/>
                                      </a:solidFill>
                                      <a:latin typeface="Cambria Math" charset="0"/>
                                      <a:cs typeface="Times New Roman" pitchFamily="18" charset="0"/>
                                    </a:rPr>
                                  </m:ctrlPr>
                                </m:dPr>
                                <m:e>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e>
                                <m:e>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𝝁</m:t>
                                      </m:r>
                                    </m:e>
                                    <m:sub>
                                      <m:r>
                                        <a:rPr lang="en-US" altLang="zh-CN" sz="2800" i="1">
                                          <a:solidFill>
                                            <a:srgbClr val="09405E"/>
                                          </a:solidFill>
                                          <a:latin typeface="Cambria Math" charset="0"/>
                                          <a:cs typeface="Times New Roman" pitchFamily="18" charset="0"/>
                                        </a:rPr>
                                        <m:t>𝑘</m:t>
                                      </m:r>
                                      <m:r>
                                        <a:rPr lang="en-US" altLang="zh-CN" sz="2800" i="1">
                                          <a:solidFill>
                                            <a:srgbClr val="09405E"/>
                                          </a:solidFill>
                                          <a:latin typeface="Cambria Math" charset="0"/>
                                          <a:cs typeface="Times New Roman" pitchFamily="18" charset="0"/>
                                        </a:rPr>
                                        <m:t>′</m:t>
                                      </m:r>
                                    </m:sub>
                                  </m:sSub>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𝜮</m:t>
                                      </m:r>
                                    </m:e>
                                    <m:sub>
                                      <m:r>
                                        <a:rPr lang="en-US" altLang="zh-CN" sz="2800" i="1">
                                          <a:solidFill>
                                            <a:srgbClr val="09405E"/>
                                          </a:solidFill>
                                          <a:latin typeface="Cambria Math" charset="0"/>
                                          <a:cs typeface="Times New Roman" pitchFamily="18" charset="0"/>
                                        </a:rPr>
                                        <m:t>𝑘</m:t>
                                      </m:r>
                                      <m:r>
                                        <a:rPr lang="en-US" altLang="zh-CN" sz="2800" i="1">
                                          <a:solidFill>
                                            <a:srgbClr val="09405E"/>
                                          </a:solidFill>
                                          <a:latin typeface="Cambria Math" charset="0"/>
                                          <a:cs typeface="Times New Roman" pitchFamily="18" charset="0"/>
                                        </a:rPr>
                                        <m:t>′</m:t>
                                      </m:r>
                                    </m:sub>
                                  </m:sSub>
                                </m:e>
                              </m:d>
                            </m:e>
                          </m:nary>
                        </m:den>
                      </m:f>
                      <m:r>
                        <a:rPr lang="en-US" altLang="zh-CN" sz="2800" b="0" i="1" smtClean="0">
                          <a:solidFill>
                            <a:srgbClr val="09405E"/>
                          </a:solidFill>
                          <a:latin typeface="Cambria Math" charset="0"/>
                          <a:cs typeface="Times New Roman" pitchFamily="18" charset="0"/>
                        </a:rPr>
                        <m:t>, </m:t>
                      </m:r>
                      <m:r>
                        <a:rPr lang="en-US" altLang="zh-CN" sz="2800" b="0" i="1" smtClean="0">
                          <a:solidFill>
                            <a:srgbClr val="09405E"/>
                          </a:solidFill>
                          <a:latin typeface="Cambria Math" charset="0"/>
                          <a:cs typeface="Times New Roman" pitchFamily="18" charset="0"/>
                        </a:rPr>
                        <m:t>𝑖</m:t>
                      </m:r>
                      <m:r>
                        <a:rPr lang="en-US" altLang="zh-CN" sz="2800" b="0" i="1" smtClean="0">
                          <a:solidFill>
                            <a:srgbClr val="09405E"/>
                          </a:solidFill>
                          <a:latin typeface="Cambria Math" charset="0"/>
                          <a:cs typeface="Times New Roman" pitchFamily="18" charset="0"/>
                        </a:rPr>
                        <m:t>=1,…, </m:t>
                      </m:r>
                      <m:r>
                        <a:rPr lang="en-US" altLang="zh-CN" sz="2800" b="0" i="1" smtClean="0">
                          <a:solidFill>
                            <a:srgbClr val="09405E"/>
                          </a:solidFill>
                          <a:latin typeface="Cambria Math" charset="0"/>
                          <a:cs typeface="Times New Roman" pitchFamily="18" charset="0"/>
                        </a:rPr>
                        <m:t>𝑈</m:t>
                      </m:r>
                      <m:r>
                        <a:rPr lang="en-US" altLang="zh-CN" sz="2800" b="0" i="1" smtClean="0">
                          <a:solidFill>
                            <a:srgbClr val="09405E"/>
                          </a:solidFill>
                          <a:latin typeface="Cambria Math" charset="0"/>
                          <a:cs typeface="Times New Roman" pitchFamily="18" charset="0"/>
                        </a:rPr>
                        <m:t>, </m:t>
                      </m:r>
                      <m:r>
                        <a:rPr lang="en-US" altLang="zh-CN" sz="2800" b="0" i="1" smtClean="0">
                          <a:solidFill>
                            <a:srgbClr val="09405E"/>
                          </a:solidFill>
                          <a:latin typeface="Cambria Math" charset="0"/>
                          <a:cs typeface="Times New Roman" pitchFamily="18" charset="0"/>
                        </a:rPr>
                        <m:t>𝑘</m:t>
                      </m:r>
                      <m:r>
                        <a:rPr lang="en-US" altLang="zh-CN" sz="2800" b="0" i="1" smtClean="0">
                          <a:solidFill>
                            <a:srgbClr val="09405E"/>
                          </a:solidFill>
                          <a:latin typeface="Cambria Math" charset="0"/>
                          <a:cs typeface="Times New Roman" pitchFamily="18" charset="0"/>
                        </a:rPr>
                        <m:t>=1,2</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981046" y="2105776"/>
                <a:ext cx="10990893" cy="103900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28798" y="3944316"/>
                <a:ext cx="10085133" cy="1196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cs typeface="Times New Roman" pitchFamily="18" charset="0"/>
                            </a:rPr>
                          </m:ctrlPr>
                        </m:sSubPr>
                        <m:e>
                          <m:r>
                            <m:rPr>
                              <m:sty m:val="p"/>
                            </m:rPr>
                            <a:rPr lang="el-GR" altLang="zh-CN" sz="2800" i="1">
                              <a:solidFill>
                                <a:srgbClr val="09405E"/>
                              </a:solidFill>
                              <a:latin typeface="Cambria Math"/>
                              <a:cs typeface="Times New Roman" pitchFamily="18" charset="0"/>
                            </a:rPr>
                            <m:t>π</m:t>
                          </m:r>
                        </m:e>
                        <m:sub>
                          <m:r>
                            <a:rPr lang="en-US" altLang="zh-CN" sz="2800" i="1">
                              <a:solidFill>
                                <a:srgbClr val="09405E"/>
                              </a:solidFill>
                              <a:latin typeface="Cambria Math"/>
                              <a:cs typeface="Times New Roman" pitchFamily="18" charset="0"/>
                            </a:rPr>
                            <m:t>𝑘</m:t>
                          </m:r>
                        </m:sub>
                      </m:sSub>
                      <m:r>
                        <a:rPr lang="en-US" altLang="zh-CN" sz="2800" i="1">
                          <a:solidFill>
                            <a:srgbClr val="09405E"/>
                          </a:solidFill>
                          <a:latin typeface="Cambria Math"/>
                          <a:cs typeface="Times New Roman" pitchFamily="18" charset="0"/>
                        </a:rPr>
                        <m:t>=</m:t>
                      </m:r>
                      <m:f>
                        <m:fPr>
                          <m:ctrlPr>
                            <a:rPr lang="en-US" altLang="zh-CN" sz="2800" i="1">
                              <a:solidFill>
                                <a:srgbClr val="09405E"/>
                              </a:solidFill>
                              <a:latin typeface="Cambria Math" charset="0"/>
                              <a:cs typeface="Times New Roman" pitchFamily="18" charset="0"/>
                            </a:rPr>
                          </m:ctrlPr>
                        </m:fPr>
                        <m:num>
                          <m:nary>
                            <m:naryPr>
                              <m:chr m:val="∑"/>
                              <m:supHide m:val="on"/>
                              <m:ctrlPr>
                                <a:rPr lang="en-US" altLang="zh-CN" sz="2800" i="1">
                                  <a:solidFill>
                                    <a:srgbClr val="09405E"/>
                                  </a:solidFill>
                                  <a:latin typeface="Cambria Math" charset="0"/>
                                  <a:cs typeface="Times New Roman" pitchFamily="18" charset="0"/>
                                </a:rPr>
                              </m:ctrlPr>
                            </m:naryPr>
                            <m:sub>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m:rPr>
                                  <m:sty m:val="p"/>
                                </m:rPr>
                                <a:rPr lang="zh-CN" altLang="en-US" sz="2800">
                                  <a:latin typeface="Cambria Math" charset="0"/>
                                  <a:ea typeface="Cambria Math" charset="0"/>
                                  <a:cs typeface="Cambria Math" charset="0"/>
                                </a:rPr>
                                <m:t>ϵ</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sub>
                            <m:sup/>
                            <m:e>
                              <m:r>
                                <a:rPr kumimoji="1" lang="is-IS" altLang="zh-CN" sz="2800" i="1">
                                  <a:solidFill>
                                    <a:srgbClr val="09405E"/>
                                  </a:solidFill>
                                  <a:latin typeface="Cambria Math" charset="0"/>
                                  <a:ea typeface="Cambria Math" charset="0"/>
                                  <a:cs typeface="Cambria Math" charset="0"/>
                                </a:rPr>
                                <m:t>𝛾</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𝑧</m:t>
                                      </m:r>
                                    </m:e>
                                    <m:sub>
                                      <m:r>
                                        <a:rPr kumimoji="1" lang="en-US" altLang="zh-CN" sz="2800" i="1">
                                          <a:solidFill>
                                            <a:srgbClr val="09405E"/>
                                          </a:solidFill>
                                          <a:latin typeface="Cambria Math" charset="0"/>
                                          <a:ea typeface="Cambria Math" charset="0"/>
                                          <a:cs typeface="Cambria Math" charset="0"/>
                                        </a:rPr>
                                        <m:t>𝑖</m:t>
                                      </m:r>
                                      <m:r>
                                        <a:rPr kumimoji="1" lang="en-US" altLang="zh-CN" sz="2800" b="0" i="1" smtClean="0">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𝑘</m:t>
                                      </m:r>
                                    </m:sub>
                                  </m:sSub>
                                </m:e>
                              </m:d>
                            </m:e>
                          </m:nary>
                          <m:r>
                            <a:rPr kumimoji="1" lang="en-US" altLang="zh-CN" sz="2800" i="1" smtClean="0">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rPr>
                              </m:ctrlPr>
                            </m:sSubPr>
                            <m:e>
                              <m:r>
                                <a:rPr lang="en-US" altLang="zh-CN" sz="2800" i="1">
                                  <a:solidFill>
                                    <a:srgbClr val="C00000"/>
                                  </a:solidFill>
                                  <a:latin typeface="Cambria Math" charset="0"/>
                                </a:rPr>
                                <m:t>𝑁</m:t>
                              </m:r>
                            </m:e>
                            <m:sub>
                              <m:r>
                                <a:rPr lang="en-US" altLang="zh-CN" sz="2800" i="1">
                                  <a:solidFill>
                                    <a:srgbClr val="C00000"/>
                                  </a:solidFill>
                                  <a:latin typeface="Cambria Math" charset="0"/>
                                </a:rPr>
                                <m:t>𝑘</m:t>
                              </m:r>
                            </m:sub>
                          </m:sSub>
                        </m:num>
                        <m:den>
                          <m:r>
                            <a:rPr lang="en-US" altLang="zh-CN" sz="2800" i="1">
                              <a:solidFill>
                                <a:srgbClr val="09405E"/>
                              </a:solidFill>
                              <a:latin typeface="Cambria Math" charset="0"/>
                              <a:cs typeface="Times New Roman" pitchFamily="18" charset="0"/>
                            </a:rPr>
                            <m:t>𝑁</m:t>
                          </m:r>
                        </m:den>
                      </m:f>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𝝁</m:t>
                          </m:r>
                        </m:e>
                        <m:sub>
                          <m:r>
                            <a:rPr lang="en-US" altLang="zh-CN" sz="2800" i="1">
                              <a:solidFill>
                                <a:srgbClr val="09405E"/>
                              </a:solidFill>
                              <a:latin typeface="Cambria Math"/>
                              <a:cs typeface="Times New Roman" pitchFamily="18" charset="0"/>
                            </a:rPr>
                            <m:t>𝑘</m:t>
                          </m:r>
                        </m:sub>
                      </m:sSub>
                      <m:r>
                        <a:rPr lang="en-US" altLang="zh-CN" sz="2800" i="1">
                          <a:solidFill>
                            <a:srgbClr val="09405E"/>
                          </a:solidFill>
                          <a:latin typeface="Cambria Math"/>
                          <a:cs typeface="Times New Roman" pitchFamily="18" charset="0"/>
                        </a:rPr>
                        <m:t>=</m:t>
                      </m:r>
                      <m:f>
                        <m:fPr>
                          <m:ctrlPr>
                            <a:rPr lang="en-US" altLang="zh-CN" sz="2800" i="1">
                              <a:solidFill>
                                <a:srgbClr val="09405E"/>
                              </a:solidFill>
                              <a:latin typeface="Cambria Math" charset="0"/>
                              <a:cs typeface="Times New Roman" pitchFamily="18" charset="0"/>
                            </a:rPr>
                          </m:ctrlPr>
                        </m:fPr>
                        <m:num>
                          <m:nary>
                            <m:naryPr>
                              <m:chr m:val="∑"/>
                              <m:supHide m:val="on"/>
                              <m:ctrlPr>
                                <a:rPr lang="en-US" altLang="zh-CN" sz="2800" i="1">
                                  <a:solidFill>
                                    <a:srgbClr val="09405E"/>
                                  </a:solidFill>
                                  <a:latin typeface="Cambria Math" charset="0"/>
                                  <a:cs typeface="Times New Roman" pitchFamily="18" charset="0"/>
                                </a:rPr>
                              </m:ctrlPr>
                            </m:naryPr>
                            <m:sub>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a:rPr lang="zh-CN" altLang="en-US" sz="2800" i="1">
                                  <a:latin typeface="Cambria Math" charset="0"/>
                                  <a:ea typeface="Cambria Math" charset="0"/>
                                  <a:cs typeface="Cambria Math" charset="0"/>
                                </a:rPr>
                                <m:t>𝜖</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sub>
                            <m:sup/>
                            <m:e>
                              <m:r>
                                <a:rPr kumimoji="1" lang="is-IS" altLang="zh-CN" sz="2800" i="1">
                                  <a:solidFill>
                                    <a:srgbClr val="09405E"/>
                                  </a:solidFill>
                                  <a:latin typeface="Cambria Math" charset="0"/>
                                  <a:ea typeface="Cambria Math" charset="0"/>
                                  <a:cs typeface="Cambria Math" charset="0"/>
                                </a:rPr>
                                <m:t>𝛾</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𝑧</m:t>
                                      </m:r>
                                    </m:e>
                                    <m:sub>
                                      <m:r>
                                        <a:rPr kumimoji="1" lang="en-US" altLang="zh-CN" sz="2800" i="1">
                                          <a:solidFill>
                                            <a:srgbClr val="09405E"/>
                                          </a:solidFill>
                                          <a:latin typeface="Cambria Math" charset="0"/>
                                          <a:ea typeface="Cambria Math" charset="0"/>
                                          <a:cs typeface="Cambria Math" charset="0"/>
                                        </a:rPr>
                                        <m:t>𝑖</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𝑘</m:t>
                                      </m:r>
                                    </m:sub>
                                  </m:sSub>
                                </m:e>
                              </m:d>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e>
                          </m:nary>
                          <m:r>
                            <a:rPr lang="en-US" altLang="zh-CN" sz="2800" b="0" i="1" smtClean="0">
                              <a:solidFill>
                                <a:srgbClr val="C00000"/>
                              </a:solidFill>
                              <a:latin typeface="Cambria Math" charset="0"/>
                            </a:rPr>
                            <m:t>+</m:t>
                          </m:r>
                          <m:nary>
                            <m:naryPr>
                              <m:chr m:val="∑"/>
                              <m:supHide m:val="on"/>
                              <m:ctrlPr>
                                <a:rPr lang="en-US" altLang="zh-CN" sz="2800" i="1">
                                  <a:solidFill>
                                    <a:srgbClr val="C00000"/>
                                  </a:solidFill>
                                  <a:latin typeface="Cambria Math" charset="0"/>
                                  <a:cs typeface="Times New Roman" pitchFamily="18" charset="0"/>
                                </a:rPr>
                              </m:ctrlPr>
                            </m:naryPr>
                            <m:sub>
                              <m:sSub>
                                <m:sSubPr>
                                  <m:ctrlPr>
                                    <a:rPr lang="en-US" altLang="zh-CN" sz="2800" i="1">
                                      <a:solidFill>
                                        <a:srgbClr val="C00000"/>
                                      </a:solidFill>
                                      <a:latin typeface="Cambria Math" charset="0"/>
                                      <a:cs typeface="Times New Roman" pitchFamily="18" charset="0"/>
                                    </a:rPr>
                                  </m:ctrlPr>
                                </m:sSubPr>
                                <m:e>
                                  <m:r>
                                    <a:rPr lang="en-US" altLang="zh-CN" sz="2800" b="1" i="1">
                                      <a:solidFill>
                                        <a:srgbClr val="C00000"/>
                                      </a:solidFill>
                                      <a:latin typeface="Cambria Math"/>
                                      <a:cs typeface="Times New Roman" pitchFamily="18" charset="0"/>
                                    </a:rPr>
                                    <m:t>𝒙</m:t>
                                  </m:r>
                                </m:e>
                                <m:sub>
                                  <m:r>
                                    <a:rPr lang="en-US" altLang="zh-CN" sz="2800" i="1">
                                      <a:solidFill>
                                        <a:srgbClr val="C00000"/>
                                      </a:solidFill>
                                      <a:latin typeface="Cambria Math"/>
                                      <a:cs typeface="Times New Roman" pitchFamily="18" charset="0"/>
                                    </a:rPr>
                                    <m:t>𝑖</m:t>
                                  </m:r>
                                </m:sub>
                              </m:sSub>
                              <m:r>
                                <m:rPr>
                                  <m:sty m:val="p"/>
                                </m:rPr>
                                <a:rPr lang="zh-CN" altLang="en-US" sz="2800">
                                  <a:solidFill>
                                    <a:srgbClr val="C00000"/>
                                  </a:solidFill>
                                  <a:latin typeface="Cambria Math" charset="0"/>
                                  <a:ea typeface="Cambria Math" charset="0"/>
                                  <a:cs typeface="Cambria Math" charset="0"/>
                                </a:rPr>
                                <m:t>ϵ</m:t>
                              </m:r>
                              <m:sSub>
                                <m:sSubPr>
                                  <m:ctrlPr>
                                    <a:rPr lang="en-US" altLang="zh-CN" sz="2800" i="1">
                                      <a:solidFill>
                                        <a:srgbClr val="C00000"/>
                                      </a:solidFill>
                                      <a:latin typeface="Cambria Math" charset="0"/>
                                      <a:ea typeface="Cambria Math" charset="0"/>
                                      <a:cs typeface="Cambria Math" charset="0"/>
                                    </a:rPr>
                                  </m:ctrlPr>
                                </m:sSubPr>
                                <m:e>
                                  <m:r>
                                    <a:rPr lang="en-US" altLang="zh-CN" sz="2800" b="1" i="1">
                                      <a:solidFill>
                                        <a:srgbClr val="C00000"/>
                                      </a:solidFill>
                                      <a:latin typeface="Cambria Math" charset="0"/>
                                      <a:ea typeface="Cambria Math" charset="0"/>
                                      <a:cs typeface="Cambria Math" charset="0"/>
                                    </a:rPr>
                                    <m:t>𝑿</m:t>
                                  </m:r>
                                </m:e>
                                <m:sub>
                                  <m:r>
                                    <a:rPr lang="en-US" altLang="zh-CN" sz="2800" b="0" i="1" smtClean="0">
                                      <a:solidFill>
                                        <a:srgbClr val="C00000"/>
                                      </a:solidFill>
                                      <a:latin typeface="Cambria Math" charset="0"/>
                                      <a:ea typeface="Cambria Math" charset="0"/>
                                      <a:cs typeface="Cambria Math" charset="0"/>
                                    </a:rPr>
                                    <m:t>𝐿</m:t>
                                  </m:r>
                                </m:sub>
                              </m:sSub>
                              <m:r>
                                <a:rPr lang="en-US" altLang="zh-CN" sz="2800" b="0" i="1" smtClean="0">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ea typeface="Microsoft YaHei" charset="-122"/>
                                      <a:cs typeface="Microsoft YaHei" charset="-122"/>
                                    </a:rPr>
                                  </m:ctrlPr>
                                </m:sSubPr>
                                <m:e>
                                  <m:r>
                                    <a:rPr lang="en-US" altLang="zh-CN" sz="2800" i="1">
                                      <a:solidFill>
                                        <a:srgbClr val="C00000"/>
                                      </a:solidFill>
                                      <a:latin typeface="Cambria Math" charset="0"/>
                                      <a:ea typeface="Microsoft YaHei" charset="-122"/>
                                      <a:cs typeface="Microsoft YaHei" charset="-122"/>
                                    </a:rPr>
                                    <m:t>𝑦</m:t>
                                  </m:r>
                                </m:e>
                                <m:sub>
                                  <m:r>
                                    <a:rPr lang="en-US" altLang="zh-CN" sz="2800" i="1">
                                      <a:solidFill>
                                        <a:srgbClr val="C00000"/>
                                      </a:solidFill>
                                      <a:latin typeface="Cambria Math" charset="0"/>
                                      <a:ea typeface="Microsoft YaHei" charset="-122"/>
                                      <a:cs typeface="Microsoft YaHei" charset="-122"/>
                                    </a:rPr>
                                    <m:t>𝑖</m:t>
                                  </m:r>
                                </m:sub>
                              </m:sSub>
                              <m:r>
                                <m:rPr>
                                  <m:brk m:alnAt="7"/>
                                </m:rPr>
                                <a:rPr lang="en-US" altLang="zh-CN" sz="2800" i="1">
                                  <a:solidFill>
                                    <a:srgbClr val="C00000"/>
                                  </a:solidFill>
                                  <a:latin typeface="Cambria Math" charset="0"/>
                                  <a:ea typeface="Microsoft YaHei" charset="-122"/>
                                  <a:cs typeface="Microsoft YaHei" charset="-122"/>
                                </a:rPr>
                                <m:t>=</m:t>
                              </m:r>
                              <m:r>
                                <a:rPr lang="en-US" altLang="zh-CN" sz="2800" i="1">
                                  <a:solidFill>
                                    <a:srgbClr val="C00000"/>
                                  </a:solidFill>
                                  <a:latin typeface="Cambria Math" charset="0"/>
                                  <a:ea typeface="Microsoft YaHei" charset="-122"/>
                                  <a:cs typeface="Microsoft YaHei" charset="-122"/>
                                </a:rPr>
                                <m:t>𝑘</m:t>
                              </m:r>
                            </m:sub>
                            <m:sup/>
                            <m:e>
                              <m:sSub>
                                <m:sSubPr>
                                  <m:ctrlPr>
                                    <a:rPr lang="en-US" altLang="zh-CN" sz="2800" i="1">
                                      <a:solidFill>
                                        <a:srgbClr val="C00000"/>
                                      </a:solidFill>
                                      <a:latin typeface="Cambria Math" charset="0"/>
                                      <a:cs typeface="Times New Roman" pitchFamily="18" charset="0"/>
                                    </a:rPr>
                                  </m:ctrlPr>
                                </m:sSubPr>
                                <m:e>
                                  <m:r>
                                    <a:rPr lang="en-US" altLang="zh-CN" sz="2800" b="1" i="1">
                                      <a:solidFill>
                                        <a:srgbClr val="C00000"/>
                                      </a:solidFill>
                                      <a:latin typeface="Cambria Math"/>
                                      <a:cs typeface="Times New Roman" pitchFamily="18" charset="0"/>
                                    </a:rPr>
                                    <m:t>𝒙</m:t>
                                  </m:r>
                                </m:e>
                                <m:sub>
                                  <m:r>
                                    <a:rPr lang="en-US" altLang="zh-CN" sz="2800" i="1">
                                      <a:solidFill>
                                        <a:srgbClr val="C00000"/>
                                      </a:solidFill>
                                      <a:latin typeface="Cambria Math"/>
                                      <a:cs typeface="Times New Roman" pitchFamily="18" charset="0"/>
                                    </a:rPr>
                                    <m:t>𝑖</m:t>
                                  </m:r>
                                </m:sub>
                              </m:sSub>
                            </m:e>
                          </m:nary>
                        </m:num>
                        <m:den>
                          <m:nary>
                            <m:naryPr>
                              <m:chr m:val="∑"/>
                              <m:supHide m:val="on"/>
                              <m:ctrlPr>
                                <a:rPr lang="en-US" altLang="zh-CN" sz="2800" i="1">
                                  <a:solidFill>
                                    <a:srgbClr val="09405E"/>
                                  </a:solidFill>
                                  <a:latin typeface="Cambria Math" charset="0"/>
                                  <a:cs typeface="Times New Roman" pitchFamily="18" charset="0"/>
                                </a:rPr>
                              </m:ctrlPr>
                            </m:naryPr>
                            <m:sub>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a:rPr lang="zh-CN" altLang="en-US" sz="2800" i="1">
                                  <a:latin typeface="Cambria Math" charset="0"/>
                                  <a:ea typeface="Cambria Math" charset="0"/>
                                  <a:cs typeface="Cambria Math" charset="0"/>
                                </a:rPr>
                                <m:t>𝜖</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sub>
                            <m:sup/>
                            <m:e>
                              <m:r>
                                <a:rPr kumimoji="1" lang="is-IS" altLang="zh-CN" sz="2800" i="1">
                                  <a:solidFill>
                                    <a:srgbClr val="09405E"/>
                                  </a:solidFill>
                                  <a:latin typeface="Cambria Math" charset="0"/>
                                  <a:ea typeface="Cambria Math" charset="0"/>
                                  <a:cs typeface="Cambria Math" charset="0"/>
                                </a:rPr>
                                <m:t>𝛾</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𝑧</m:t>
                                      </m:r>
                                    </m:e>
                                    <m:sub>
                                      <m:r>
                                        <a:rPr kumimoji="1" lang="en-US" altLang="zh-CN" sz="2800" i="1">
                                          <a:solidFill>
                                            <a:srgbClr val="09405E"/>
                                          </a:solidFill>
                                          <a:latin typeface="Cambria Math" charset="0"/>
                                          <a:ea typeface="Cambria Math" charset="0"/>
                                          <a:cs typeface="Cambria Math" charset="0"/>
                                        </a:rPr>
                                        <m:t>𝑖</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𝑘</m:t>
                                      </m:r>
                                    </m:sub>
                                  </m:sSub>
                                </m:e>
                              </m:d>
                              <m:r>
                                <a:rPr kumimoji="1" lang="en-US" altLang="zh-CN" sz="2800" i="1" smtClean="0">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rPr>
                                  </m:ctrlPr>
                                </m:sSubPr>
                                <m:e>
                                  <m:r>
                                    <a:rPr lang="en-US" altLang="zh-CN" sz="2800" i="1">
                                      <a:solidFill>
                                        <a:srgbClr val="C00000"/>
                                      </a:solidFill>
                                      <a:latin typeface="Cambria Math" charset="0"/>
                                    </a:rPr>
                                    <m:t>𝑁</m:t>
                                  </m:r>
                                </m:e>
                                <m:sub>
                                  <m:r>
                                    <a:rPr lang="en-US" altLang="zh-CN" sz="2800" i="1">
                                      <a:solidFill>
                                        <a:srgbClr val="C00000"/>
                                      </a:solidFill>
                                      <a:latin typeface="Cambria Math" charset="0"/>
                                    </a:rPr>
                                    <m:t>𝑘</m:t>
                                  </m:r>
                                </m:sub>
                              </m:sSub>
                            </m:e>
                          </m:nary>
                        </m:den>
                      </m:f>
                      <m:r>
                        <a:rPr kumimoji="1" lang="en-US" altLang="zh-CN" sz="2800" b="0" i="1" smtClean="0">
                          <a:solidFill>
                            <a:srgbClr val="09405E"/>
                          </a:solidFill>
                          <a:latin typeface="Cambria Math" charset="0"/>
                          <a:ea typeface="Cambria Math" charset="0"/>
                          <a:cs typeface="Cambria Math" charset="0"/>
                        </a:rPr>
                        <m:t>, </m:t>
                      </m:r>
                    </m:oMath>
                  </m:oMathPara>
                </a14:m>
                <a:endParaRPr lang="zh-CN" altLang="en-US" sz="2800" dirty="0">
                  <a:solidFill>
                    <a:srgbClr val="09405E"/>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28798" y="3944316"/>
                <a:ext cx="10085133" cy="119622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8798" y="5182874"/>
                <a:ext cx="11495390" cy="1196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𝜮</m:t>
                          </m:r>
                        </m:e>
                        <m:sub>
                          <m:r>
                            <a:rPr lang="en-US" altLang="zh-CN" sz="2800" i="1">
                              <a:solidFill>
                                <a:srgbClr val="09405E"/>
                              </a:solidFill>
                              <a:latin typeface="Cambria Math"/>
                              <a:cs typeface="Times New Roman" pitchFamily="18" charset="0"/>
                            </a:rPr>
                            <m:t>𝑘</m:t>
                          </m:r>
                        </m:sub>
                      </m:sSub>
                      <m:r>
                        <a:rPr lang="en-US" altLang="zh-CN" sz="2800" i="1">
                          <a:solidFill>
                            <a:srgbClr val="09405E"/>
                          </a:solidFill>
                          <a:latin typeface="Cambria Math"/>
                          <a:cs typeface="Times New Roman" pitchFamily="18" charset="0"/>
                        </a:rPr>
                        <m:t>=</m:t>
                      </m:r>
                      <m:f>
                        <m:fPr>
                          <m:ctrlPr>
                            <a:rPr lang="en-US" altLang="zh-CN" sz="2800" i="1">
                              <a:solidFill>
                                <a:srgbClr val="09405E"/>
                              </a:solidFill>
                              <a:latin typeface="Cambria Math" charset="0"/>
                              <a:cs typeface="Times New Roman" pitchFamily="18" charset="0"/>
                            </a:rPr>
                          </m:ctrlPr>
                        </m:fPr>
                        <m:num>
                          <m:nary>
                            <m:naryPr>
                              <m:chr m:val="∑"/>
                              <m:supHide m:val="on"/>
                              <m:ctrlPr>
                                <a:rPr lang="en-US" altLang="zh-CN" sz="2800" i="1">
                                  <a:solidFill>
                                    <a:srgbClr val="09405E"/>
                                  </a:solidFill>
                                  <a:latin typeface="Cambria Math" charset="0"/>
                                  <a:cs typeface="Times New Roman" pitchFamily="18" charset="0"/>
                                </a:rPr>
                              </m:ctrlPr>
                            </m:naryPr>
                            <m:sub>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m:rPr>
                                  <m:sty m:val="p"/>
                                </m:rPr>
                                <a:rPr lang="zh-CN" altLang="en-US" sz="2800">
                                  <a:latin typeface="Cambria Math" charset="0"/>
                                  <a:ea typeface="Cambria Math" charset="0"/>
                                  <a:cs typeface="Cambria Math" charset="0"/>
                                </a:rPr>
                                <m:t>ϵ</m:t>
                              </m:r>
                              <m:sSub>
                                <m:sSubPr>
                                  <m:ctrlPr>
                                    <a:rPr lang="en-US" altLang="zh-CN" sz="2800" i="1">
                                      <a:latin typeface="Cambria Math" charset="0"/>
                                      <a:ea typeface="Cambria Math" charset="0"/>
                                      <a:cs typeface="Cambria Math" charset="0"/>
                                    </a:rPr>
                                  </m:ctrlPr>
                                </m:sSubPr>
                                <m:e>
                                  <m:r>
                                    <a:rPr lang="en-US" altLang="zh-CN" sz="2800" b="1">
                                      <a:latin typeface="Cambria Math" charset="0"/>
                                      <a:ea typeface="Cambria Math" charset="0"/>
                                      <a:cs typeface="Cambria Math" charset="0"/>
                                    </a:rPr>
                                    <m:t>𝐗</m:t>
                                  </m:r>
                                </m:e>
                                <m:sub>
                                  <m:r>
                                    <a:rPr lang="en-US" altLang="zh-CN" sz="2800" i="1">
                                      <a:latin typeface="Cambria Math" charset="0"/>
                                      <a:ea typeface="Cambria Math" charset="0"/>
                                      <a:cs typeface="Cambria Math" charset="0"/>
                                    </a:rPr>
                                    <m:t>𝑈</m:t>
                                  </m:r>
                                </m:sub>
                              </m:sSub>
                            </m:sub>
                            <m:sup/>
                            <m:e>
                              <m:r>
                                <a:rPr kumimoji="1" lang="is-IS" altLang="zh-CN" sz="2800" i="1">
                                  <a:solidFill>
                                    <a:srgbClr val="09405E"/>
                                  </a:solidFill>
                                  <a:latin typeface="Cambria Math" charset="0"/>
                                  <a:ea typeface="Cambria Math" charset="0"/>
                                  <a:cs typeface="Cambria Math" charset="0"/>
                                </a:rPr>
                                <m:t>𝛾</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𝑧</m:t>
                                      </m:r>
                                    </m:e>
                                    <m:sub>
                                      <m:r>
                                        <a:rPr kumimoji="1" lang="en-US" altLang="zh-CN" sz="2800" i="1">
                                          <a:solidFill>
                                            <a:srgbClr val="09405E"/>
                                          </a:solidFill>
                                          <a:latin typeface="Cambria Math" charset="0"/>
                                          <a:ea typeface="Cambria Math" charset="0"/>
                                          <a:cs typeface="Cambria Math" charset="0"/>
                                        </a:rPr>
                                        <m:t>𝑖</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𝑘</m:t>
                                      </m:r>
                                    </m:sub>
                                  </m:sSub>
                                </m:e>
                              </m:d>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𝝁</m:t>
                                  </m:r>
                                </m:e>
                                <m:sub>
                                  <m:r>
                                    <a:rPr lang="en-US" altLang="zh-CN" sz="2800" i="1">
                                      <a:solidFill>
                                        <a:srgbClr val="09405E"/>
                                      </a:solidFill>
                                      <a:latin typeface="Cambria Math"/>
                                      <a:cs typeface="Times New Roman" pitchFamily="18" charset="0"/>
                                    </a:rPr>
                                    <m:t>𝑘</m:t>
                                  </m:r>
                                </m:sub>
                              </m:sSub>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a:rPr lang="en-US" altLang="zh-CN" sz="2800" i="1">
                                  <a:solidFill>
                                    <a:srgbClr val="09405E"/>
                                  </a:solidFill>
                                  <a:latin typeface="Cambria Math"/>
                                  <a:cs typeface="Times New Roman" pitchFamily="18" charset="0"/>
                                </a:rPr>
                                <m:t>−</m:t>
                              </m:r>
                              <m:sSub>
                                <m:sSubPr>
                                  <m:ctrlPr>
                                    <a:rPr lang="en-US" altLang="zh-CN" sz="2800" i="1">
                                      <a:solidFill>
                                        <a:srgbClr val="09405E"/>
                                      </a:solidFill>
                                      <a:latin typeface="Cambria Math" charset="0"/>
                                      <a:cs typeface="Times New Roman" pitchFamily="18" charset="0"/>
                                    </a:rPr>
                                  </m:ctrlPr>
                                </m:sSubPr>
                                <m:e>
                                  <m:r>
                                    <a:rPr lang="el-GR" altLang="zh-CN" sz="2800" b="1" i="1">
                                      <a:solidFill>
                                        <a:srgbClr val="09405E"/>
                                      </a:solidFill>
                                      <a:latin typeface="Cambria Math"/>
                                      <a:cs typeface="Times New Roman" pitchFamily="18" charset="0"/>
                                    </a:rPr>
                                    <m:t>𝝁</m:t>
                                  </m:r>
                                </m:e>
                                <m:sub>
                                  <m:r>
                                    <a:rPr lang="en-US" altLang="zh-CN" sz="2800" i="1">
                                      <a:solidFill>
                                        <a:srgbClr val="09405E"/>
                                      </a:solidFill>
                                      <a:latin typeface="Cambria Math"/>
                                      <a:cs typeface="Times New Roman" pitchFamily="18" charset="0"/>
                                    </a:rPr>
                                    <m:t>𝑘</m:t>
                                  </m:r>
                                </m:sub>
                              </m:sSub>
                              <m:sSup>
                                <m:sSupPr>
                                  <m:ctrlPr>
                                    <a:rPr lang="en-US" altLang="zh-CN" sz="2800" i="1">
                                      <a:solidFill>
                                        <a:srgbClr val="09405E"/>
                                      </a:solidFill>
                                      <a:latin typeface="Cambria Math" charset="0"/>
                                      <a:cs typeface="Times New Roman" pitchFamily="18" charset="0"/>
                                    </a:rPr>
                                  </m:ctrlPr>
                                </m:sSupPr>
                                <m:e>
                                  <m:r>
                                    <a:rPr lang="en-US" altLang="zh-CN" sz="2800" i="1">
                                      <a:solidFill>
                                        <a:srgbClr val="09405E"/>
                                      </a:solidFill>
                                      <a:latin typeface="Cambria Math"/>
                                      <a:cs typeface="Times New Roman" pitchFamily="18" charset="0"/>
                                    </a:rPr>
                                    <m:t>)</m:t>
                                  </m:r>
                                </m:e>
                                <m:sup>
                                  <m:r>
                                    <m:rPr>
                                      <m:sty m:val="p"/>
                                    </m:rPr>
                                    <a:rPr lang="en-US" altLang="zh-CN" sz="2800" i="0">
                                      <a:solidFill>
                                        <a:srgbClr val="09405E"/>
                                      </a:solidFill>
                                      <a:latin typeface="Cambria Math"/>
                                      <a:cs typeface="Times New Roman" pitchFamily="18" charset="0"/>
                                    </a:rPr>
                                    <m:t>T</m:t>
                                  </m:r>
                                </m:sup>
                              </m:sSup>
                            </m:e>
                          </m:nary>
                          <m:r>
                            <a:rPr lang="en-US" altLang="zh-CN" sz="2800" b="0" i="1" smtClean="0">
                              <a:solidFill>
                                <a:srgbClr val="C00000"/>
                              </a:solidFill>
                              <a:latin typeface="Cambria Math" charset="0"/>
                              <a:cs typeface="Times New Roman" pitchFamily="18" charset="0"/>
                            </a:rPr>
                            <m:t>+</m:t>
                          </m:r>
                          <m:nary>
                            <m:naryPr>
                              <m:chr m:val="∑"/>
                              <m:supHide m:val="on"/>
                              <m:ctrlPr>
                                <a:rPr lang="en-US" altLang="zh-CN" sz="2800" i="1">
                                  <a:solidFill>
                                    <a:srgbClr val="C00000"/>
                                  </a:solidFill>
                                  <a:latin typeface="Cambria Math" charset="0"/>
                                  <a:cs typeface="Times New Roman" pitchFamily="18" charset="0"/>
                                </a:rPr>
                              </m:ctrlPr>
                            </m:naryPr>
                            <m:sub>
                              <m:sSub>
                                <m:sSubPr>
                                  <m:ctrlPr>
                                    <a:rPr lang="en-US" altLang="zh-CN" sz="2800" i="1">
                                      <a:solidFill>
                                        <a:srgbClr val="C00000"/>
                                      </a:solidFill>
                                      <a:latin typeface="Cambria Math" charset="0"/>
                                      <a:cs typeface="Times New Roman" pitchFamily="18" charset="0"/>
                                    </a:rPr>
                                  </m:ctrlPr>
                                </m:sSubPr>
                                <m:e>
                                  <m:r>
                                    <a:rPr lang="en-US" altLang="zh-CN" sz="2800" b="1" i="1">
                                      <a:solidFill>
                                        <a:srgbClr val="C00000"/>
                                      </a:solidFill>
                                      <a:latin typeface="Cambria Math"/>
                                      <a:cs typeface="Times New Roman" pitchFamily="18" charset="0"/>
                                    </a:rPr>
                                    <m:t>𝒙</m:t>
                                  </m:r>
                                </m:e>
                                <m:sub>
                                  <m:r>
                                    <a:rPr lang="en-US" altLang="zh-CN" sz="2800" i="1">
                                      <a:solidFill>
                                        <a:srgbClr val="C00000"/>
                                      </a:solidFill>
                                      <a:latin typeface="Cambria Math"/>
                                      <a:cs typeface="Times New Roman" pitchFamily="18" charset="0"/>
                                    </a:rPr>
                                    <m:t>𝑖</m:t>
                                  </m:r>
                                </m:sub>
                              </m:sSub>
                              <m:r>
                                <m:rPr>
                                  <m:sty m:val="p"/>
                                </m:rPr>
                                <a:rPr lang="zh-CN" altLang="en-US" sz="2800">
                                  <a:solidFill>
                                    <a:srgbClr val="C00000"/>
                                  </a:solidFill>
                                  <a:latin typeface="Cambria Math" charset="0"/>
                                  <a:ea typeface="Cambria Math" charset="0"/>
                                  <a:cs typeface="Cambria Math" charset="0"/>
                                </a:rPr>
                                <m:t>ϵ</m:t>
                              </m:r>
                              <m:sSub>
                                <m:sSubPr>
                                  <m:ctrlPr>
                                    <a:rPr lang="en-US" altLang="zh-CN" sz="2800" i="1">
                                      <a:solidFill>
                                        <a:srgbClr val="C00000"/>
                                      </a:solidFill>
                                      <a:latin typeface="Cambria Math" charset="0"/>
                                      <a:ea typeface="Cambria Math" charset="0"/>
                                      <a:cs typeface="Cambria Math" charset="0"/>
                                    </a:rPr>
                                  </m:ctrlPr>
                                </m:sSubPr>
                                <m:e>
                                  <m:r>
                                    <a:rPr lang="en-US" altLang="zh-CN" sz="2800" b="1" i="1">
                                      <a:solidFill>
                                        <a:srgbClr val="C00000"/>
                                      </a:solidFill>
                                      <a:latin typeface="Cambria Math" charset="0"/>
                                      <a:ea typeface="Cambria Math" charset="0"/>
                                      <a:cs typeface="Cambria Math" charset="0"/>
                                    </a:rPr>
                                    <m:t>𝑿</m:t>
                                  </m:r>
                                </m:e>
                                <m:sub>
                                  <m:r>
                                    <a:rPr lang="en-US" altLang="zh-CN" sz="2800" i="1">
                                      <a:solidFill>
                                        <a:srgbClr val="C00000"/>
                                      </a:solidFill>
                                      <a:latin typeface="Cambria Math" charset="0"/>
                                      <a:ea typeface="Cambria Math" charset="0"/>
                                      <a:cs typeface="Cambria Math" charset="0"/>
                                    </a:rPr>
                                    <m:t>𝐿</m:t>
                                  </m:r>
                                </m:sub>
                              </m:sSub>
                              <m:r>
                                <a:rPr lang="en-US" altLang="zh-CN" sz="2800" b="0" i="1" smtClean="0">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ea typeface="Microsoft YaHei" charset="-122"/>
                                      <a:cs typeface="Microsoft YaHei" charset="-122"/>
                                    </a:rPr>
                                  </m:ctrlPr>
                                </m:sSubPr>
                                <m:e>
                                  <m:r>
                                    <a:rPr lang="en-US" altLang="zh-CN" sz="2800" i="1">
                                      <a:solidFill>
                                        <a:srgbClr val="C00000"/>
                                      </a:solidFill>
                                      <a:latin typeface="Cambria Math" charset="0"/>
                                      <a:ea typeface="Microsoft YaHei" charset="-122"/>
                                      <a:cs typeface="Microsoft YaHei" charset="-122"/>
                                    </a:rPr>
                                    <m:t>𝑦</m:t>
                                  </m:r>
                                </m:e>
                                <m:sub>
                                  <m:r>
                                    <a:rPr lang="en-US" altLang="zh-CN" sz="2800" i="1">
                                      <a:solidFill>
                                        <a:srgbClr val="C00000"/>
                                      </a:solidFill>
                                      <a:latin typeface="Cambria Math" charset="0"/>
                                      <a:ea typeface="Microsoft YaHei" charset="-122"/>
                                      <a:cs typeface="Microsoft YaHei" charset="-122"/>
                                    </a:rPr>
                                    <m:t>𝑖</m:t>
                                  </m:r>
                                </m:sub>
                              </m:sSub>
                              <m:r>
                                <m:rPr>
                                  <m:brk m:alnAt="7"/>
                                </m:rPr>
                                <a:rPr lang="en-US" altLang="zh-CN" sz="2800" i="1">
                                  <a:solidFill>
                                    <a:srgbClr val="C00000"/>
                                  </a:solidFill>
                                  <a:latin typeface="Cambria Math" charset="0"/>
                                  <a:ea typeface="Microsoft YaHei" charset="-122"/>
                                  <a:cs typeface="Microsoft YaHei" charset="-122"/>
                                </a:rPr>
                                <m:t>=</m:t>
                              </m:r>
                              <m:r>
                                <a:rPr lang="en-US" altLang="zh-CN" sz="2800" i="1">
                                  <a:solidFill>
                                    <a:srgbClr val="C00000"/>
                                  </a:solidFill>
                                  <a:latin typeface="Cambria Math" charset="0"/>
                                  <a:ea typeface="Microsoft YaHei" charset="-122"/>
                                  <a:cs typeface="Microsoft YaHei" charset="-122"/>
                                </a:rPr>
                                <m:t>𝑘</m:t>
                              </m:r>
                            </m:sub>
                            <m:sup/>
                            <m:e>
                              <m:r>
                                <a:rPr kumimoji="1" lang="en-US" altLang="zh-CN" sz="2800" i="1" smtClean="0">
                                  <a:solidFill>
                                    <a:srgbClr val="C00000"/>
                                  </a:solidFill>
                                  <a:latin typeface="Cambria Math" charset="0"/>
                                  <a:ea typeface="Cambria Math" charset="0"/>
                                  <a:cs typeface="Cambria Math" charset="0"/>
                                </a:rPr>
                                <m:t> </m:t>
                              </m:r>
                              <m:r>
                                <a:rPr lang="en-US" altLang="zh-CN" sz="2800" i="1">
                                  <a:solidFill>
                                    <a:srgbClr val="C00000"/>
                                  </a:solidFill>
                                  <a:latin typeface="Cambria Math"/>
                                  <a:cs typeface="Times New Roman" pitchFamily="18" charset="0"/>
                                </a:rPr>
                                <m:t>(</m:t>
                              </m:r>
                              <m:sSub>
                                <m:sSubPr>
                                  <m:ctrlPr>
                                    <a:rPr lang="en-US" altLang="zh-CN" sz="2800" i="1">
                                      <a:solidFill>
                                        <a:srgbClr val="C00000"/>
                                      </a:solidFill>
                                      <a:latin typeface="Cambria Math" charset="0"/>
                                      <a:cs typeface="Times New Roman" pitchFamily="18" charset="0"/>
                                    </a:rPr>
                                  </m:ctrlPr>
                                </m:sSubPr>
                                <m:e>
                                  <m:r>
                                    <a:rPr lang="en-US" altLang="zh-CN" sz="2800" b="1" i="1">
                                      <a:solidFill>
                                        <a:srgbClr val="C00000"/>
                                      </a:solidFill>
                                      <a:latin typeface="Cambria Math"/>
                                      <a:cs typeface="Times New Roman" pitchFamily="18" charset="0"/>
                                    </a:rPr>
                                    <m:t>𝒙</m:t>
                                  </m:r>
                                </m:e>
                                <m:sub>
                                  <m:r>
                                    <a:rPr lang="en-US" altLang="zh-CN" sz="2800" i="1">
                                      <a:solidFill>
                                        <a:srgbClr val="C00000"/>
                                      </a:solidFill>
                                      <a:latin typeface="Cambria Math"/>
                                      <a:cs typeface="Times New Roman" pitchFamily="18" charset="0"/>
                                    </a:rPr>
                                    <m:t>𝑖</m:t>
                                  </m:r>
                                </m:sub>
                              </m:sSub>
                              <m:r>
                                <a:rPr lang="en-US" altLang="zh-CN" sz="2800" i="1">
                                  <a:solidFill>
                                    <a:srgbClr val="C00000"/>
                                  </a:solidFill>
                                  <a:latin typeface="Cambria Math"/>
                                  <a:cs typeface="Times New Roman" pitchFamily="18" charset="0"/>
                                </a:rPr>
                                <m:t>−</m:t>
                              </m:r>
                              <m:sSub>
                                <m:sSubPr>
                                  <m:ctrlPr>
                                    <a:rPr lang="en-US" altLang="zh-CN" sz="2800" i="1">
                                      <a:solidFill>
                                        <a:srgbClr val="C00000"/>
                                      </a:solidFill>
                                      <a:latin typeface="Cambria Math" charset="0"/>
                                      <a:cs typeface="Times New Roman" pitchFamily="18" charset="0"/>
                                    </a:rPr>
                                  </m:ctrlPr>
                                </m:sSubPr>
                                <m:e>
                                  <m:r>
                                    <a:rPr lang="el-GR" altLang="zh-CN" sz="2800" b="1" i="1">
                                      <a:solidFill>
                                        <a:srgbClr val="C00000"/>
                                      </a:solidFill>
                                      <a:latin typeface="Cambria Math"/>
                                      <a:cs typeface="Times New Roman" pitchFamily="18" charset="0"/>
                                    </a:rPr>
                                    <m:t>𝝁</m:t>
                                  </m:r>
                                </m:e>
                                <m:sub>
                                  <m:r>
                                    <a:rPr lang="en-US" altLang="zh-CN" sz="2800" i="1">
                                      <a:solidFill>
                                        <a:srgbClr val="C00000"/>
                                      </a:solidFill>
                                      <a:latin typeface="Cambria Math"/>
                                      <a:cs typeface="Times New Roman" pitchFamily="18" charset="0"/>
                                    </a:rPr>
                                    <m:t>𝑘</m:t>
                                  </m:r>
                                </m:sub>
                              </m:sSub>
                              <m:r>
                                <a:rPr lang="en-US" altLang="zh-CN" sz="2800" i="1">
                                  <a:solidFill>
                                    <a:srgbClr val="C00000"/>
                                  </a:solidFill>
                                  <a:latin typeface="Cambria Math"/>
                                  <a:cs typeface="Times New Roman" pitchFamily="18" charset="0"/>
                                </a:rPr>
                                <m:t>)(</m:t>
                              </m:r>
                              <m:sSub>
                                <m:sSubPr>
                                  <m:ctrlPr>
                                    <a:rPr lang="en-US" altLang="zh-CN" sz="2800" i="1">
                                      <a:solidFill>
                                        <a:srgbClr val="C00000"/>
                                      </a:solidFill>
                                      <a:latin typeface="Cambria Math" charset="0"/>
                                      <a:cs typeface="Times New Roman" pitchFamily="18" charset="0"/>
                                    </a:rPr>
                                  </m:ctrlPr>
                                </m:sSubPr>
                                <m:e>
                                  <m:r>
                                    <a:rPr lang="en-US" altLang="zh-CN" sz="2800" b="1" i="1">
                                      <a:solidFill>
                                        <a:srgbClr val="C00000"/>
                                      </a:solidFill>
                                      <a:latin typeface="Cambria Math"/>
                                      <a:cs typeface="Times New Roman" pitchFamily="18" charset="0"/>
                                    </a:rPr>
                                    <m:t>𝒙</m:t>
                                  </m:r>
                                </m:e>
                                <m:sub>
                                  <m:r>
                                    <a:rPr lang="en-US" altLang="zh-CN" sz="2800" i="1">
                                      <a:solidFill>
                                        <a:srgbClr val="C00000"/>
                                      </a:solidFill>
                                      <a:latin typeface="Cambria Math"/>
                                      <a:cs typeface="Times New Roman" pitchFamily="18" charset="0"/>
                                    </a:rPr>
                                    <m:t>𝑖</m:t>
                                  </m:r>
                                </m:sub>
                              </m:sSub>
                              <m:r>
                                <a:rPr lang="en-US" altLang="zh-CN" sz="2800" i="1">
                                  <a:solidFill>
                                    <a:srgbClr val="C00000"/>
                                  </a:solidFill>
                                  <a:latin typeface="Cambria Math"/>
                                  <a:cs typeface="Times New Roman" pitchFamily="18" charset="0"/>
                                </a:rPr>
                                <m:t>−</m:t>
                              </m:r>
                              <m:sSub>
                                <m:sSubPr>
                                  <m:ctrlPr>
                                    <a:rPr lang="en-US" altLang="zh-CN" sz="2800" i="1">
                                      <a:solidFill>
                                        <a:srgbClr val="C00000"/>
                                      </a:solidFill>
                                      <a:latin typeface="Cambria Math" charset="0"/>
                                      <a:cs typeface="Times New Roman" pitchFamily="18" charset="0"/>
                                    </a:rPr>
                                  </m:ctrlPr>
                                </m:sSubPr>
                                <m:e>
                                  <m:r>
                                    <a:rPr lang="el-GR" altLang="zh-CN" sz="2800" b="1" i="1">
                                      <a:solidFill>
                                        <a:srgbClr val="C00000"/>
                                      </a:solidFill>
                                      <a:latin typeface="Cambria Math"/>
                                      <a:cs typeface="Times New Roman" pitchFamily="18" charset="0"/>
                                    </a:rPr>
                                    <m:t>𝝁</m:t>
                                  </m:r>
                                </m:e>
                                <m:sub>
                                  <m:r>
                                    <a:rPr lang="en-US" altLang="zh-CN" sz="2800" i="1">
                                      <a:solidFill>
                                        <a:srgbClr val="C00000"/>
                                      </a:solidFill>
                                      <a:latin typeface="Cambria Math"/>
                                      <a:cs typeface="Times New Roman" pitchFamily="18" charset="0"/>
                                    </a:rPr>
                                    <m:t>𝑘</m:t>
                                  </m:r>
                                </m:sub>
                              </m:sSub>
                              <m:sSup>
                                <m:sSupPr>
                                  <m:ctrlPr>
                                    <a:rPr lang="en-US" altLang="zh-CN" sz="2800" i="1">
                                      <a:solidFill>
                                        <a:srgbClr val="C00000"/>
                                      </a:solidFill>
                                      <a:latin typeface="Cambria Math" charset="0"/>
                                      <a:cs typeface="Times New Roman" pitchFamily="18" charset="0"/>
                                    </a:rPr>
                                  </m:ctrlPr>
                                </m:sSupPr>
                                <m:e>
                                  <m:r>
                                    <a:rPr lang="en-US" altLang="zh-CN" sz="2800" i="1">
                                      <a:solidFill>
                                        <a:srgbClr val="C00000"/>
                                      </a:solidFill>
                                      <a:latin typeface="Cambria Math"/>
                                      <a:cs typeface="Times New Roman" pitchFamily="18" charset="0"/>
                                    </a:rPr>
                                    <m:t>)</m:t>
                                  </m:r>
                                </m:e>
                                <m:sup>
                                  <m:r>
                                    <m:rPr>
                                      <m:sty m:val="p"/>
                                    </m:rPr>
                                    <a:rPr lang="en-US" altLang="zh-CN" sz="2800" i="0">
                                      <a:solidFill>
                                        <a:srgbClr val="C00000"/>
                                      </a:solidFill>
                                      <a:latin typeface="Cambria Math"/>
                                      <a:cs typeface="Times New Roman" pitchFamily="18" charset="0"/>
                                    </a:rPr>
                                    <m:t>T</m:t>
                                  </m:r>
                                </m:sup>
                              </m:sSup>
                            </m:e>
                          </m:nary>
                        </m:num>
                        <m:den>
                          <m:nary>
                            <m:naryPr>
                              <m:chr m:val="∑"/>
                              <m:supHide m:val="on"/>
                              <m:ctrlPr>
                                <a:rPr lang="en-US" altLang="zh-CN" sz="2800" i="1">
                                  <a:solidFill>
                                    <a:srgbClr val="09405E"/>
                                  </a:solidFill>
                                  <a:latin typeface="Cambria Math" charset="0"/>
                                  <a:cs typeface="Times New Roman" pitchFamily="18" charset="0"/>
                                </a:rPr>
                              </m:ctrlPr>
                            </m:naryPr>
                            <m:sub>
                              <m:sSub>
                                <m:sSubPr>
                                  <m:ctrlPr>
                                    <a:rPr lang="en-US" altLang="zh-CN" sz="2800" i="1">
                                      <a:solidFill>
                                        <a:srgbClr val="09405E"/>
                                      </a:solidFill>
                                      <a:latin typeface="Cambria Math" charset="0"/>
                                      <a:cs typeface="Times New Roman" pitchFamily="18" charset="0"/>
                                    </a:rPr>
                                  </m:ctrlPr>
                                </m:sSubPr>
                                <m:e>
                                  <m:r>
                                    <a:rPr lang="en-US" altLang="zh-CN" sz="2800" b="1" i="1">
                                      <a:solidFill>
                                        <a:srgbClr val="09405E"/>
                                      </a:solidFill>
                                      <a:latin typeface="Cambria Math"/>
                                      <a:cs typeface="Times New Roman" pitchFamily="18" charset="0"/>
                                    </a:rPr>
                                    <m:t>𝒙</m:t>
                                  </m:r>
                                </m:e>
                                <m:sub>
                                  <m:r>
                                    <a:rPr lang="en-US" altLang="zh-CN" sz="2800" i="1">
                                      <a:solidFill>
                                        <a:srgbClr val="09405E"/>
                                      </a:solidFill>
                                      <a:latin typeface="Cambria Math"/>
                                      <a:cs typeface="Times New Roman" pitchFamily="18" charset="0"/>
                                    </a:rPr>
                                    <m:t>𝑖</m:t>
                                  </m:r>
                                </m:sub>
                              </m:sSub>
                              <m:r>
                                <m:rPr>
                                  <m:sty m:val="p"/>
                                </m:rPr>
                                <a:rPr lang="zh-CN" altLang="en-US" sz="2800">
                                  <a:latin typeface="Cambria Math" charset="0"/>
                                  <a:ea typeface="Cambria Math" charset="0"/>
                                  <a:cs typeface="Cambria Math" charset="0"/>
                                </a:rPr>
                                <m:t>ϵ</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sub>
                            <m:sup/>
                            <m:e>
                              <m:r>
                                <a:rPr kumimoji="1" lang="is-IS" altLang="zh-CN" sz="2800" i="1">
                                  <a:solidFill>
                                    <a:srgbClr val="09405E"/>
                                  </a:solidFill>
                                  <a:latin typeface="Cambria Math" charset="0"/>
                                  <a:ea typeface="Cambria Math" charset="0"/>
                                  <a:cs typeface="Cambria Math" charset="0"/>
                                </a:rPr>
                                <m:t>𝛾</m:t>
                              </m:r>
                              <m:d>
                                <m:dPr>
                                  <m:ctrlPr>
                                    <a:rPr kumimoji="1" lang="en-US" altLang="zh-CN" sz="2800" i="1">
                                      <a:solidFill>
                                        <a:srgbClr val="09405E"/>
                                      </a:solidFill>
                                      <a:latin typeface="Cambria Math" charset="0"/>
                                      <a:ea typeface="Cambria Math" charset="0"/>
                                      <a:cs typeface="Cambria Math" charset="0"/>
                                    </a:rPr>
                                  </m:ctrlPr>
                                </m:dPr>
                                <m:e>
                                  <m:sSub>
                                    <m:sSubPr>
                                      <m:ctrlPr>
                                        <a:rPr kumimoji="1" lang="en-US" altLang="zh-CN" sz="2800" i="1">
                                          <a:solidFill>
                                            <a:srgbClr val="09405E"/>
                                          </a:solidFill>
                                          <a:latin typeface="Cambria Math" charset="0"/>
                                          <a:ea typeface="Cambria Math" charset="0"/>
                                          <a:cs typeface="Cambria Math" charset="0"/>
                                        </a:rPr>
                                      </m:ctrlPr>
                                    </m:sSubPr>
                                    <m:e>
                                      <m:r>
                                        <a:rPr kumimoji="1" lang="en-US" altLang="zh-CN" sz="2800" i="1">
                                          <a:solidFill>
                                            <a:srgbClr val="09405E"/>
                                          </a:solidFill>
                                          <a:latin typeface="Cambria Math" charset="0"/>
                                          <a:ea typeface="Cambria Math" charset="0"/>
                                          <a:cs typeface="Cambria Math" charset="0"/>
                                        </a:rPr>
                                        <m:t>𝑧</m:t>
                                      </m:r>
                                    </m:e>
                                    <m:sub>
                                      <m:r>
                                        <a:rPr kumimoji="1" lang="en-US" altLang="zh-CN" sz="2800" i="1">
                                          <a:solidFill>
                                            <a:srgbClr val="09405E"/>
                                          </a:solidFill>
                                          <a:latin typeface="Cambria Math" charset="0"/>
                                          <a:ea typeface="Cambria Math" charset="0"/>
                                          <a:cs typeface="Cambria Math" charset="0"/>
                                        </a:rPr>
                                        <m:t>𝑖</m:t>
                                      </m:r>
                                      <m:r>
                                        <a:rPr kumimoji="1" lang="en-US" altLang="zh-CN" sz="2800" i="1">
                                          <a:solidFill>
                                            <a:srgbClr val="09405E"/>
                                          </a:solidFill>
                                          <a:latin typeface="Cambria Math" charset="0"/>
                                          <a:ea typeface="Cambria Math" charset="0"/>
                                          <a:cs typeface="Cambria Math" charset="0"/>
                                        </a:rPr>
                                        <m:t>,</m:t>
                                      </m:r>
                                      <m:r>
                                        <a:rPr kumimoji="1" lang="en-US" altLang="zh-CN" sz="2800" i="1">
                                          <a:solidFill>
                                            <a:srgbClr val="09405E"/>
                                          </a:solidFill>
                                          <a:latin typeface="Cambria Math" charset="0"/>
                                          <a:ea typeface="Cambria Math" charset="0"/>
                                          <a:cs typeface="Cambria Math" charset="0"/>
                                        </a:rPr>
                                        <m:t>𝑘</m:t>
                                      </m:r>
                                    </m:sub>
                                  </m:sSub>
                                </m:e>
                              </m:d>
                              <m:r>
                                <a:rPr kumimoji="1" lang="en-US" altLang="zh-CN" sz="2800" i="1" smtClean="0">
                                  <a:solidFill>
                                    <a:srgbClr val="C00000"/>
                                  </a:solidFill>
                                  <a:latin typeface="Cambria Math" charset="0"/>
                                  <a:ea typeface="Cambria Math" charset="0"/>
                                  <a:cs typeface="Cambria Math" charset="0"/>
                                </a:rPr>
                                <m:t>+</m:t>
                              </m:r>
                              <m:sSub>
                                <m:sSubPr>
                                  <m:ctrlPr>
                                    <a:rPr lang="en-US" altLang="zh-CN" sz="2800" i="1">
                                      <a:solidFill>
                                        <a:srgbClr val="C00000"/>
                                      </a:solidFill>
                                      <a:latin typeface="Cambria Math" charset="0"/>
                                    </a:rPr>
                                  </m:ctrlPr>
                                </m:sSubPr>
                                <m:e>
                                  <m:r>
                                    <a:rPr lang="en-US" altLang="zh-CN" sz="2800" i="1">
                                      <a:solidFill>
                                        <a:srgbClr val="C00000"/>
                                      </a:solidFill>
                                      <a:latin typeface="Cambria Math" charset="0"/>
                                    </a:rPr>
                                    <m:t>𝑁</m:t>
                                  </m:r>
                                </m:e>
                                <m:sub>
                                  <m:r>
                                    <a:rPr lang="en-US" altLang="zh-CN" sz="2800" i="1">
                                      <a:solidFill>
                                        <a:srgbClr val="C00000"/>
                                      </a:solidFill>
                                      <a:latin typeface="Cambria Math" charset="0"/>
                                    </a:rPr>
                                    <m:t>𝑘</m:t>
                                  </m:r>
                                </m:sub>
                              </m:sSub>
                            </m:e>
                          </m:nary>
                        </m:den>
                      </m:f>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728798" y="5182874"/>
                <a:ext cx="11495390" cy="1196225"/>
              </a:xfrm>
              <a:prstGeom prst="rect">
                <a:avLst/>
              </a:prstGeom>
              <a:blipFill rotWithShape="0">
                <a:blip r:embed="rId5"/>
                <a:stretch>
                  <a:fillRect/>
                </a:stretch>
              </a:blipFill>
            </p:spPr>
            <p:txBody>
              <a:bodyPr/>
              <a:lstStyle/>
              <a:p>
                <a:r>
                  <a:rPr lang="zh-CN" altLang="en-US">
                    <a:noFill/>
                  </a:rPr>
                  <a:t> </a:t>
                </a:r>
              </a:p>
            </p:txBody>
          </p:sp>
        </mc:Fallback>
      </mc:AlternateContent>
      <p:sp>
        <p:nvSpPr>
          <p:cNvPr id="8" name="矩形 7"/>
          <p:cNvSpPr/>
          <p:nvPr/>
        </p:nvSpPr>
        <p:spPr>
          <a:xfrm>
            <a:off x="359960" y="6270925"/>
            <a:ext cx="4801314" cy="581057"/>
          </a:xfrm>
          <a:prstGeom prst="rect">
            <a:avLst/>
          </a:prstGeom>
        </p:spPr>
        <p:txBody>
          <a:bodyPr wrap="none">
            <a:spAutoFit/>
          </a:bodyPr>
          <a:lstStyle/>
          <a:p>
            <a:pPr marL="0" lvl="1">
              <a:lnSpc>
                <a:spcPct val="150000"/>
              </a:lnSpc>
              <a:buNone/>
            </a:pPr>
            <a:r>
              <a:rPr lang="zh-CN" altLang="en-US" sz="2400" dirty="0">
                <a:solidFill>
                  <a:srgbClr val="C00000"/>
                </a:solidFill>
                <a:latin typeface="Microsoft YaHei" charset="-122"/>
                <a:ea typeface="Microsoft YaHei" charset="-122"/>
                <a:cs typeface="Microsoft YaHei" charset="-122"/>
              </a:rPr>
              <a:t>可以被看作自训练的一种特殊形式</a:t>
            </a:r>
            <a:endParaRPr lang="en-US" altLang="zh-CN"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225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271463" y="223838"/>
            <a:ext cx="474662" cy="290512"/>
            <a:chOff x="0" y="0"/>
            <a:chExt cx="714375" cy="438150"/>
          </a:xfrm>
        </p:grpSpPr>
        <p:sp>
          <p:nvSpPr>
            <p:cNvPr id="4" name="燕尾形 4"/>
            <p:cNvSpPr>
              <a:spLocks noChangeArrowheads="1"/>
            </p:cNvSpPr>
            <p:nvPr/>
          </p:nvSpPr>
          <p:spPr bwMode="auto">
            <a:xfrm>
              <a:off x="0" y="0"/>
              <a:ext cx="438150" cy="438150"/>
            </a:xfrm>
            <a:prstGeom prst="chevron">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sp>
          <p:nvSpPr>
            <p:cNvPr id="5" name="燕尾形 5"/>
            <p:cNvSpPr>
              <a:spLocks noChangeArrowheads="1"/>
            </p:cNvSpPr>
            <p:nvPr/>
          </p:nvSpPr>
          <p:spPr bwMode="auto">
            <a:xfrm>
              <a:off x="276225" y="0"/>
              <a:ext cx="438150" cy="438150"/>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mc:AlternateContent xmlns:mc="http://schemas.openxmlformats.org/markup-compatibility/2006" xmlns:a14="http://schemas.microsoft.com/office/drawing/2010/main">
        <mc:Choice Requires="a14">
          <p:sp>
            <p:nvSpPr>
              <p:cNvPr id="12" name="文本框 7"/>
              <p:cNvSpPr txBox="1">
                <a:spLocks noChangeArrowheads="1"/>
              </p:cNvSpPr>
              <p:nvPr/>
            </p:nvSpPr>
            <p:spPr bwMode="auto">
              <a:xfrm>
                <a:off x="948760" y="1109022"/>
                <a:ext cx="11243240" cy="51009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459105" indent="-446405">
                  <a:lnSpc>
                    <a:spcPct val="100000"/>
                  </a:lnSpc>
                  <a:spcBef>
                    <a:spcPts val="1660"/>
                  </a:spcBef>
                  <a:buFont typeface="Wingdings"/>
                  <a:buChar char="◼"/>
                  <a:tabLst>
                    <a:tab pos="459105" algn="l"/>
                    <a:tab pos="459740" algn="l"/>
                  </a:tabLst>
                </a:pPr>
                <a:r>
                  <a:rPr lang="zh-CN" altLang="en-US" sz="2600" dirty="0">
                    <a:solidFill>
                      <a:srgbClr val="09405E"/>
                    </a:solidFill>
                    <a:latin typeface="Microsoft YaHei" charset="-122"/>
                    <a:ea typeface="Microsoft YaHei" charset="-122"/>
                    <a:cs typeface="Microsoft YaHei" charset="-122"/>
                  </a:rPr>
                  <a:t>基本思想：</a:t>
                </a:r>
                <a:r>
                  <a:rPr lang="zh-CN" altLang="en-US" sz="2600" spc="-5" dirty="0">
                    <a:solidFill>
                      <a:srgbClr val="09405E"/>
                    </a:solidFill>
                    <a:latin typeface="Microsoft YaHei" charset="-122"/>
                    <a:ea typeface="Microsoft YaHei" charset="-122"/>
                    <a:cs typeface="Microsoft YaHei" charset="-122"/>
                  </a:rPr>
                  <a:t>同时利用有标注数据和无标注数据学习</a:t>
                </a:r>
                <a:endParaRPr lang="zh-CN" altLang="en-US" sz="2600" dirty="0">
                  <a:latin typeface="Microsoft YaHei" charset="-122"/>
                  <a:ea typeface="Microsoft YaHei" charset="-122"/>
                  <a:cs typeface="Microsoft YaHei" charset="-122"/>
                </a:endParaRPr>
              </a:p>
              <a:p>
                <a:pPr marL="459105" indent="-446405">
                  <a:lnSpc>
                    <a:spcPct val="100000"/>
                  </a:lnSpc>
                  <a:spcBef>
                    <a:spcPts val="1560"/>
                  </a:spcBef>
                  <a:buClr>
                    <a:srgbClr val="09405E"/>
                  </a:buClr>
                  <a:buFont typeface="Wingdings"/>
                  <a:buChar char="◼"/>
                  <a:tabLst>
                    <a:tab pos="459105" algn="l"/>
                    <a:tab pos="459740" algn="l"/>
                  </a:tabLst>
                </a:pPr>
                <a:r>
                  <a:rPr lang="zh-CN" altLang="en-US" sz="2600" spc="-5" dirty="0">
                    <a:solidFill>
                      <a:srgbClr val="094162"/>
                    </a:solidFill>
                    <a:latin typeface="Microsoft YaHei" charset="-122"/>
                    <a:ea typeface="Microsoft YaHei" charset="-122"/>
                    <a:cs typeface="Microsoft YaHei" charset="-122"/>
                  </a:rPr>
                  <a:t>半监督分类</a:t>
                </a:r>
                <a:r>
                  <a:rPr lang="en-US" altLang="zh-CN" sz="2600" spc="-10" dirty="0">
                    <a:solidFill>
                      <a:srgbClr val="094162"/>
                    </a:solidFill>
                    <a:latin typeface="Microsoft YaHei" charset="-122"/>
                    <a:ea typeface="Microsoft YaHei" charset="-122"/>
                    <a:cs typeface="Microsoft YaHei" charset="-122"/>
                  </a:rPr>
                  <a:t>/</a:t>
                </a:r>
                <a:r>
                  <a:rPr lang="zh-CN" altLang="en-US" sz="2600" spc="-5" dirty="0">
                    <a:solidFill>
                      <a:srgbClr val="094162"/>
                    </a:solidFill>
                    <a:latin typeface="Microsoft YaHei" charset="-122"/>
                    <a:ea typeface="Microsoft YaHei" charset="-122"/>
                    <a:cs typeface="Microsoft YaHei" charset="-122"/>
                  </a:rPr>
                  <a:t>回归</a:t>
                </a:r>
                <a:endParaRPr lang="en-US" altLang="zh-CN" sz="2600" dirty="0">
                  <a:solidFill>
                    <a:srgbClr val="094162"/>
                  </a:solidFill>
                  <a:latin typeface="Microsoft YaHei" charset="-122"/>
                  <a:ea typeface="Microsoft YaHei" charset="-122"/>
                  <a:cs typeface="Microsoft YaHei" charset="-122"/>
                </a:endParaRPr>
              </a:p>
              <a:p>
                <a:pPr marL="914400" lvl="1" indent="-457200" eaLnBrk="1" hangingPunct="1">
                  <a:lnSpc>
                    <a:spcPct val="150000"/>
                  </a:lnSpc>
                  <a:buFont typeface="Wingdings" panose="05000000000000000000" pitchFamily="2" charset="2"/>
                  <a:buChar char="l"/>
                </a:pPr>
                <a:r>
                  <a:rPr lang="zh-CN" altLang="en-US" sz="2400" b="1" dirty="0">
                    <a:solidFill>
                      <a:srgbClr val="09405E"/>
                    </a:solidFill>
                    <a:latin typeface="Microsoft YaHei" charset="-122"/>
                    <a:ea typeface="Microsoft YaHei" charset="-122"/>
                    <a:cs typeface="Microsoft YaHei" charset="-122"/>
                  </a:rPr>
                  <a:t>给定</a:t>
                </a:r>
                <a:r>
                  <a:rPr lang="en-US" altLang="zh-CN" sz="2400" b="1"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标注数据</a:t>
                </a:r>
                <a:r>
                  <a:rPr lang="en-US" altLang="zh-CN" sz="24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CN" sz="2400" b="0" i="1" smtClean="0">
                        <a:solidFill>
                          <a:srgbClr val="09405E"/>
                        </a:solidFill>
                        <a:latin typeface="Cambria Math"/>
                        <a:cs typeface="Times New Roman" pitchFamily="18" charset="0"/>
                      </a:rPr>
                      <m:t>𝒟</m:t>
                    </m:r>
                    <m:r>
                      <a:rPr lang="en-US" altLang="zh-CN" sz="2400" b="0" i="1" smtClean="0">
                        <a:solidFill>
                          <a:srgbClr val="09405E"/>
                        </a:solidFill>
                        <a:latin typeface="Cambria Math"/>
                        <a:cs typeface="Times New Roman" pitchFamily="18" charset="0"/>
                      </a:rPr>
                      <m:t>={</m:t>
                    </m:r>
                    <m:d>
                      <m:dPr>
                        <m:ctrlPr>
                          <a:rPr lang="en-US" altLang="zh-CN" sz="2400" b="0" i="1" smtClean="0">
                            <a:solidFill>
                              <a:srgbClr val="09405E"/>
                            </a:solidFill>
                            <a:latin typeface="Cambria Math" charset="0"/>
                            <a:cs typeface="Times New Roman" pitchFamily="18" charset="0"/>
                          </a:rPr>
                        </m:ctrlPr>
                      </m:dPr>
                      <m:e>
                        <m:sSub>
                          <m:sSubPr>
                            <m:ctrlPr>
                              <a:rPr lang="en-US" altLang="zh-CN" sz="2400" b="0" i="1" smtClean="0">
                                <a:solidFill>
                                  <a:srgbClr val="09405E"/>
                                </a:solidFill>
                                <a:latin typeface="Cambria Math" charset="0"/>
                                <a:cs typeface="Times New Roman" pitchFamily="18" charset="0"/>
                              </a:rPr>
                            </m:ctrlPr>
                          </m:sSubPr>
                          <m:e>
                            <m:r>
                              <a:rPr lang="en-US" altLang="zh-CN" sz="2400" b="1" i="1" smtClean="0">
                                <a:solidFill>
                                  <a:srgbClr val="09405E"/>
                                </a:solidFill>
                                <a:latin typeface="Cambria Math"/>
                                <a:cs typeface="Times New Roman" pitchFamily="18" charset="0"/>
                              </a:rPr>
                              <m:t>𝒙</m:t>
                            </m:r>
                          </m:e>
                          <m:sub>
                            <m:r>
                              <a:rPr lang="en-US" altLang="zh-CN" sz="2400" b="0" i="1" smtClean="0">
                                <a:solidFill>
                                  <a:srgbClr val="09405E"/>
                                </a:solidFill>
                                <a:latin typeface="Cambria Math" charset="0"/>
                                <a:cs typeface="Times New Roman" pitchFamily="18" charset="0"/>
                              </a:rPr>
                              <m:t>1</m:t>
                            </m:r>
                          </m:sub>
                        </m:sSub>
                        <m:r>
                          <a:rPr lang="en-US" altLang="zh-CN" sz="2400" b="0" i="1" smtClean="0">
                            <a:solidFill>
                              <a:srgbClr val="09405E"/>
                            </a:solidFill>
                            <a:latin typeface="Cambria Math"/>
                            <a:cs typeface="Times New Roman" pitchFamily="18" charset="0"/>
                          </a:rPr>
                          <m:t>,</m:t>
                        </m:r>
                        <m:sSub>
                          <m:sSubPr>
                            <m:ctrlPr>
                              <a:rPr lang="en-US" altLang="zh-CN" sz="2400" b="0" i="1" smtClean="0">
                                <a:solidFill>
                                  <a:srgbClr val="09405E"/>
                                </a:solidFill>
                                <a:latin typeface="Cambria Math" charset="0"/>
                                <a:cs typeface="Times New Roman" pitchFamily="18" charset="0"/>
                              </a:rPr>
                            </m:ctrlPr>
                          </m:sSubPr>
                          <m:e>
                            <m:r>
                              <a:rPr lang="en-US" altLang="zh-CN" sz="2400" b="0" i="1" smtClean="0">
                                <a:solidFill>
                                  <a:srgbClr val="09405E"/>
                                </a:solidFill>
                                <a:latin typeface="Cambria Math"/>
                                <a:cs typeface="Times New Roman" pitchFamily="18" charset="0"/>
                              </a:rPr>
                              <m:t>𝑦</m:t>
                            </m:r>
                          </m:e>
                          <m:sub>
                            <m:r>
                              <a:rPr lang="en-US" altLang="zh-CN" sz="2400" b="0" i="1" smtClean="0">
                                <a:solidFill>
                                  <a:srgbClr val="09405E"/>
                                </a:solidFill>
                                <a:latin typeface="Cambria Math"/>
                                <a:cs typeface="Times New Roman" pitchFamily="18" charset="0"/>
                              </a:rPr>
                              <m:t>1</m:t>
                            </m:r>
                          </m:sub>
                        </m:sSub>
                      </m:e>
                    </m:d>
                    <m:r>
                      <a:rPr lang="en-US" altLang="zh-CN" sz="2400" i="1">
                        <a:solidFill>
                          <a:srgbClr val="09405E"/>
                        </a:solidFill>
                        <a:latin typeface="Cambria Math"/>
                        <a:cs typeface="Times New Roman" pitchFamily="18" charset="0"/>
                      </a:rPr>
                      <m:t>,</m:t>
                    </m:r>
                    <m:d>
                      <m:dPr>
                        <m:ctrlPr>
                          <a:rPr lang="en-US" altLang="zh-CN" sz="2400" b="0" i="1" smtClean="0">
                            <a:solidFill>
                              <a:srgbClr val="09405E"/>
                            </a:solidFill>
                            <a:latin typeface="Cambria Math" charset="0"/>
                            <a:cs typeface="Times New Roman" pitchFamily="18" charset="0"/>
                          </a:rPr>
                        </m:ctrlPr>
                      </m:dPr>
                      <m:e>
                        <m:sSub>
                          <m:sSubPr>
                            <m:ctrlPr>
                              <a:rPr lang="en-US" altLang="zh-CN" sz="2400" i="1">
                                <a:solidFill>
                                  <a:srgbClr val="09405E"/>
                                </a:solidFill>
                                <a:latin typeface="Cambria Math" charset="0"/>
                                <a:cs typeface="Times New Roman" pitchFamily="18" charset="0"/>
                              </a:rPr>
                            </m:ctrlPr>
                          </m:sSubPr>
                          <m:e>
                            <m:r>
                              <a:rPr lang="en-US" altLang="zh-CN" sz="2400" b="1" i="1">
                                <a:solidFill>
                                  <a:srgbClr val="09405E"/>
                                </a:solidFill>
                                <a:latin typeface="Cambria Math"/>
                                <a:cs typeface="Times New Roman" pitchFamily="18" charset="0"/>
                              </a:rPr>
                              <m:t>𝒙</m:t>
                            </m:r>
                          </m:e>
                          <m:sub>
                            <m:r>
                              <a:rPr lang="en-US" altLang="zh-CN" sz="2400" b="0" i="1" smtClean="0">
                                <a:solidFill>
                                  <a:srgbClr val="09405E"/>
                                </a:solidFill>
                                <a:latin typeface="Cambria Math"/>
                                <a:cs typeface="Times New Roman" pitchFamily="18" charset="0"/>
                              </a:rPr>
                              <m:t>2</m:t>
                            </m:r>
                          </m:sub>
                        </m:sSub>
                        <m:r>
                          <a:rPr lang="en-US" altLang="zh-CN" sz="2400" i="1">
                            <a:solidFill>
                              <a:srgbClr val="09405E"/>
                            </a:solidFill>
                            <a:latin typeface="Cambria Math"/>
                            <a:cs typeface="Times New Roman" pitchFamily="18" charset="0"/>
                          </a:rPr>
                          <m:t>,</m:t>
                        </m:r>
                        <m:sSub>
                          <m:sSubPr>
                            <m:ctrlPr>
                              <a:rPr lang="en-US" altLang="zh-CN" sz="2400" i="1">
                                <a:solidFill>
                                  <a:srgbClr val="09405E"/>
                                </a:solidFill>
                                <a:latin typeface="Cambria Math" charset="0"/>
                                <a:cs typeface="Times New Roman" pitchFamily="18" charset="0"/>
                              </a:rPr>
                            </m:ctrlPr>
                          </m:sSubPr>
                          <m:e>
                            <m:r>
                              <a:rPr lang="en-US" altLang="zh-CN" sz="2400" i="1">
                                <a:solidFill>
                                  <a:srgbClr val="09405E"/>
                                </a:solidFill>
                                <a:latin typeface="Cambria Math"/>
                                <a:cs typeface="Times New Roman" pitchFamily="18" charset="0"/>
                              </a:rPr>
                              <m:t>𝑦</m:t>
                            </m:r>
                          </m:e>
                          <m:sub>
                            <m:r>
                              <a:rPr lang="en-US" altLang="zh-CN" sz="2400" b="0" i="1" smtClean="0">
                                <a:solidFill>
                                  <a:srgbClr val="09405E"/>
                                </a:solidFill>
                                <a:latin typeface="Cambria Math"/>
                                <a:cs typeface="Times New Roman" pitchFamily="18" charset="0"/>
                              </a:rPr>
                              <m:t>2</m:t>
                            </m:r>
                          </m:sub>
                        </m:sSub>
                      </m:e>
                    </m:d>
                    <m:r>
                      <a:rPr lang="en-US" altLang="zh-CN" sz="2400" b="0" i="1" smtClean="0">
                        <a:solidFill>
                          <a:srgbClr val="09405E"/>
                        </a:solidFill>
                        <a:latin typeface="Cambria Math"/>
                        <a:cs typeface="Times New Roman" pitchFamily="18" charset="0"/>
                      </a:rPr>
                      <m:t>…</m:t>
                    </m:r>
                    <m:r>
                      <a:rPr lang="en-US" altLang="zh-CN" sz="2400" i="1">
                        <a:solidFill>
                          <a:srgbClr val="09405E"/>
                        </a:solidFill>
                        <a:latin typeface="Cambria Math"/>
                        <a:cs typeface="Times New Roman" pitchFamily="18" charset="0"/>
                      </a:rPr>
                      <m:t>(</m:t>
                    </m:r>
                    <m:sSub>
                      <m:sSubPr>
                        <m:ctrlPr>
                          <a:rPr lang="en-US" altLang="zh-CN" sz="2400" i="1">
                            <a:solidFill>
                              <a:srgbClr val="09405E"/>
                            </a:solidFill>
                            <a:latin typeface="Cambria Math" charset="0"/>
                            <a:cs typeface="Times New Roman" pitchFamily="18" charset="0"/>
                          </a:rPr>
                        </m:ctrlPr>
                      </m:sSubPr>
                      <m:e>
                        <m:r>
                          <a:rPr lang="en-US" altLang="zh-CN" sz="2400" b="1" i="1">
                            <a:solidFill>
                              <a:srgbClr val="09405E"/>
                            </a:solidFill>
                            <a:latin typeface="Cambria Math"/>
                            <a:cs typeface="Times New Roman" pitchFamily="18" charset="0"/>
                          </a:rPr>
                          <m:t>𝒙</m:t>
                        </m:r>
                      </m:e>
                      <m:sub>
                        <m:r>
                          <a:rPr lang="en-US" altLang="zh-CN" sz="2400" b="0" i="1" smtClean="0">
                            <a:solidFill>
                              <a:srgbClr val="09405E"/>
                            </a:solidFill>
                            <a:latin typeface="Cambria Math" charset="0"/>
                            <a:cs typeface="Times New Roman" pitchFamily="18" charset="0"/>
                          </a:rPr>
                          <m:t>𝐿</m:t>
                        </m:r>
                      </m:sub>
                    </m:sSub>
                    <m:r>
                      <a:rPr lang="en-US" altLang="zh-CN" sz="2400" i="1">
                        <a:solidFill>
                          <a:srgbClr val="09405E"/>
                        </a:solidFill>
                        <a:latin typeface="Cambria Math"/>
                        <a:cs typeface="Times New Roman" pitchFamily="18" charset="0"/>
                      </a:rPr>
                      <m:t>,</m:t>
                    </m:r>
                    <m:sSub>
                      <m:sSubPr>
                        <m:ctrlPr>
                          <a:rPr lang="en-US" altLang="zh-CN" sz="2400" i="1">
                            <a:solidFill>
                              <a:srgbClr val="09405E"/>
                            </a:solidFill>
                            <a:latin typeface="Cambria Math" charset="0"/>
                            <a:cs typeface="Times New Roman" pitchFamily="18" charset="0"/>
                          </a:rPr>
                        </m:ctrlPr>
                      </m:sSubPr>
                      <m:e>
                        <m:r>
                          <a:rPr lang="en-US" altLang="zh-CN" sz="2400" i="1">
                            <a:solidFill>
                              <a:srgbClr val="09405E"/>
                            </a:solidFill>
                            <a:latin typeface="Cambria Math"/>
                            <a:cs typeface="Times New Roman" pitchFamily="18" charset="0"/>
                          </a:rPr>
                          <m:t>𝑦</m:t>
                        </m:r>
                      </m:e>
                      <m:sub>
                        <m:r>
                          <a:rPr lang="en-US" altLang="zh-CN" sz="2400" b="0" i="1" smtClean="0">
                            <a:solidFill>
                              <a:srgbClr val="09405E"/>
                            </a:solidFill>
                            <a:latin typeface="Cambria Math" charset="0"/>
                            <a:cs typeface="Times New Roman" pitchFamily="18" charset="0"/>
                          </a:rPr>
                          <m:t>𝐿</m:t>
                        </m:r>
                      </m:sub>
                    </m:sSub>
                    <m:r>
                      <a:rPr lang="en-US" altLang="zh-CN" sz="2400" i="1">
                        <a:solidFill>
                          <a:srgbClr val="09405E"/>
                        </a:solidFill>
                        <a:latin typeface="Cambria Math"/>
                        <a:cs typeface="Times New Roman" pitchFamily="18" charset="0"/>
                      </a:rPr>
                      <m:t>)</m:t>
                    </m:r>
                    <m:r>
                      <a:rPr lang="en-US" altLang="zh-CN" sz="2400" b="0" i="1" smtClean="0">
                        <a:solidFill>
                          <a:srgbClr val="09405E"/>
                        </a:solidFill>
                        <a:latin typeface="Cambria Math"/>
                        <a:cs typeface="Times New Roman" pitchFamily="18" charset="0"/>
                      </a:rPr>
                      <m:t>}</m:t>
                    </m:r>
                  </m:oMath>
                </a14:m>
                <a:r>
                  <a:rPr lang="zh-CN" altLang="en-US" sz="2400" dirty="0">
                    <a:solidFill>
                      <a:srgbClr val="09405E"/>
                    </a:solidFill>
                    <a:latin typeface="Times New Roman" pitchFamily="18" charset="0"/>
                    <a:cs typeface="Times New Roman" pitchFamily="18" charset="0"/>
                  </a:rPr>
                  <a:t>，</a:t>
                </a:r>
                <a:r>
                  <a:rPr lang="zh-CN" altLang="en-US" sz="2400" dirty="0">
                    <a:solidFill>
                      <a:srgbClr val="09405E"/>
                    </a:solidFill>
                    <a:latin typeface="Microsoft YaHei" charset="-122"/>
                    <a:ea typeface="Microsoft YaHei" charset="-122"/>
                    <a:cs typeface="Microsoft YaHei" charset="-122"/>
                  </a:rPr>
                  <a:t>无标注</a:t>
                </a:r>
                <a14:m>
                  <m:oMath xmlns:m="http://schemas.openxmlformats.org/officeDocument/2006/math">
                    <m:r>
                      <a:rPr lang="zh-CN" altLang="en-US" sz="2400" b="0" i="1" dirty="0" smtClean="0">
                        <a:solidFill>
                          <a:srgbClr val="09405E"/>
                        </a:solidFill>
                        <a:latin typeface="Cambria Math" charset="0"/>
                        <a:ea typeface="Microsoft YaHei" charset="-122"/>
                        <a:cs typeface="Microsoft YaHei" charset="-122"/>
                      </a:rPr>
                      <m:t>数据</m:t>
                    </m:r>
                    <m:r>
                      <a:rPr lang="en-US" altLang="zh-CN" sz="2400" b="0" i="1" smtClean="0">
                        <a:solidFill>
                          <a:srgbClr val="09405E"/>
                        </a:solidFill>
                        <a:latin typeface="Cambria Math" charset="0"/>
                        <a:ea typeface="Microsoft YaHei" charset="-122"/>
                        <a:cs typeface="Microsoft YaHei" charset="-122"/>
                      </a:rPr>
                      <m:t> </m:t>
                    </m:r>
                    <m:sSub>
                      <m:sSubPr>
                        <m:ctrlPr>
                          <a:rPr lang="en-US" altLang="zh-CN" sz="2400" b="0" i="1" smtClean="0">
                            <a:solidFill>
                              <a:srgbClr val="09405E"/>
                            </a:solidFill>
                            <a:latin typeface="Cambria Math" charset="0"/>
                            <a:cs typeface="Times New Roman" pitchFamily="18" charset="0"/>
                          </a:rPr>
                        </m:ctrlPr>
                      </m:sSubPr>
                      <m:e>
                        <m:r>
                          <a:rPr lang="en-US" altLang="zh-CN" sz="2400" i="1">
                            <a:solidFill>
                              <a:srgbClr val="09405E"/>
                            </a:solidFill>
                            <a:latin typeface="Cambria Math"/>
                            <a:cs typeface="Times New Roman" pitchFamily="18" charset="0"/>
                          </a:rPr>
                          <m:t>𝒟</m:t>
                        </m:r>
                      </m:e>
                      <m:sub>
                        <m:r>
                          <a:rPr lang="en-US" altLang="zh-CN" sz="2400" b="0" i="1" smtClean="0">
                            <a:solidFill>
                              <a:srgbClr val="09405E"/>
                            </a:solidFill>
                            <a:latin typeface="Cambria Math" charset="0"/>
                            <a:cs typeface="Times New Roman" pitchFamily="18" charset="0"/>
                          </a:rPr>
                          <m:t>𝑈</m:t>
                        </m:r>
                      </m:sub>
                    </m:sSub>
                    <m:r>
                      <a:rPr lang="en-US" altLang="zh-CN" sz="2400" b="0" i="1" smtClean="0">
                        <a:solidFill>
                          <a:srgbClr val="09405E"/>
                        </a:solidFill>
                        <a:latin typeface="Cambria Math"/>
                        <a:cs typeface="Times New Roman" pitchFamily="18" charset="0"/>
                      </a:rPr>
                      <m:t>=</m:t>
                    </m:r>
                    <m:d>
                      <m:dPr>
                        <m:begChr m:val="{"/>
                        <m:endChr m:val="}"/>
                        <m:ctrlPr>
                          <a:rPr lang="en-US" altLang="zh-CN" sz="2400" b="0" i="1" smtClean="0">
                            <a:solidFill>
                              <a:srgbClr val="09405E"/>
                            </a:solidFill>
                            <a:latin typeface="Cambria Math" charset="0"/>
                            <a:cs typeface="Times New Roman" pitchFamily="18" charset="0"/>
                          </a:rPr>
                        </m:ctrlPr>
                      </m:dPr>
                      <m:e>
                        <m:sSub>
                          <m:sSubPr>
                            <m:ctrlPr>
                              <a:rPr lang="en-US" altLang="zh-CN" sz="2400" b="0" i="1" smtClean="0">
                                <a:solidFill>
                                  <a:srgbClr val="09405E"/>
                                </a:solidFill>
                                <a:latin typeface="Cambria Math" charset="0"/>
                                <a:cs typeface="Times New Roman" pitchFamily="18" charset="0"/>
                              </a:rPr>
                            </m:ctrlPr>
                          </m:sSubPr>
                          <m:e>
                            <m:r>
                              <a:rPr lang="en-US" altLang="zh-CN" sz="2400" b="1" i="1" smtClean="0">
                                <a:solidFill>
                                  <a:srgbClr val="09405E"/>
                                </a:solidFill>
                                <a:latin typeface="Cambria Math"/>
                                <a:cs typeface="Times New Roman" pitchFamily="18" charset="0"/>
                              </a:rPr>
                              <m:t>𝒙</m:t>
                            </m:r>
                          </m:e>
                          <m:sub>
                            <m:r>
                              <a:rPr lang="en-US" altLang="zh-CN" sz="2400" b="0" i="1" smtClean="0">
                                <a:solidFill>
                                  <a:srgbClr val="09405E"/>
                                </a:solidFill>
                                <a:latin typeface="Cambria Math" charset="0"/>
                                <a:cs typeface="Times New Roman" pitchFamily="18" charset="0"/>
                              </a:rPr>
                              <m:t>𝐿</m:t>
                            </m:r>
                            <m:r>
                              <a:rPr lang="en-US" altLang="zh-CN" sz="2400" b="0" i="1" smtClean="0">
                                <a:solidFill>
                                  <a:srgbClr val="09405E"/>
                                </a:solidFill>
                                <a:latin typeface="Cambria Math"/>
                                <a:cs typeface="Times New Roman" pitchFamily="18" charset="0"/>
                              </a:rPr>
                              <m:t>+1</m:t>
                            </m:r>
                          </m:sub>
                        </m:sSub>
                        <m:r>
                          <a:rPr lang="en-US" altLang="zh-CN" sz="2400" b="0" i="1" smtClean="0">
                            <a:solidFill>
                              <a:srgbClr val="09405E"/>
                            </a:solidFill>
                            <a:latin typeface="Cambria Math"/>
                            <a:cs typeface="Times New Roman" pitchFamily="18" charset="0"/>
                          </a:rPr>
                          <m:t>,</m:t>
                        </m:r>
                        <m:sSub>
                          <m:sSubPr>
                            <m:ctrlPr>
                              <a:rPr lang="en-US" altLang="zh-CN" sz="2400" i="1">
                                <a:solidFill>
                                  <a:srgbClr val="09405E"/>
                                </a:solidFill>
                                <a:latin typeface="Cambria Math" charset="0"/>
                                <a:cs typeface="Times New Roman" pitchFamily="18" charset="0"/>
                              </a:rPr>
                            </m:ctrlPr>
                          </m:sSubPr>
                          <m:e>
                            <m:r>
                              <a:rPr lang="en-US" altLang="zh-CN" sz="2400" b="1" i="1">
                                <a:solidFill>
                                  <a:srgbClr val="09405E"/>
                                </a:solidFill>
                                <a:latin typeface="Cambria Math"/>
                                <a:cs typeface="Times New Roman" pitchFamily="18" charset="0"/>
                              </a:rPr>
                              <m:t>𝒙</m:t>
                            </m:r>
                          </m:e>
                          <m:sub>
                            <m:r>
                              <a:rPr lang="en-US" altLang="zh-CN" sz="2400" b="0" i="1" smtClean="0">
                                <a:solidFill>
                                  <a:srgbClr val="09405E"/>
                                </a:solidFill>
                                <a:latin typeface="Cambria Math" charset="0"/>
                                <a:cs typeface="Times New Roman" pitchFamily="18" charset="0"/>
                              </a:rPr>
                              <m:t>𝐿</m:t>
                            </m:r>
                            <m:r>
                              <a:rPr lang="en-US" altLang="zh-CN" sz="2400" i="1">
                                <a:solidFill>
                                  <a:srgbClr val="09405E"/>
                                </a:solidFill>
                                <a:latin typeface="Cambria Math"/>
                                <a:cs typeface="Times New Roman" pitchFamily="18" charset="0"/>
                              </a:rPr>
                              <m:t>+2</m:t>
                            </m:r>
                          </m:sub>
                        </m:sSub>
                        <m:r>
                          <a:rPr lang="en-US" altLang="zh-CN" sz="2400" b="0" i="1" smtClean="0">
                            <a:solidFill>
                              <a:srgbClr val="09405E"/>
                            </a:solidFill>
                            <a:latin typeface="Cambria Math"/>
                            <a:cs typeface="Times New Roman" pitchFamily="18" charset="0"/>
                          </a:rPr>
                          <m:t>,…</m:t>
                        </m:r>
                        <m:sSub>
                          <m:sSubPr>
                            <m:ctrlPr>
                              <a:rPr lang="en-US" altLang="zh-CN" sz="2400" i="1">
                                <a:solidFill>
                                  <a:srgbClr val="09405E"/>
                                </a:solidFill>
                                <a:latin typeface="Cambria Math" charset="0"/>
                                <a:cs typeface="Times New Roman" pitchFamily="18" charset="0"/>
                              </a:rPr>
                            </m:ctrlPr>
                          </m:sSubPr>
                          <m:e>
                            <m:r>
                              <a:rPr lang="en-US" altLang="zh-CN" sz="2400" b="1" i="1">
                                <a:solidFill>
                                  <a:srgbClr val="09405E"/>
                                </a:solidFill>
                                <a:latin typeface="Cambria Math"/>
                                <a:cs typeface="Times New Roman" pitchFamily="18" charset="0"/>
                              </a:rPr>
                              <m:t>𝒙</m:t>
                            </m:r>
                          </m:e>
                          <m:sub>
                            <m:r>
                              <a:rPr lang="en-US" altLang="zh-CN" sz="2400" b="0" i="1" smtClean="0">
                                <a:solidFill>
                                  <a:srgbClr val="09405E"/>
                                </a:solidFill>
                                <a:latin typeface="Cambria Math" charset="0"/>
                                <a:cs typeface="Times New Roman" pitchFamily="18" charset="0"/>
                              </a:rPr>
                              <m:t>𝐿</m:t>
                            </m:r>
                            <m:r>
                              <a:rPr lang="en-US" altLang="zh-CN" sz="2400" i="1">
                                <a:solidFill>
                                  <a:srgbClr val="09405E"/>
                                </a:solidFill>
                                <a:latin typeface="Cambria Math"/>
                                <a:cs typeface="Times New Roman" pitchFamily="18" charset="0"/>
                              </a:rPr>
                              <m:t>+</m:t>
                            </m:r>
                            <m:r>
                              <a:rPr lang="en-US" altLang="zh-CN" sz="2400" b="0" i="1" smtClean="0">
                                <a:solidFill>
                                  <a:srgbClr val="09405E"/>
                                </a:solidFill>
                                <a:latin typeface="Cambria Math" charset="0"/>
                                <a:cs typeface="Times New Roman" pitchFamily="18" charset="0"/>
                              </a:rPr>
                              <m:t>𝑈</m:t>
                            </m:r>
                          </m:sub>
                        </m:sSub>
                      </m:e>
                    </m:d>
                  </m:oMath>
                </a14:m>
                <a:r>
                  <a:rPr lang="zh-CN" altLang="en-US" sz="2400" dirty="0">
                    <a:solidFill>
                      <a:srgbClr val="09405E"/>
                    </a:solidFill>
                    <a:latin typeface="Times New Roman" pitchFamily="18" charset="0"/>
                    <a:cs typeface="Times New Roman" pitchFamily="18" charset="0"/>
                  </a:rPr>
                  <a:t>（</a:t>
                </a:r>
                <a:r>
                  <a:rPr lang="en-US" altLang="zh-CN" sz="2400" dirty="0">
                    <a:solidFill>
                      <a:srgbClr val="09405E"/>
                    </a:solidFill>
                    <a:cs typeface="Times New Roman" pitchFamily="18" charset="0"/>
                  </a:rPr>
                  <a:t> </a:t>
                </a:r>
                <a14:m>
                  <m:oMath xmlns:m="http://schemas.openxmlformats.org/officeDocument/2006/math">
                    <m:r>
                      <a:rPr lang="en-US" altLang="zh-CN" sz="2400" b="0" i="1" smtClean="0">
                        <a:solidFill>
                          <a:srgbClr val="09405E"/>
                        </a:solidFill>
                        <a:latin typeface="Cambria Math" charset="0"/>
                        <a:cs typeface="Times New Roman" pitchFamily="18" charset="0"/>
                      </a:rPr>
                      <m:t>𝑈</m:t>
                    </m:r>
                    <m:r>
                      <a:rPr lang="en-US" altLang="zh-CN" sz="2400" i="1">
                        <a:solidFill>
                          <a:srgbClr val="09405E"/>
                        </a:solidFill>
                        <a:latin typeface="Cambria Math"/>
                        <a:ea typeface="Cambria Math"/>
                        <a:cs typeface="Times New Roman" pitchFamily="18" charset="0"/>
                      </a:rPr>
                      <m:t>≫</m:t>
                    </m:r>
                    <m:r>
                      <a:rPr lang="en-US" altLang="zh-CN" sz="2400" b="0" i="1" smtClean="0">
                        <a:solidFill>
                          <a:srgbClr val="09405E"/>
                        </a:solidFill>
                        <a:latin typeface="Cambria Math" charset="0"/>
                        <a:ea typeface="Cambria Math"/>
                        <a:cs typeface="Times New Roman" pitchFamily="18" charset="0"/>
                      </a:rPr>
                      <m:t>𝐿</m:t>
                    </m:r>
                    <m:r>
                      <a:rPr lang="en-US" altLang="zh-CN" sz="2400" i="1">
                        <a:solidFill>
                          <a:srgbClr val="09405E"/>
                        </a:solidFill>
                        <a:latin typeface="Cambria Math" panose="02040503050406030204" pitchFamily="18" charset="0"/>
                        <a:ea typeface="Cambria Math"/>
                        <a:cs typeface="Times New Roman" pitchFamily="18" charset="0"/>
                      </a:rPr>
                      <m:t> </m:t>
                    </m:r>
                  </m:oMath>
                </a14:m>
                <a:r>
                  <a:rPr lang="zh-CN" altLang="en-US" sz="2400" dirty="0">
                    <a:solidFill>
                      <a:srgbClr val="09405E"/>
                    </a:solidFill>
                    <a:latin typeface="Times New Roman" pitchFamily="18" charset="0"/>
                    <a:cs typeface="Times New Roman" pitchFamily="18" charset="0"/>
                  </a:rPr>
                  <a:t>）</a:t>
                </a:r>
                <a:endParaRPr lang="en-US" altLang="zh-CN" sz="2400" dirty="0">
                  <a:solidFill>
                    <a:srgbClr val="09405E"/>
                  </a:solidFill>
                  <a:latin typeface="Times New Roman" pitchFamily="18" charset="0"/>
                  <a:cs typeface="Times New Roman" pitchFamily="18" charset="0"/>
                </a:endParaRPr>
              </a:p>
              <a:p>
                <a:pPr marL="914400" lvl="1" indent="-457200" eaLnBrk="1" hangingPunct="1">
                  <a:lnSpc>
                    <a:spcPct val="150000"/>
                  </a:lnSpc>
                  <a:buFont typeface="Wingdings" panose="05000000000000000000" pitchFamily="2" charset="2"/>
                  <a:buChar char="l"/>
                </a:pPr>
                <a:r>
                  <a:rPr lang="zh-CN" altLang="en-US" sz="2400" dirty="0">
                    <a:solidFill>
                      <a:srgbClr val="09405E"/>
                    </a:solidFill>
                    <a:latin typeface="Microsoft YaHei" charset="-122"/>
                    <a:ea typeface="Microsoft YaHei" charset="-122"/>
                    <a:cs typeface="Microsoft YaHei" charset="-122"/>
                  </a:rPr>
                  <a:t>目标</a:t>
                </a:r>
                <a:r>
                  <a:rPr lang="en-US" altLang="zh-CN" sz="2400" dirty="0">
                    <a:solidFill>
                      <a:srgbClr val="09405E"/>
                    </a:solidFill>
                    <a:latin typeface="Microsoft YaHei" charset="-122"/>
                    <a:ea typeface="Microsoft YaHei" charset="-122"/>
                    <a:cs typeface="Microsoft YaHei" charset="-122"/>
                  </a:rPr>
                  <a:t>: </a:t>
                </a:r>
                <a:r>
                  <a:rPr lang="zh-CN" altLang="en-US" sz="2400" dirty="0">
                    <a:solidFill>
                      <a:srgbClr val="09405E"/>
                    </a:solidFill>
                    <a:latin typeface="Microsoft YaHei" charset="-122"/>
                    <a:ea typeface="Microsoft YaHei" charset="-122"/>
                    <a:cs typeface="Microsoft YaHei" charset="-122"/>
                  </a:rPr>
                  <a:t>学习一个分类器</a:t>
                </a:r>
                <a14:m>
                  <m:oMath xmlns:m="http://schemas.openxmlformats.org/officeDocument/2006/math">
                    <m:r>
                      <a:rPr lang="zh-CN" altLang="en-US" sz="2400" b="0" i="0" dirty="0" smtClean="0">
                        <a:solidFill>
                          <a:srgbClr val="09405E"/>
                        </a:solidFill>
                        <a:latin typeface="Cambria Math" charset="0"/>
                        <a:ea typeface="Microsoft YaHei" charset="-122"/>
                        <a:cs typeface="Microsoft YaHei" charset="-122"/>
                      </a:rPr>
                      <m:t> </m:t>
                    </m:r>
                    <m:r>
                      <a:rPr lang="en-US" altLang="zh-CN" sz="2400" b="0" i="1" dirty="0" smtClean="0">
                        <a:solidFill>
                          <a:srgbClr val="09405E"/>
                        </a:solidFill>
                        <a:latin typeface="Cambria Math" charset="0"/>
                        <a:ea typeface="Microsoft YaHei" charset="-122"/>
                        <a:cs typeface="Microsoft YaHei" charset="-122"/>
                      </a:rPr>
                      <m:t>𝑓</m:t>
                    </m:r>
                  </m:oMath>
                </a14:m>
                <a:r>
                  <a:rPr lang="en-US" altLang="zh-CN" sz="2400" dirty="0">
                    <a:solidFill>
                      <a:srgbClr val="09405E"/>
                    </a:solidFill>
                    <a:latin typeface="Microsoft YaHei" charset="-122"/>
                    <a:ea typeface="Microsoft YaHei" charset="-122"/>
                    <a:cs typeface="Microsoft YaHei" charset="-122"/>
                  </a:rPr>
                  <a:t> </a:t>
                </a:r>
                <a:r>
                  <a:rPr lang="zh-CN" altLang="en-US" sz="2400" dirty="0">
                    <a:solidFill>
                      <a:srgbClr val="C00000"/>
                    </a:solidFill>
                    <a:latin typeface="Microsoft YaHei" charset="-122"/>
                    <a:ea typeface="Microsoft YaHei" charset="-122"/>
                    <a:cs typeface="Microsoft YaHei" charset="-122"/>
                  </a:rPr>
                  <a:t>比只用标注数据学得更好</a:t>
                </a:r>
                <a:endParaRPr lang="en-US" altLang="zh-CN" sz="2400" dirty="0">
                  <a:solidFill>
                    <a:srgbClr val="C00000"/>
                  </a:solidFill>
                  <a:latin typeface="Microsoft YaHei" charset="-122"/>
                  <a:ea typeface="Microsoft YaHei" charset="-122"/>
                  <a:cs typeface="Microsoft YaHei" charset="-122"/>
                </a:endParaRPr>
              </a:p>
              <a:p>
                <a:pPr marL="446088" indent="-446088" eaLnBrk="1" hangingPunct="1">
                  <a:lnSpc>
                    <a:spcPct val="150000"/>
                  </a:lnSpc>
                  <a:buClr>
                    <a:srgbClr val="09405E"/>
                  </a:buClr>
                  <a:buFont typeface="Wingdings" panose="05000000000000000000" pitchFamily="2" charset="2"/>
                  <a:buChar char="n"/>
                </a:pPr>
                <a:r>
                  <a:rPr lang="zh-CN" altLang="en-US" sz="2600" dirty="0">
                    <a:solidFill>
                      <a:srgbClr val="094162"/>
                    </a:solidFill>
                    <a:latin typeface="Microsoft YaHei" charset="-122"/>
                    <a:ea typeface="Microsoft YaHei" charset="-122"/>
                    <a:cs typeface="Microsoft YaHei" charset="-122"/>
                  </a:rPr>
                  <a:t>半监督聚类</a:t>
                </a:r>
                <a:r>
                  <a:rPr lang="en-US" altLang="zh-CN" sz="2600" dirty="0">
                    <a:solidFill>
                      <a:srgbClr val="094162"/>
                    </a:solidFill>
                    <a:latin typeface="Microsoft YaHei" charset="-122"/>
                    <a:ea typeface="Microsoft YaHei" charset="-122"/>
                    <a:cs typeface="Microsoft YaHei" charset="-122"/>
                  </a:rPr>
                  <a:t>/</a:t>
                </a:r>
                <a:r>
                  <a:rPr lang="zh-CN" altLang="en-US" sz="2600" dirty="0">
                    <a:solidFill>
                      <a:srgbClr val="094162"/>
                    </a:solidFill>
                    <a:latin typeface="Microsoft YaHei" charset="-122"/>
                    <a:ea typeface="Microsoft YaHei" charset="-122"/>
                    <a:cs typeface="Microsoft YaHei" charset="-122"/>
                  </a:rPr>
                  <a:t>降维</a:t>
                </a:r>
                <a:endParaRPr lang="en-US" altLang="zh-CN" sz="2600" dirty="0">
                  <a:solidFill>
                    <a:srgbClr val="094162"/>
                  </a:solidFill>
                  <a:latin typeface="Microsoft YaHei" charset="-122"/>
                  <a:ea typeface="Microsoft YaHei" charset="-122"/>
                  <a:cs typeface="Microsoft YaHei" charset="-122"/>
                </a:endParaRPr>
              </a:p>
              <a:p>
                <a:pPr marL="846138" lvl="2" indent="-446088" eaLnBrk="1" hangingPunct="1">
                  <a:lnSpc>
                    <a:spcPct val="150000"/>
                  </a:lnSpc>
                  <a:buClr>
                    <a:srgbClr val="09405E"/>
                  </a:buClr>
                  <a:buFont typeface="Wingdings" panose="05000000000000000000" pitchFamily="2" charset="2"/>
                  <a:buChar char="n"/>
                </a:pPr>
                <a:r>
                  <a:rPr lang="zh-CN" altLang="en-US" sz="2600" b="1" dirty="0">
                    <a:solidFill>
                      <a:srgbClr val="09405E"/>
                    </a:solidFill>
                    <a:latin typeface="Microsoft YaHei" charset="-122"/>
                    <a:ea typeface="Microsoft YaHei" charset="-122"/>
                    <a:cs typeface="Microsoft YaHei" charset="-122"/>
                  </a:rPr>
                  <a:t>给定</a:t>
                </a:r>
                <a:r>
                  <a:rPr lang="en-US" altLang="zh-CN" sz="2600" b="1" dirty="0">
                    <a:solidFill>
                      <a:srgbClr val="09405E"/>
                    </a:solidFill>
                    <a:latin typeface="Microsoft YaHei" charset="-122"/>
                    <a:ea typeface="Microsoft YaHei" charset="-122"/>
                    <a:cs typeface="Microsoft YaHei" charset="-122"/>
                  </a:rPr>
                  <a:t>: </a:t>
                </a:r>
                <a:r>
                  <a:rPr lang="zh-CN" altLang="en-US" sz="2600" dirty="0">
                    <a:solidFill>
                      <a:srgbClr val="09405E"/>
                    </a:solidFill>
                    <a:latin typeface="Microsoft YaHei" charset="-122"/>
                    <a:ea typeface="Microsoft YaHei" charset="-122"/>
                    <a:cs typeface="Microsoft YaHei" charset="-122"/>
                  </a:rPr>
                  <a:t>标注数据</a:t>
                </a:r>
                <a:r>
                  <a:rPr lang="en-US" altLang="zh-CN" sz="2600" dirty="0">
                    <a:solidFill>
                      <a:srgbClr val="09405E"/>
                    </a:solidFill>
                    <a:latin typeface="Microsoft YaHei" charset="-122"/>
                    <a:ea typeface="Microsoft YaHei" charset="-122"/>
                    <a:cs typeface="Microsoft YaHei" charset="-122"/>
                  </a:rPr>
                  <a:t> </a:t>
                </a:r>
                <a14:m>
                  <m:oMath xmlns:m="http://schemas.openxmlformats.org/officeDocument/2006/math">
                    <m:sSubSup>
                      <m:sSubSupPr>
                        <m:ctrlPr>
                          <a:rPr lang="en-US" altLang="zh-CN" sz="2600" b="0" i="1" smtClean="0">
                            <a:solidFill>
                              <a:srgbClr val="09405E"/>
                            </a:solidFill>
                            <a:latin typeface="Cambria Math" charset="0"/>
                            <a:cs typeface="Times New Roman" pitchFamily="18" charset="0"/>
                          </a:rPr>
                        </m:ctrlPr>
                      </m:sSubSupPr>
                      <m:e>
                        <m:d>
                          <m:dPr>
                            <m:begChr m:val="{"/>
                            <m:endChr m:val="}"/>
                            <m:ctrlPr>
                              <a:rPr lang="en-US" altLang="zh-CN" sz="2600" b="0" i="1" smtClean="0">
                                <a:solidFill>
                                  <a:srgbClr val="09405E"/>
                                </a:solidFill>
                                <a:latin typeface="Cambria Math" charset="0"/>
                                <a:cs typeface="Times New Roman" pitchFamily="18" charset="0"/>
                              </a:rPr>
                            </m:ctrlPr>
                          </m:dPr>
                          <m:e>
                            <m:sSub>
                              <m:sSubPr>
                                <m:ctrlPr>
                                  <a:rPr lang="en-US" altLang="zh-CN" sz="2600" i="1">
                                    <a:solidFill>
                                      <a:srgbClr val="09405E"/>
                                    </a:solidFill>
                                    <a:latin typeface="Cambria Math" charset="0"/>
                                    <a:cs typeface="Times New Roman" pitchFamily="18" charset="0"/>
                                  </a:rPr>
                                </m:ctrlPr>
                              </m:sSubPr>
                              <m:e>
                                <m:r>
                                  <a:rPr lang="en-US" altLang="zh-CN" sz="2600" b="1" i="1">
                                    <a:solidFill>
                                      <a:srgbClr val="09405E"/>
                                    </a:solidFill>
                                    <a:latin typeface="Cambria Math" charset="0"/>
                                    <a:ea typeface="SimHei" charset="-122"/>
                                    <a:cs typeface="SimHei" charset="-122"/>
                                  </a:rPr>
                                  <m:t>𝒙</m:t>
                                </m:r>
                              </m:e>
                              <m:sub>
                                <m:r>
                                  <a:rPr lang="en-US" altLang="zh-CN" sz="2600" i="1">
                                    <a:solidFill>
                                      <a:srgbClr val="09405E"/>
                                    </a:solidFill>
                                    <a:latin typeface="Cambria Math"/>
                                    <a:cs typeface="Times New Roman" pitchFamily="18" charset="0"/>
                                  </a:rPr>
                                  <m:t>𝑖</m:t>
                                </m:r>
                              </m:sub>
                            </m:sSub>
                          </m:e>
                        </m:d>
                      </m:e>
                      <m:sub>
                        <m:r>
                          <a:rPr lang="en-US" altLang="zh-CN" sz="2600" b="0" i="1" smtClean="0">
                            <a:solidFill>
                              <a:srgbClr val="09405E"/>
                            </a:solidFill>
                            <a:latin typeface="Cambria Math" charset="0"/>
                            <a:cs typeface="Times New Roman" pitchFamily="18" charset="0"/>
                          </a:rPr>
                          <m:t>𝑖</m:t>
                        </m:r>
                        <m:r>
                          <a:rPr lang="en-US" altLang="zh-CN" sz="2600" b="0" i="1" smtClean="0">
                            <a:solidFill>
                              <a:srgbClr val="09405E"/>
                            </a:solidFill>
                            <a:latin typeface="Cambria Math" charset="0"/>
                            <a:cs typeface="Times New Roman" pitchFamily="18" charset="0"/>
                          </a:rPr>
                          <m:t>=1</m:t>
                        </m:r>
                      </m:sub>
                      <m:sup>
                        <m:r>
                          <a:rPr lang="en-US" altLang="zh-CN" sz="2600" b="0" i="1" smtClean="0">
                            <a:solidFill>
                              <a:srgbClr val="09405E"/>
                            </a:solidFill>
                            <a:latin typeface="Cambria Math" charset="0"/>
                            <a:cs typeface="Times New Roman" pitchFamily="18" charset="0"/>
                          </a:rPr>
                          <m:t>𝑁</m:t>
                        </m:r>
                      </m:sup>
                    </m:sSubSup>
                  </m:oMath>
                </a14:m>
                <a:r>
                  <a:rPr lang="en-US" altLang="zh-CN" sz="2600" dirty="0">
                    <a:solidFill>
                      <a:srgbClr val="09405E"/>
                    </a:solidFill>
                    <a:latin typeface="Times New Roman" pitchFamily="18" charset="0"/>
                    <a:cs typeface="Times New Roman" pitchFamily="18" charset="0"/>
                  </a:rPr>
                  <a:t>,</a:t>
                </a:r>
                <a:r>
                  <a:rPr lang="en-US" altLang="zh-CN" sz="2600" dirty="0">
                    <a:solidFill>
                      <a:srgbClr val="09405E"/>
                    </a:solidFill>
                    <a:latin typeface="Microsoft YaHei" charset="-122"/>
                    <a:ea typeface="Microsoft YaHei" charset="-122"/>
                    <a:cs typeface="Microsoft YaHei" charset="-122"/>
                  </a:rPr>
                  <a:t> </a:t>
                </a:r>
                <a:r>
                  <a:rPr lang="zh-CN" altLang="en-US" sz="2600" dirty="0">
                    <a:solidFill>
                      <a:srgbClr val="09405E"/>
                    </a:solidFill>
                    <a:latin typeface="Microsoft YaHei" charset="-122"/>
                    <a:ea typeface="Microsoft YaHei" charset="-122"/>
                    <a:cs typeface="Microsoft YaHei" charset="-122"/>
                  </a:rPr>
                  <a:t>但另外给</a:t>
                </a:r>
                <a:r>
                  <a:rPr lang="zh-CN" altLang="en-US" sz="2600" spc="-35" dirty="0">
                    <a:solidFill>
                      <a:srgbClr val="09405E"/>
                    </a:solidFill>
                    <a:latin typeface="Microsoft YaHei" charset="-122"/>
                    <a:ea typeface="Microsoft YaHei" charset="-122"/>
                    <a:cs typeface="Microsoft YaHei" charset="-122"/>
                  </a:rPr>
                  <a:t>出</a:t>
                </a:r>
                <a:r>
                  <a:rPr lang="zh-CN" altLang="en-US" sz="2600" dirty="0">
                    <a:solidFill>
                      <a:srgbClr val="09405E"/>
                    </a:solidFill>
                    <a:latin typeface="Microsoft YaHei" charset="-122"/>
                    <a:ea typeface="Microsoft YaHei" charset="-122"/>
                    <a:cs typeface="Microsoft YaHei" charset="-122"/>
                  </a:rPr>
                  <a:t>对数据的一些限制</a:t>
                </a:r>
                <a:endParaRPr lang="en-US" altLang="zh-CN" sz="2600" dirty="0">
                  <a:solidFill>
                    <a:srgbClr val="09405E"/>
                  </a:solidFill>
                  <a:latin typeface="Microsoft YaHei" charset="-122"/>
                  <a:ea typeface="Microsoft YaHei" charset="-122"/>
                  <a:cs typeface="Microsoft YaHei" charset="-122"/>
                </a:endParaRPr>
              </a:p>
              <a:p>
                <a:pPr marL="1760538" lvl="4" indent="-446088" eaLnBrk="1" hangingPunct="1">
                  <a:lnSpc>
                    <a:spcPct val="150000"/>
                  </a:lnSpc>
                  <a:buClr>
                    <a:srgbClr val="09405E"/>
                  </a:buClr>
                  <a:buFont typeface="Wingdings" charset="2"/>
                  <a:buChar char="l"/>
                </a:pPr>
                <a:r>
                  <a:rPr lang="zh-CN" altLang="en-US" sz="2400" spc="-5" dirty="0">
                    <a:solidFill>
                      <a:srgbClr val="09405E"/>
                    </a:solidFill>
                    <a:latin typeface="Microsoft YaHei" charset="-122"/>
                    <a:ea typeface="Microsoft YaHei" charset="-122"/>
                    <a:cs typeface="Microsoft YaHei" charset="-122"/>
                  </a:rPr>
                  <a:t>聚类</a:t>
                </a:r>
                <a:r>
                  <a:rPr lang="en-US" altLang="zh-CN" sz="2400" spc="-5" dirty="0">
                    <a:solidFill>
                      <a:srgbClr val="09405E"/>
                    </a:solidFill>
                    <a:latin typeface="Microsoft YaHei" charset="-122"/>
                    <a:ea typeface="Microsoft YaHei" charset="-122"/>
                    <a:cs typeface="Microsoft YaHei" charset="-122"/>
                  </a:rPr>
                  <a:t>:</a:t>
                </a:r>
                <a:r>
                  <a:rPr lang="zh-CN" altLang="en-US" sz="2400" spc="10" dirty="0">
                    <a:solidFill>
                      <a:srgbClr val="09405E"/>
                    </a:solidFill>
                    <a:latin typeface="Microsoft YaHei" charset="-122"/>
                    <a:ea typeface="Microsoft YaHei" charset="-122"/>
                    <a:cs typeface="Microsoft YaHei" charset="-122"/>
                  </a:rPr>
                  <a:t> </a:t>
                </a:r>
                <a:r>
                  <a:rPr lang="zh-CN" altLang="en-US" sz="2400" spc="-5" dirty="0">
                    <a:solidFill>
                      <a:srgbClr val="09405E"/>
                    </a:solidFill>
                    <a:latin typeface="Microsoft YaHei" charset="-122"/>
                    <a:ea typeface="Microsoft YaHei" charset="-122"/>
                    <a:cs typeface="Microsoft YaHei" charset="-122"/>
                  </a:rPr>
                  <a:t>两个点必须在一个簇</a:t>
                </a:r>
                <a:r>
                  <a:rPr lang="en-US" altLang="zh-CN" sz="2400" spc="-5" dirty="0">
                    <a:solidFill>
                      <a:srgbClr val="09405E"/>
                    </a:solidFill>
                    <a:latin typeface="Microsoft YaHei" charset="-122"/>
                    <a:ea typeface="Microsoft YaHei" charset="-122"/>
                    <a:cs typeface="Microsoft YaHei" charset="-122"/>
                  </a:rPr>
                  <a:t>,</a:t>
                </a:r>
                <a:r>
                  <a:rPr lang="zh-CN" altLang="en-US" sz="2400" spc="20" dirty="0">
                    <a:solidFill>
                      <a:srgbClr val="09405E"/>
                    </a:solidFill>
                    <a:latin typeface="Microsoft YaHei" charset="-122"/>
                    <a:ea typeface="Microsoft YaHei" charset="-122"/>
                    <a:cs typeface="Microsoft YaHei" charset="-122"/>
                  </a:rPr>
                  <a:t> </a:t>
                </a:r>
                <a:r>
                  <a:rPr lang="zh-CN" altLang="en-US" sz="2400" spc="-5" dirty="0">
                    <a:solidFill>
                      <a:srgbClr val="09405E"/>
                    </a:solidFill>
                    <a:latin typeface="Microsoft YaHei" charset="-122"/>
                    <a:ea typeface="Microsoft YaHei" charset="-122"/>
                    <a:cs typeface="Microsoft YaHei" charset="-122"/>
                  </a:rPr>
                  <a:t>或两个点一定不能在一个</a:t>
                </a:r>
                <a:r>
                  <a:rPr lang="zh-CN" altLang="en-US" sz="2400" spc="-5" dirty="0" smtClean="0">
                    <a:solidFill>
                      <a:srgbClr val="09405E"/>
                    </a:solidFill>
                    <a:latin typeface="Microsoft YaHei" charset="-122"/>
                    <a:ea typeface="Microsoft YaHei" charset="-122"/>
                    <a:cs typeface="Microsoft YaHei" charset="-122"/>
                  </a:rPr>
                  <a:t>簇</a:t>
                </a:r>
                <a:endParaRPr lang="en-US" altLang="zh-CN" sz="2400" spc="30" dirty="0">
                  <a:solidFill>
                    <a:srgbClr val="09405E"/>
                  </a:solidFill>
                  <a:latin typeface="Microsoft YaHei" charset="-122"/>
                  <a:ea typeface="Microsoft YaHei" charset="-122"/>
                  <a:cs typeface="Microsoft YaHei" charset="-122"/>
                </a:endParaRPr>
              </a:p>
              <a:p>
                <a:pPr marL="1760538" lvl="4" indent="-446088" eaLnBrk="1" hangingPunct="1">
                  <a:lnSpc>
                    <a:spcPct val="150000"/>
                  </a:lnSpc>
                  <a:buClr>
                    <a:srgbClr val="09405E"/>
                  </a:buClr>
                  <a:buFont typeface="Wingdings" charset="2"/>
                  <a:buChar char="l"/>
                </a:pPr>
                <a:r>
                  <a:rPr lang="zh-CN" altLang="en-US" sz="2400" spc="-5" dirty="0">
                    <a:solidFill>
                      <a:srgbClr val="09405E"/>
                    </a:solidFill>
                    <a:latin typeface="Microsoft YaHei" charset="-122"/>
                    <a:ea typeface="Microsoft YaHei" charset="-122"/>
                    <a:cs typeface="Microsoft YaHei" charset="-122"/>
                  </a:rPr>
                  <a:t>降维</a:t>
                </a:r>
                <a:r>
                  <a:rPr lang="en-US" altLang="zh-CN" sz="2400" spc="-10" dirty="0">
                    <a:solidFill>
                      <a:srgbClr val="09405E"/>
                    </a:solidFill>
                    <a:latin typeface="Microsoft YaHei" charset="-122"/>
                    <a:ea typeface="Microsoft YaHei" charset="-122"/>
                    <a:cs typeface="Microsoft YaHei" charset="-122"/>
                  </a:rPr>
                  <a:t>:</a:t>
                </a:r>
                <a:r>
                  <a:rPr lang="zh-CN" altLang="en-US" sz="2400" spc="-10" dirty="0">
                    <a:solidFill>
                      <a:srgbClr val="09405E"/>
                    </a:solidFill>
                    <a:latin typeface="Microsoft YaHei" charset="-122"/>
                    <a:ea typeface="Microsoft YaHei" charset="-122"/>
                    <a:cs typeface="Microsoft YaHei" charset="-122"/>
                  </a:rPr>
                  <a:t> </a:t>
                </a:r>
                <a:r>
                  <a:rPr lang="zh-CN" altLang="en-US" sz="2400" spc="-5" dirty="0">
                    <a:solidFill>
                      <a:srgbClr val="09405E"/>
                    </a:solidFill>
                    <a:latin typeface="Microsoft YaHei" charset="-122"/>
                    <a:ea typeface="Microsoft YaHei" charset="-122"/>
                    <a:cs typeface="Microsoft YaHei" charset="-122"/>
                  </a:rPr>
                  <a:t>两个点降维后必须接近</a:t>
                </a:r>
                <a:endParaRPr lang="zh-CN" altLang="en-US" sz="2400" dirty="0">
                  <a:latin typeface="Microsoft YaHei" charset="-122"/>
                  <a:ea typeface="Microsoft YaHei" charset="-122"/>
                  <a:cs typeface="Microsoft YaHei" charset="-122"/>
                </a:endParaRPr>
              </a:p>
            </p:txBody>
          </p:sp>
        </mc:Choice>
        <mc:Fallback xmlns="">
          <p:sp>
            <p:nvSpPr>
              <p:cNvPr id="12" name="文本框 7"/>
              <p:cNvSpPr txBox="1">
                <a:spLocks noRot="1" noChangeAspect="1" noMove="1" noResize="1" noEditPoints="1" noAdjustHandles="1" noChangeArrowheads="1" noChangeShapeType="1" noTextEdit="1"/>
              </p:cNvSpPr>
              <p:nvPr/>
            </p:nvSpPr>
            <p:spPr bwMode="auto">
              <a:xfrm>
                <a:off x="948760" y="1109022"/>
                <a:ext cx="11243240" cy="5100948"/>
              </a:xfrm>
              <a:prstGeom prst="rect">
                <a:avLst/>
              </a:prstGeom>
              <a:blipFill rotWithShape="0">
                <a:blip r:embed="rId2"/>
                <a:stretch>
                  <a:fillRect l="-1030" t="-1075" b="-47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文本框 2"/>
          <p:cNvSpPr txBox="1">
            <a:spLocks noChangeArrowheads="1"/>
          </p:cNvSpPr>
          <p:nvPr/>
        </p:nvSpPr>
        <p:spPr bwMode="auto">
          <a:xfrm>
            <a:off x="790575" y="12858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半监督学习</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0247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lstStyle/>
          <a:p>
            <a:r>
              <a:rPr lang="en-US" altLang="zh-CN" dirty="0"/>
              <a:t>EM</a:t>
            </a:r>
            <a:endParaRPr lang="zh-CN" altLang="en-US" dirty="0"/>
          </a:p>
        </p:txBody>
      </p:sp>
      <p:pic>
        <p:nvPicPr>
          <p:cNvPr id="2" name="图片 1"/>
          <p:cNvPicPr>
            <a:picLocks noChangeAspect="1"/>
          </p:cNvPicPr>
          <p:nvPr/>
        </p:nvPicPr>
        <p:blipFill>
          <a:blip r:embed="rId2"/>
          <a:stretch>
            <a:fillRect/>
          </a:stretch>
        </p:blipFill>
        <p:spPr>
          <a:xfrm>
            <a:off x="1393060" y="1349189"/>
            <a:ext cx="9539435" cy="5165025"/>
          </a:xfrm>
          <a:prstGeom prst="rect">
            <a:avLst/>
          </a:prstGeom>
        </p:spPr>
      </p:pic>
    </p:spTree>
    <p:extLst>
      <p:ext uri="{BB962C8B-B14F-4D97-AF65-F5344CB8AC3E}">
        <p14:creationId xmlns:p14="http://schemas.microsoft.com/office/powerpoint/2010/main" val="39440883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4"/>
                <a:ext cx="11273896" cy="3086780"/>
              </a:xfrm>
            </p:spPr>
            <p:txBody>
              <a:bodyPr/>
              <a:lstStyle/>
              <a:p>
                <a:pPr marL="446088" indent="-446088"/>
                <a:r>
                  <a:rPr lang="zh-CN" altLang="en-US" sz="2800" spc="-5" dirty="0">
                    <a:latin typeface="Microsoft YaHei" charset="-122"/>
                    <a:ea typeface="Microsoft YaHei" charset="-122"/>
                    <a:cs typeface="Microsoft YaHei" charset="-122"/>
                  </a:rPr>
                  <a:t>核心是最大化</a:t>
                </a:r>
                <a14:m>
                  <m:oMath xmlns:m="http://schemas.openxmlformats.org/officeDocument/2006/math">
                    <m:r>
                      <a:rPr lang="en-US" altLang="zh-CN" sz="2800" b="0" i="1" smtClean="0">
                        <a:latin typeface="Cambria Math" charset="0"/>
                        <a:ea typeface="Cambria Math" charset="0"/>
                        <a:cs typeface="Cambria Math" charset="0"/>
                      </a:rPr>
                      <m:t>𝑝</m:t>
                    </m:r>
                    <m:r>
                      <a:rPr lang="en-US" altLang="zh-CN" sz="2800" b="0" i="1" smtClean="0">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r>
                      <a:rPr lang="en-US" altLang="zh-CN" sz="2800" b="0" i="1" smtClean="0">
                        <a:latin typeface="Cambria Math" charset="0"/>
                        <a:ea typeface="Cambria Math" charset="0"/>
                        <a:cs typeface="Cambria Math" charset="0"/>
                      </a:rPr>
                      <m:t>|</m:t>
                    </m:r>
                    <m:r>
                      <a:rPr lang="zh-CN" altLang="en-US" sz="2800" b="1" i="1" smtClean="0">
                        <a:latin typeface="Cambria Math" charset="0"/>
                        <a:ea typeface="Cambria Math" charset="0"/>
                        <a:cs typeface="Cambria Math" charset="0"/>
                      </a:rPr>
                      <m:t>𝜽</m:t>
                    </m:r>
                    <m:r>
                      <a:rPr lang="en-US" altLang="zh-CN" sz="2800" b="0" i="1" smtClean="0">
                        <a:latin typeface="Cambria Math" charset="0"/>
                        <a:ea typeface="Cambria Math" charset="0"/>
                        <a:cs typeface="Cambria Math" charset="0"/>
                      </a:rPr>
                      <m:t>)</m:t>
                    </m:r>
                  </m:oMath>
                </a14:m>
                <a:endParaRPr lang="en-US" altLang="zh-CN" sz="2800" dirty="0">
                  <a:latin typeface="Cambria Math" charset="0"/>
                  <a:ea typeface="Cambria Math" charset="0"/>
                  <a:cs typeface="Cambria Math" charset="0"/>
                </a:endParaRPr>
              </a:p>
              <a:p>
                <a:pPr marL="446088" indent="-446088"/>
                <a:r>
                  <a:rPr lang="en-US" altLang="zh-CN" sz="2800" dirty="0">
                    <a:latin typeface="Times New Roman" panose="02020603050405020304" pitchFamily="18" charset="0"/>
                    <a:cs typeface="Times New Roman" panose="02020603050405020304" pitchFamily="18" charset="0"/>
                  </a:rPr>
                  <a:t>EM</a:t>
                </a:r>
                <a:r>
                  <a:rPr lang="zh-CN" altLang="en-US" sz="2800" spc="-5" dirty="0">
                    <a:latin typeface="Microsoft YaHei" charset="-122"/>
                    <a:ea typeface="Microsoft YaHei" charset="-122"/>
                    <a:cs typeface="Microsoft YaHei" charset="-122"/>
                  </a:rPr>
                  <a:t>只是最大化该概率的一种方式</a:t>
                </a:r>
                <a:endParaRPr lang="en-US" altLang="zh-CN" sz="2800" dirty="0">
                  <a:latin typeface="Microsoft YaHei" charset="-122"/>
                  <a:ea typeface="Microsoft YaHei" charset="-122"/>
                  <a:cs typeface="Microsoft YaHei" charset="-122"/>
                </a:endParaRPr>
              </a:p>
              <a:p>
                <a:pPr marL="459105" marR="5080" indent="-446405">
                  <a:buFont typeface="Wingdings"/>
                  <a:buChar char="◼"/>
                  <a:tabLst>
                    <a:tab pos="459105" algn="l"/>
                    <a:tab pos="459740" algn="l"/>
                  </a:tabLst>
                </a:pPr>
                <a:r>
                  <a:rPr lang="zh-CN" altLang="en-US" sz="2800" spc="-5" dirty="0">
                    <a:latin typeface="Microsoft YaHei" charset="-122"/>
                    <a:ea typeface="Microsoft YaHei" charset="-122"/>
                    <a:cs typeface="Microsoft YaHei" charset="-122"/>
                  </a:rPr>
                  <a:t>其他能计算出使其最大化参数的方法也是</a:t>
                </a:r>
                <a:r>
                  <a:rPr lang="zh-CN" altLang="en-US" sz="2800" spc="5" dirty="0">
                    <a:latin typeface="Microsoft YaHei" charset="-122"/>
                    <a:ea typeface="Microsoft YaHei" charset="-122"/>
                    <a:cs typeface="Microsoft YaHei" charset="-122"/>
                  </a:rPr>
                  <a:t>可</a:t>
                </a:r>
                <a:r>
                  <a:rPr lang="zh-CN" altLang="en-US" sz="2800" spc="-5" dirty="0">
                    <a:latin typeface="Microsoft YaHei" charset="-122"/>
                    <a:ea typeface="Microsoft YaHei" charset="-122"/>
                    <a:cs typeface="Microsoft YaHei" charset="-122"/>
                  </a:rPr>
                  <a:t>行的，如</a:t>
                </a:r>
                <a:r>
                  <a:rPr lang="zh-CN" altLang="en-US" sz="2800" spc="5" dirty="0">
                    <a:latin typeface="Microsoft YaHei" charset="-122"/>
                    <a:ea typeface="Microsoft YaHei" charset="-122"/>
                    <a:cs typeface="Microsoft YaHei" charset="-122"/>
                  </a:rPr>
                  <a:t>变</a:t>
                </a:r>
                <a:r>
                  <a:rPr lang="zh-CN" altLang="en-US" sz="2800" spc="-5" dirty="0">
                    <a:latin typeface="Microsoft YaHei" charset="-122"/>
                    <a:ea typeface="Microsoft YaHei" charset="-122"/>
                    <a:cs typeface="Microsoft YaHei" charset="-122"/>
                  </a:rPr>
                  <a:t>分近似，</a:t>
                </a:r>
                <a:r>
                  <a:rPr lang="zh-CN" altLang="en-US" sz="2800" spc="-405" dirty="0">
                    <a:latin typeface="Microsoft YaHei" charset="-122"/>
                    <a:ea typeface="Microsoft YaHei" charset="-122"/>
                    <a:cs typeface="Microsoft YaHei" charset="-122"/>
                  </a:rPr>
                  <a:t>或 </a:t>
                </a:r>
                <a:r>
                  <a:rPr lang="zh-CN" altLang="en-US" sz="2800" spc="-5" dirty="0">
                    <a:latin typeface="Microsoft YaHei" charset="-122"/>
                    <a:ea typeface="Microsoft YaHei" charset="-122"/>
                    <a:cs typeface="Microsoft YaHei" charset="-122"/>
                  </a:rPr>
                  <a:t>直接优化</a:t>
                </a:r>
                <a:endParaRPr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4"/>
                <a:ext cx="11273896" cy="3086780"/>
              </a:xfrm>
              <a:blipFill rotWithShape="0">
                <a:blip r:embed="rId2"/>
                <a:stretch>
                  <a:fillRect l="-1135"/>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8" y="173038"/>
            <a:ext cx="11561821" cy="523648"/>
          </a:xfrm>
        </p:spPr>
        <p:txBody>
          <a:bodyPr/>
          <a:lstStyle/>
          <a:p>
            <a:r>
              <a:rPr lang="zh-CN" altLang="en-US" spc="-5" dirty="0">
                <a:solidFill>
                  <a:srgbClr val="FFFFFF"/>
                </a:solidFill>
                <a:latin typeface="Microsoft YaHei"/>
                <a:cs typeface="Microsoft YaHei"/>
              </a:rPr>
              <a:t>生成式模型用于半监督学</a:t>
            </a:r>
            <a:r>
              <a:rPr lang="zh-CN" altLang="en-US" spc="-10" dirty="0">
                <a:solidFill>
                  <a:srgbClr val="FFFFFF"/>
                </a:solidFill>
                <a:latin typeface="Microsoft YaHei"/>
                <a:cs typeface="Microsoft YaHei"/>
              </a:rPr>
              <a:t>习</a:t>
            </a:r>
            <a:r>
              <a:rPr lang="en-US" altLang="zh-CN" dirty="0">
                <a:solidFill>
                  <a:srgbClr val="FFFFFF"/>
                </a:solidFill>
                <a:latin typeface="Microsoft YaHei"/>
                <a:cs typeface="Microsoft YaHei"/>
              </a:rPr>
              <a:t>:</a:t>
            </a:r>
            <a:r>
              <a:rPr lang="zh-CN" altLang="en-US" spc="-45" dirty="0">
                <a:solidFill>
                  <a:srgbClr val="FFFFFF"/>
                </a:solidFill>
                <a:latin typeface="Microsoft YaHei"/>
                <a:cs typeface="Microsoft YaHei"/>
              </a:rPr>
              <a:t> </a:t>
            </a:r>
            <a:r>
              <a:rPr lang="zh-CN" altLang="en-US" spc="-5" dirty="0">
                <a:solidFill>
                  <a:srgbClr val="FFFFFF"/>
                </a:solidFill>
                <a:latin typeface="Microsoft YaHei"/>
                <a:cs typeface="Microsoft YaHei"/>
              </a:rPr>
              <a:t>除</a:t>
            </a:r>
            <a:r>
              <a:rPr lang="zh-CN" altLang="en-US" dirty="0">
                <a:solidFill>
                  <a:srgbClr val="FFFFFF"/>
                </a:solidFill>
                <a:latin typeface="Microsoft YaHei"/>
                <a:cs typeface="Microsoft YaHei"/>
              </a:rPr>
              <a:t>了</a:t>
            </a:r>
            <a:r>
              <a:rPr lang="en-US" altLang="zh-CN" spc="-5" dirty="0">
                <a:solidFill>
                  <a:srgbClr val="FFFFFF"/>
                </a:solidFill>
                <a:latin typeface="Microsoft YaHei"/>
                <a:cs typeface="Microsoft YaHei"/>
              </a:rPr>
              <a:t>EM</a:t>
            </a:r>
            <a:r>
              <a:rPr lang="zh-CN" altLang="en-US" spc="-5" dirty="0">
                <a:solidFill>
                  <a:srgbClr val="FFFFFF"/>
                </a:solidFill>
                <a:latin typeface="Microsoft YaHei"/>
                <a:cs typeface="Microsoft YaHei"/>
              </a:rPr>
              <a:t>之外</a:t>
            </a:r>
            <a:endParaRPr lang="zh-CN" altLang="en-US" dirty="0"/>
          </a:p>
        </p:txBody>
      </p:sp>
    </p:spTree>
    <p:extLst>
      <p:ext uri="{BB962C8B-B14F-4D97-AF65-F5344CB8AC3E}">
        <p14:creationId xmlns:p14="http://schemas.microsoft.com/office/powerpoint/2010/main" val="7073025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843305" cy="3511323"/>
          </a:xfrm>
        </p:spPr>
        <p:txBody>
          <a:bodyPr/>
          <a:lstStyle/>
          <a:p>
            <a:pPr marL="459105" indent="-446405">
              <a:lnSpc>
                <a:spcPct val="100000"/>
              </a:lnSpc>
              <a:spcBef>
                <a:spcPts val="1660"/>
              </a:spcBef>
              <a:buFont typeface="Wingdings"/>
              <a:buChar char="◼"/>
              <a:tabLst>
                <a:tab pos="459105" algn="l"/>
                <a:tab pos="459740" algn="l"/>
              </a:tabLst>
            </a:pPr>
            <a:r>
              <a:rPr lang="zh-CN" altLang="en-US" sz="2800" spc="-5" dirty="0">
                <a:solidFill>
                  <a:srgbClr val="094162"/>
                </a:solidFill>
                <a:latin typeface="Microsoft YaHei" charset="-122"/>
                <a:ea typeface="Microsoft YaHei" charset="-122"/>
                <a:cs typeface="Microsoft YaHei" charset="-122"/>
              </a:rPr>
              <a:t>优势</a:t>
            </a:r>
            <a:endParaRPr lang="en-US" altLang="zh-CN" sz="2800" spc="-5" dirty="0">
              <a:solidFill>
                <a:srgbClr val="094162"/>
              </a:solidFill>
              <a:latin typeface="Microsoft YaHei" charset="-122"/>
              <a:ea typeface="Microsoft YaHei" charset="-122"/>
              <a:cs typeface="Microsoft YaHei" charset="-122"/>
            </a:endParaRPr>
          </a:p>
          <a:p>
            <a:pPr marL="641350" lvl="1" indent="-457200">
              <a:lnSpc>
                <a:spcPct val="100000"/>
              </a:lnSpc>
              <a:spcBef>
                <a:spcPts val="1660"/>
              </a:spcBef>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清晰，基于良好理论基础的概率框架</a:t>
            </a:r>
            <a:endParaRPr lang="zh-CN" altLang="en-US" sz="2800" dirty="0">
              <a:latin typeface="Microsoft YaHei" charset="-122"/>
              <a:ea typeface="Microsoft YaHei" charset="-122"/>
              <a:cs typeface="Microsoft YaHei" charset="-122"/>
            </a:endParaRPr>
          </a:p>
          <a:p>
            <a:pPr marL="641350" lvl="1" indent="-457200">
              <a:lnSpc>
                <a:spcPct val="100000"/>
              </a:lnSpc>
              <a:spcBef>
                <a:spcPts val="1565"/>
              </a:spcBef>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如果模型接近真实的分布，将会非常有效</a:t>
            </a:r>
            <a:endParaRPr lang="en-US" altLang="zh-CN" sz="2800" spc="-5" dirty="0">
              <a:latin typeface="Microsoft YaHei" charset="-122"/>
              <a:ea typeface="Microsoft YaHei" charset="-122"/>
              <a:cs typeface="Microsoft YaHei" charset="-122"/>
            </a:endParaRPr>
          </a:p>
          <a:p>
            <a:pPr marL="459105" indent="-446405">
              <a:lnSpc>
                <a:spcPct val="100000"/>
              </a:lnSpc>
              <a:spcBef>
                <a:spcPts val="1565"/>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缺点</a:t>
            </a:r>
            <a:endParaRPr lang="en-US" altLang="zh-CN" sz="2800" dirty="0">
              <a:latin typeface="Microsoft YaHei" charset="-122"/>
              <a:ea typeface="Microsoft YaHei" charset="-122"/>
              <a:cs typeface="Microsoft YaHei" charset="-122"/>
            </a:endParaRPr>
          </a:p>
          <a:p>
            <a:pPr marL="641350" lvl="1" indent="-457200">
              <a:lnSpc>
                <a:spcPct val="100000"/>
              </a:lnSpc>
              <a:spcBef>
                <a:spcPts val="1565"/>
              </a:spcBef>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验证模型的正确性比较困难</a:t>
            </a:r>
            <a:endParaRPr lang="en-US" altLang="zh-CN" sz="2800" spc="-5" dirty="0">
              <a:latin typeface="Microsoft YaHei" charset="-122"/>
              <a:ea typeface="Microsoft YaHei" charset="-122"/>
              <a:cs typeface="Microsoft YaHei" charset="-122"/>
            </a:endParaRPr>
          </a:p>
          <a:p>
            <a:pPr marL="641350" lvl="1" indent="-457200">
              <a:lnSpc>
                <a:spcPct val="100000"/>
              </a:lnSpc>
              <a:spcBef>
                <a:spcPts val="1565"/>
              </a:spcBef>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模型可辨识问题</a:t>
            </a:r>
            <a:r>
              <a:rPr lang="en-US" altLang="zh-CN" sz="2800" spc="-5" dirty="0">
                <a:latin typeface="Microsoft YaHei" charset="-122"/>
                <a:ea typeface="Microsoft YaHei" charset="-122"/>
                <a:cs typeface="Microsoft YaHei" charset="-122"/>
              </a:rPr>
              <a:t>(Model</a:t>
            </a:r>
            <a:r>
              <a:rPr lang="zh-CN" altLang="en-US" sz="2800" spc="-5" dirty="0">
                <a:latin typeface="Microsoft YaHei" charset="-122"/>
                <a:ea typeface="Microsoft YaHei" charset="-122"/>
                <a:cs typeface="Microsoft YaHei" charset="-122"/>
              </a:rPr>
              <a:t> </a:t>
            </a:r>
            <a:r>
              <a:rPr lang="en-US" altLang="zh-CN" sz="2800" spc="-5" dirty="0">
                <a:latin typeface="Microsoft YaHei" charset="-122"/>
                <a:ea typeface="Microsoft YaHei" charset="-122"/>
                <a:cs typeface="Microsoft YaHei" charset="-122"/>
              </a:rPr>
              <a:t>identifiability)</a:t>
            </a:r>
          </a:p>
          <a:p>
            <a:pPr marL="641350" lvl="1" indent="-457200">
              <a:lnSpc>
                <a:spcPct val="100000"/>
              </a:lnSpc>
              <a:spcBef>
                <a:spcPts val="1565"/>
              </a:spcBef>
              <a:buFont typeface="Wingdings" charset="2"/>
              <a:buChar char="l"/>
              <a:tabLst>
                <a:tab pos="459105" algn="l"/>
                <a:tab pos="459740" algn="l"/>
              </a:tabLst>
            </a:pPr>
            <a:r>
              <a:rPr lang="en-US" altLang="zh-CN" sz="2800" spc="-5" dirty="0">
                <a:latin typeface="Microsoft YaHei" charset="-122"/>
                <a:ea typeface="Microsoft YaHei" charset="-122"/>
                <a:cs typeface="Microsoft YaHei" charset="-122"/>
              </a:rPr>
              <a:t>EM</a:t>
            </a:r>
            <a:r>
              <a:rPr lang="zh-CN" altLang="en-US" sz="2800" spc="-5" dirty="0">
                <a:latin typeface="Microsoft YaHei" charset="-122"/>
                <a:ea typeface="Microsoft YaHei" charset="-122"/>
                <a:cs typeface="Microsoft YaHei" charset="-122"/>
              </a:rPr>
              <a:t>局部最优</a:t>
            </a:r>
            <a:endParaRPr lang="en-US" altLang="zh-CN" sz="2800" spc="-5" dirty="0">
              <a:latin typeface="Microsoft YaHei" charset="-122"/>
              <a:ea typeface="Microsoft YaHei" charset="-122"/>
              <a:cs typeface="Microsoft YaHei" charset="-122"/>
            </a:endParaRPr>
          </a:p>
          <a:p>
            <a:pPr marL="641350" lvl="1" indent="-457200">
              <a:lnSpc>
                <a:spcPct val="100000"/>
              </a:lnSpc>
              <a:spcBef>
                <a:spcPts val="1565"/>
              </a:spcBef>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如果生成模型是错误，无监督数据会加重错误</a:t>
            </a:r>
          </a:p>
          <a:p>
            <a:pPr marL="630555" lvl="1" indent="-446405">
              <a:lnSpc>
                <a:spcPct val="100000"/>
              </a:lnSpc>
              <a:spcBef>
                <a:spcPts val="1565"/>
              </a:spcBef>
              <a:buFont typeface="Wingdings"/>
              <a:buChar char="◼"/>
              <a:tabLst>
                <a:tab pos="459105" algn="l"/>
                <a:tab pos="459740" algn="l"/>
              </a:tabLst>
            </a:pPr>
            <a:endParaRPr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8709764" cy="523648"/>
          </a:xfrm>
        </p:spPr>
        <p:txBody>
          <a:bodyPr/>
          <a:lstStyle/>
          <a:p>
            <a:r>
              <a:rPr lang="zh-CN" altLang="en-US" spc="-5" dirty="0">
                <a:solidFill>
                  <a:srgbClr val="FFFFFF"/>
                </a:solidFill>
                <a:latin typeface="Microsoft YaHei"/>
                <a:cs typeface="Microsoft YaHei"/>
              </a:rPr>
              <a:t>生成式模型的</a:t>
            </a:r>
            <a:endParaRPr lang="zh-CN" altLang="en-US" dirty="0"/>
          </a:p>
        </p:txBody>
      </p:sp>
    </p:spTree>
    <p:extLst>
      <p:ext uri="{BB962C8B-B14F-4D97-AF65-F5344CB8AC3E}">
        <p14:creationId xmlns:p14="http://schemas.microsoft.com/office/powerpoint/2010/main" val="39863912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3"/>
                <a:ext cx="10658248" cy="3162980"/>
              </a:xfrm>
            </p:spPr>
            <p:txBody>
              <a:bodyPr/>
              <a:lstStyle/>
              <a:p>
                <a:pPr marL="0" indent="0">
                  <a:lnSpc>
                    <a:spcPct val="100000"/>
                  </a:lnSpc>
                  <a:spcBef>
                    <a:spcPts val="95"/>
                  </a:spcBef>
                  <a:buNone/>
                  <a:tabLst>
                    <a:tab pos="459105" algn="l"/>
                  </a:tabLst>
                </a:pPr>
                <a:r>
                  <a:rPr lang="zh-CN" altLang="en-US" sz="2800" spc="1275" dirty="0">
                    <a:latin typeface="Microsoft YaHei" charset="-122"/>
                    <a:ea typeface="Microsoft YaHei" charset="-122"/>
                    <a:cs typeface="Microsoft YaHei" charset="-122"/>
                  </a:rPr>
                  <a:t>◼</a:t>
                </a:r>
                <a:r>
                  <a:rPr lang="zh-CN" altLang="en-US" sz="2800" spc="-5" dirty="0">
                    <a:latin typeface="Microsoft YaHei" charset="-122"/>
                    <a:ea typeface="Microsoft YaHei" charset="-122"/>
                    <a:cs typeface="Microsoft YaHei" charset="-122"/>
                  </a:rPr>
                  <a:t>需要更加仔细地构建生成模型，能正</a:t>
                </a:r>
                <a:r>
                  <a:rPr lang="zh-CN" altLang="en-US" sz="2800" spc="5" dirty="0">
                    <a:latin typeface="Microsoft YaHei" charset="-122"/>
                    <a:ea typeface="Microsoft YaHei" charset="-122"/>
                    <a:cs typeface="Microsoft YaHei" charset="-122"/>
                  </a:rPr>
                  <a:t>确</a:t>
                </a:r>
                <a:r>
                  <a:rPr lang="zh-CN" altLang="en-US" sz="2800" spc="-5" dirty="0">
                    <a:latin typeface="Microsoft YaHei" charset="-122"/>
                    <a:ea typeface="Microsoft YaHei" charset="-122"/>
                    <a:cs typeface="Microsoft YaHei" charset="-122"/>
                  </a:rPr>
                  <a:t>建模目标任务</a:t>
                </a:r>
                <a:endParaRPr lang="en-US" altLang="zh-CN" sz="2800" dirty="0">
                  <a:latin typeface="Microsoft YaHei" charset="-122"/>
                  <a:ea typeface="Microsoft YaHei" charset="-122"/>
                  <a:cs typeface="Microsoft YaHei" charset="-122"/>
                </a:endParaRPr>
              </a:p>
              <a:p>
                <a:pPr marL="0" indent="0">
                  <a:lnSpc>
                    <a:spcPct val="100000"/>
                  </a:lnSpc>
                  <a:spcBef>
                    <a:spcPts val="95"/>
                  </a:spcBef>
                  <a:buNone/>
                  <a:tabLst>
                    <a:tab pos="459105" algn="l"/>
                  </a:tabLst>
                </a:pPr>
                <a:r>
                  <a:rPr lang="zh-CN" altLang="en-US" sz="2800" spc="-5" dirty="0">
                    <a:latin typeface="Microsoft YaHei" charset="-122"/>
                    <a:ea typeface="Microsoft YaHei" charset="-122"/>
                    <a:cs typeface="Microsoft YaHei" charset="-122"/>
                  </a:rPr>
                  <a:t>例如：每个类别用多个高斯分布，而不是</a:t>
                </a:r>
                <a:r>
                  <a:rPr lang="zh-CN" altLang="en-US" sz="2800" spc="5" dirty="0">
                    <a:latin typeface="Microsoft YaHei" charset="-122"/>
                    <a:ea typeface="Microsoft YaHei" charset="-122"/>
                    <a:cs typeface="Microsoft YaHei" charset="-122"/>
                  </a:rPr>
                  <a:t>单</a:t>
                </a:r>
                <a:r>
                  <a:rPr lang="zh-CN" altLang="en-US" sz="2800" spc="-5" dirty="0">
                    <a:latin typeface="Microsoft YaHei" charset="-122"/>
                    <a:ea typeface="Microsoft YaHei" charset="-122"/>
                    <a:cs typeface="Microsoft YaHei" charset="-122"/>
                  </a:rPr>
                  <a:t>个高斯分布</a:t>
                </a:r>
                <a:endParaRPr lang="en-US" altLang="zh-CN" sz="2800" dirty="0">
                  <a:latin typeface="Microsoft YaHei" charset="-122"/>
                  <a:ea typeface="Microsoft YaHei" charset="-122"/>
                  <a:cs typeface="Microsoft YaHei" charset="-122"/>
                </a:endParaRPr>
              </a:p>
              <a:p>
                <a:pPr>
                  <a:lnSpc>
                    <a:spcPct val="100000"/>
                  </a:lnSpc>
                  <a:spcBef>
                    <a:spcPts val="95"/>
                  </a:spcBef>
                  <a:buFont typeface="Wingdings" charset="2"/>
                  <a:buChar char="n"/>
                  <a:tabLst>
                    <a:tab pos="459105" algn="l"/>
                  </a:tabLst>
                </a:pPr>
                <a:endParaRPr lang="en-US" altLang="zh-CN" sz="2800" spc="-5" dirty="0">
                  <a:latin typeface="Microsoft YaHei" charset="-122"/>
                  <a:ea typeface="Microsoft YaHei" charset="-122"/>
                  <a:cs typeface="Microsoft YaHei" charset="-122"/>
                </a:endParaRPr>
              </a:p>
              <a:p>
                <a:pPr>
                  <a:lnSpc>
                    <a:spcPct val="100000"/>
                  </a:lnSpc>
                  <a:spcBef>
                    <a:spcPts val="95"/>
                  </a:spcBef>
                  <a:buFont typeface="Wingdings" charset="2"/>
                  <a:buChar char="n"/>
                  <a:tabLst>
                    <a:tab pos="459105" algn="l"/>
                  </a:tabLst>
                </a:pPr>
                <a:r>
                  <a:rPr lang="zh-CN" altLang="en-US" sz="2800" spc="-5" dirty="0">
                    <a:latin typeface="Microsoft YaHei" charset="-122"/>
                    <a:ea typeface="Microsoft YaHei" charset="-122"/>
                    <a:cs typeface="Microsoft YaHei" charset="-122"/>
                  </a:rPr>
                  <a:t>降低无标注数据的权重</a:t>
                </a:r>
                <a:endParaRPr lang="en-US" altLang="zh-CN" sz="2800" spc="-5" dirty="0">
                  <a:latin typeface="Microsoft YaHei" charset="-122"/>
                  <a:ea typeface="Microsoft YaHei" charset="-122"/>
                  <a:cs typeface="Microsoft YaHei" charset="-122"/>
                </a:endParaRPr>
              </a:p>
              <a:p>
                <a:pPr marL="0" lvl="1">
                  <a:lnSpc>
                    <a:spcPct val="150000"/>
                  </a:lnSpc>
                  <a:buNone/>
                </a:pPr>
                <a14:m>
                  <m:oMathPara xmlns:m="http://schemas.openxmlformats.org/officeDocument/2006/math">
                    <m:oMathParaPr>
                      <m:jc m:val="centerGroup"/>
                    </m:oMathParaPr>
                    <m:oMath xmlns:m="http://schemas.openxmlformats.org/officeDocument/2006/math">
                      <m:func>
                        <m:funcPr>
                          <m:ctrlPr>
                            <a:rPr lang="en-US" altLang="zh-CN" sz="2800" b="0" i="1" smtClean="0">
                              <a:latin typeface="Cambria Math" charset="0"/>
                              <a:ea typeface="Cambria Math" charset="0"/>
                              <a:cs typeface="Cambria Math" charset="0"/>
                            </a:rPr>
                          </m:ctrlPr>
                        </m:funcPr>
                        <m:fName>
                          <m:r>
                            <m:rPr>
                              <m:sty m:val="p"/>
                            </m:rPr>
                            <a:rPr lang="en-US" altLang="zh-CN" sz="2800" b="0" i="0" smtClean="0">
                              <a:latin typeface="Cambria Math" charset="0"/>
                              <a:ea typeface="Cambria Math" charset="0"/>
                              <a:cs typeface="Cambria Math" charset="0"/>
                            </a:rPr>
                            <m:t>ln</m:t>
                          </m:r>
                        </m:fName>
                        <m:e>
                          <m:r>
                            <a:rPr lang="en-US" altLang="zh-CN" sz="2800" b="0" i="1" smtClean="0">
                              <a:latin typeface="Cambria Math" charset="0"/>
                              <a:ea typeface="Cambria Math" charset="0"/>
                              <a:cs typeface="Cambria Math" charset="0"/>
                            </a:rPr>
                            <m:t>𝑝</m:t>
                          </m:r>
                        </m:e>
                      </m:func>
                      <m:d>
                        <m:dPr>
                          <m:ctrlPr>
                            <a:rPr lang="en-US" altLang="zh-CN" sz="2800" b="0" i="1" smtClean="0">
                              <a:latin typeface="Cambria Math" charset="0"/>
                              <a:ea typeface="Cambria Math" charset="0"/>
                              <a:cs typeface="Cambria Math" charset="0"/>
                            </a:rPr>
                          </m:ctrlPr>
                        </m:dPr>
                        <m:e>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e>
                        <m:e>
                          <m:r>
                            <a:rPr lang="zh-CN" altLang="en-US" sz="2800" b="1" i="1" smtClean="0">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m:t>
                      </m:r>
                      <m:nary>
                        <m:naryPr>
                          <m:chr m:val="∑"/>
                          <m:limLoc m:val="subSup"/>
                          <m:ctrlPr>
                            <a:rPr lang="en-US" altLang="zh-CN" sz="2800" b="0" i="1" smtClean="0">
                              <a:latin typeface="Cambria Math" charset="0"/>
                              <a:ea typeface="Cambria Math" charset="0"/>
                              <a:cs typeface="Cambria Math" charset="0"/>
                            </a:rPr>
                          </m:ctrlPr>
                        </m:naryPr>
                        <m:sub>
                          <m:r>
                            <m:rPr>
                              <m:brk m:alnAt="25"/>
                            </m:rPr>
                            <a:rPr lang="en-US" altLang="zh-CN" sz="2800" b="0" i="1" smtClean="0">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=1</m:t>
                          </m:r>
                        </m:sub>
                        <m:sup>
                          <m:r>
                            <a:rPr lang="en-US" altLang="zh-CN" sz="2800" b="0" i="1" smtClean="0">
                              <a:latin typeface="Cambria Math" charset="0"/>
                              <a:ea typeface="Cambria Math" charset="0"/>
                              <a:cs typeface="Cambria Math" charset="0"/>
                            </a:rPr>
                            <m:t>𝐿</m:t>
                          </m:r>
                        </m:sup>
                        <m:e>
                          <m:r>
                            <m:rPr>
                              <m:sty m:val="p"/>
                            </m:rPr>
                            <a:rPr lang="en-US" altLang="zh-CN" sz="2800">
                              <a:latin typeface="Cambria Math" charset="0"/>
                              <a:ea typeface="Cambria Math" charset="0"/>
                              <a:cs typeface="Cambria Math" charset="0"/>
                            </a:rPr>
                            <m:t>ln</m:t>
                          </m:r>
                          <m:d>
                            <m:dPr>
                              <m:ctrlPr>
                                <a:rPr lang="is-IS" altLang="zh-CN" sz="2800" i="1">
                                  <a:latin typeface="Cambria Math" charset="0"/>
                                  <a:ea typeface="Cambria Math" charset="0"/>
                                  <a:cs typeface="Cambria Math" charset="0"/>
                                </a:rPr>
                              </m:ctrlPr>
                            </m:dPr>
                            <m:e>
                              <m:r>
                                <a:rPr lang="en-US" altLang="zh-CN" sz="2800" i="1">
                                  <a:latin typeface="Cambria Math" charset="0"/>
                                  <a:ea typeface="Cambria Math" charset="0"/>
                                  <a:cs typeface="Cambria Math" charset="0"/>
                                </a:rPr>
                                <m:t>𝑝</m:t>
                              </m:r>
                              <m:d>
                                <m:dPr>
                                  <m:ctrlPr>
                                    <a:rPr lang="en-US" altLang="zh-CN" sz="2800" i="1">
                                      <a:latin typeface="Cambria Math" charset="0"/>
                                      <a:ea typeface="Cambria Math" charset="0"/>
                                      <a:cs typeface="Cambria Math" charset="0"/>
                                    </a:rPr>
                                  </m:ctrlPr>
                                </m:dPr>
                                <m:e>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e>
                                <m:e>
                                  <m:r>
                                    <a:rPr lang="zh-CN" altLang="en-US" sz="2800" b="1" i="1">
                                      <a:latin typeface="Cambria Math" charset="0"/>
                                      <a:ea typeface="Cambria Math" charset="0"/>
                                      <a:cs typeface="Cambria Math" charset="0"/>
                                    </a:rPr>
                                    <m:t>𝜽</m:t>
                                  </m:r>
                                </m:e>
                              </m:d>
                              <m:r>
                                <a:rPr lang="en-US" altLang="zh-CN" sz="2800" i="1">
                                  <a:latin typeface="Cambria Math" charset="0"/>
                                  <a:ea typeface="Cambria Math" charset="0"/>
                                  <a:cs typeface="Cambria Math" charset="0"/>
                                </a:rPr>
                                <m:t>𝑝</m:t>
                              </m:r>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𝒙</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r>
                                <a:rPr lang="zh-CN" altLang="en-US" sz="2800" b="1" i="1">
                                  <a:latin typeface="Cambria Math" charset="0"/>
                                  <a:ea typeface="Cambria Math" charset="0"/>
                                  <a:cs typeface="Cambria Math" charset="0"/>
                                </a:rPr>
                                <m:t>𝜽</m:t>
                              </m:r>
                              <m:r>
                                <a:rPr lang="en-US" altLang="zh-CN" sz="2800" i="1">
                                  <a:latin typeface="Cambria Math" charset="0"/>
                                  <a:ea typeface="Cambria Math" charset="0"/>
                                  <a:cs typeface="Cambria Math" charset="0"/>
                                </a:rPr>
                                <m:t>)</m:t>
                              </m:r>
                            </m:e>
                          </m:d>
                        </m:e>
                      </m:nary>
                    </m:oMath>
                  </m:oMathPara>
                </a14:m>
                <a:endParaRPr lang="en-US" altLang="zh-CN" sz="2800" b="0" i="1" dirty="0">
                  <a:latin typeface="Cambria Math" charset="0"/>
                  <a:ea typeface="Cambria Math" charset="0"/>
                  <a:cs typeface="Cambria Math" charset="0"/>
                </a:endParaRPr>
              </a:p>
              <a:p>
                <a:pPr marL="271463" lvl="1">
                  <a:buNone/>
                </a:pPr>
                <a:r>
                  <a:rPr lang="en-US" altLang="zh-CN" sz="2800" b="0" dirty="0">
                    <a:latin typeface="Cambria Math" charset="0"/>
                    <a:ea typeface="Cambria Math" charset="0"/>
                    <a:cs typeface="Cambria Math" charset="0"/>
                  </a:rPr>
                  <a:t>					</a:t>
                </a:r>
                <a14:m>
                  <m:oMath xmlns:m="http://schemas.openxmlformats.org/officeDocument/2006/math">
                    <m:r>
                      <a:rPr lang="en-US" altLang="zh-CN" sz="2800" b="0" i="1" smtClean="0">
                        <a:latin typeface="Cambria Math" charset="0"/>
                        <a:ea typeface="Cambria Math" charset="0"/>
                        <a:cs typeface="Cambria Math" charset="0"/>
                      </a:rPr>
                      <m:t>+</m:t>
                    </m:r>
                    <m:r>
                      <a:rPr lang="zh-CN" altLang="en-US" sz="2800" b="0" i="1" smtClean="0">
                        <a:solidFill>
                          <a:srgbClr val="C00000"/>
                        </a:solidFill>
                        <a:latin typeface="Cambria Math" charset="0"/>
                        <a:ea typeface="Cambria Math" charset="0"/>
                        <a:cs typeface="Cambria Math" charset="0"/>
                      </a:rPr>
                      <m:t>𝜆</m:t>
                    </m:r>
                    <m:nary>
                      <m:naryPr>
                        <m:chr m:val="∑"/>
                        <m:limLoc m:val="subSup"/>
                        <m:ctrlPr>
                          <a:rPr lang="zh-CN" altLang="en-US" sz="2800" b="0" i="1" smtClean="0">
                            <a:latin typeface="Cambria Math" charset="0"/>
                            <a:ea typeface="Cambria Math" charset="0"/>
                            <a:cs typeface="Cambria Math" charset="0"/>
                          </a:rPr>
                        </m:ctrlPr>
                      </m:naryPr>
                      <m:sub>
                        <m:r>
                          <m:rPr>
                            <m:brk m:alnAt="25"/>
                          </m:rPr>
                          <a:rPr lang="en-US" altLang="zh-CN" sz="2800" b="0" i="1" smtClean="0">
                            <a:latin typeface="Cambria Math" charset="0"/>
                            <a:ea typeface="Cambria Math" charset="0"/>
                            <a:cs typeface="Cambria Math" charset="0"/>
                          </a:rPr>
                          <m:t>𝑖</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𝐿</m:t>
                        </m:r>
                        <m:r>
                          <a:rPr lang="en-US" altLang="zh-CN" sz="2800" b="0" i="1" smtClean="0">
                            <a:latin typeface="Cambria Math" charset="0"/>
                            <a:ea typeface="Cambria Math" charset="0"/>
                            <a:cs typeface="Cambria Math" charset="0"/>
                          </a:rPr>
                          <m:t>+1</m:t>
                        </m:r>
                      </m:sub>
                      <m:sup>
                        <m:r>
                          <a:rPr lang="en-US" altLang="zh-CN" sz="2800" b="0" i="1" smtClean="0">
                            <a:latin typeface="Cambria Math" charset="0"/>
                            <a:ea typeface="Cambria Math" charset="0"/>
                            <a:cs typeface="Cambria Math" charset="0"/>
                          </a:rPr>
                          <m:t>𝐿</m:t>
                        </m:r>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𝑈</m:t>
                        </m:r>
                      </m:sup>
                      <m:e>
                        <m:r>
                          <m:rPr>
                            <m:sty m:val="p"/>
                          </m:rPr>
                          <a:rPr lang="en-US" altLang="zh-CN" sz="2800" b="0" i="0" smtClean="0">
                            <a:latin typeface="Cambria Math" charset="0"/>
                            <a:ea typeface="Cambria Math" charset="0"/>
                            <a:cs typeface="Cambria Math" charset="0"/>
                          </a:rPr>
                          <m:t>ln</m:t>
                        </m:r>
                        <m:r>
                          <a:rPr lang="en-US" altLang="zh-CN" sz="2800" b="0" i="1" smtClean="0">
                            <a:latin typeface="Cambria Math" charset="0"/>
                            <a:ea typeface="Cambria Math" charset="0"/>
                            <a:cs typeface="Cambria Math" charset="0"/>
                          </a:rPr>
                          <m:t>⁡(</m:t>
                        </m:r>
                        <m:nary>
                          <m:naryPr>
                            <m:chr m:val="∑"/>
                            <m:limLoc m:val="subSup"/>
                            <m:ctrlPr>
                              <a:rPr lang="en-US" altLang="zh-CN" sz="2800" b="0" i="1" smtClean="0">
                                <a:latin typeface="Cambria Math" charset="0"/>
                                <a:ea typeface="Cambria Math" charset="0"/>
                                <a:cs typeface="Cambria Math" charset="0"/>
                              </a:rPr>
                            </m:ctrlPr>
                          </m:naryPr>
                          <m:sub>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r>
                              <a:rPr lang="en-US" altLang="zh-CN" sz="2800" b="0" i="1" smtClean="0">
                                <a:latin typeface="Cambria Math" charset="0"/>
                                <a:ea typeface="Cambria Math" charset="0"/>
                                <a:cs typeface="Cambria Math" charset="0"/>
                              </a:rPr>
                              <m:t>=1</m:t>
                            </m:r>
                          </m:sub>
                          <m:sup>
                            <m:r>
                              <a:rPr lang="en-US" altLang="zh-CN" sz="2800" b="0" i="1" smtClean="0">
                                <a:latin typeface="Cambria Math" charset="0"/>
                                <a:ea typeface="Cambria Math" charset="0"/>
                                <a:cs typeface="Cambria Math" charset="0"/>
                              </a:rPr>
                              <m:t>2</m:t>
                            </m:r>
                          </m:sup>
                          <m:e>
                            <m:r>
                              <a:rPr lang="en-US" altLang="zh-CN" sz="2800" b="0" i="1" smtClean="0">
                                <a:latin typeface="Cambria Math" charset="0"/>
                                <a:ea typeface="Cambria Math" charset="0"/>
                                <a:cs typeface="Cambria Math" charset="0"/>
                              </a:rPr>
                              <m:t>𝑝</m:t>
                            </m:r>
                            <m:d>
                              <m:dPr>
                                <m:ctrlPr>
                                  <a:rPr lang="en-US" altLang="zh-CN" sz="2800" b="0" i="1" smtClean="0">
                                    <a:latin typeface="Cambria Math" charset="0"/>
                                    <a:ea typeface="Cambria Math" charset="0"/>
                                    <a:cs typeface="Cambria Math" charset="0"/>
                                  </a:rPr>
                                </m:ctrlPr>
                              </m:dPr>
                              <m:e>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e>
                              <m:e>
                                <m:r>
                                  <a:rPr lang="zh-CN" altLang="en-US" sz="2800" b="1" i="1" smtClean="0">
                                    <a:latin typeface="Cambria Math" charset="0"/>
                                    <a:ea typeface="Cambria Math" charset="0"/>
                                    <a:cs typeface="Cambria Math" charset="0"/>
                                  </a:rPr>
                                  <m:t>𝜽</m:t>
                                </m:r>
                              </m:e>
                            </m:d>
                            <m:r>
                              <a:rPr lang="en-US" altLang="zh-CN" sz="2800" b="0" i="1" smtClean="0">
                                <a:latin typeface="Cambria Math" charset="0"/>
                                <a:ea typeface="Cambria Math" charset="0"/>
                                <a:cs typeface="Cambria Math" charset="0"/>
                              </a:rPr>
                              <m:t>𝑝</m:t>
                            </m:r>
                            <m:r>
                              <a:rPr lang="en-US" altLang="zh-CN" sz="2800" b="0" i="1" smtClean="0">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𝒙</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i="1">
                                    <a:latin typeface="Cambria Math" charset="0"/>
                                    <a:ea typeface="Cambria Math" charset="0"/>
                                    <a:cs typeface="Cambria Math" charset="0"/>
                                  </a:rPr>
                                  <m:t>𝑦</m:t>
                                </m:r>
                              </m:e>
                              <m:sub>
                                <m:r>
                                  <a:rPr lang="en-US" altLang="zh-CN" sz="2800" i="1">
                                    <a:latin typeface="Cambria Math" charset="0"/>
                                    <a:ea typeface="Cambria Math" charset="0"/>
                                    <a:cs typeface="Cambria Math" charset="0"/>
                                  </a:rPr>
                                  <m:t>𝑖</m:t>
                                </m:r>
                              </m:sub>
                            </m:sSub>
                            <m:r>
                              <a:rPr lang="en-US" altLang="zh-CN" sz="2800" i="1">
                                <a:latin typeface="Cambria Math" charset="0"/>
                                <a:ea typeface="Cambria Math" charset="0"/>
                                <a:cs typeface="Cambria Math" charset="0"/>
                              </a:rPr>
                              <m:t>,</m:t>
                            </m:r>
                            <m:r>
                              <a:rPr lang="zh-CN" altLang="en-US" sz="2800" b="1" i="1">
                                <a:latin typeface="Cambria Math" charset="0"/>
                                <a:ea typeface="Cambria Math" charset="0"/>
                                <a:cs typeface="Cambria Math" charset="0"/>
                              </a:rPr>
                              <m:t>𝜽</m:t>
                            </m:r>
                            <m:r>
                              <a:rPr lang="en-US" altLang="zh-CN" sz="2800" b="0" i="1" smtClean="0">
                                <a:latin typeface="Cambria Math" charset="0"/>
                                <a:ea typeface="Cambria Math" charset="0"/>
                                <a:cs typeface="Cambria Math" charset="0"/>
                              </a:rPr>
                              <m:t>)</m:t>
                            </m:r>
                          </m:e>
                        </m:nary>
                        <m:r>
                          <a:rPr lang="en-US" altLang="zh-CN" sz="2800" b="0" i="1" smtClean="0">
                            <a:latin typeface="Cambria Math" charset="0"/>
                            <a:ea typeface="Cambria Math" charset="0"/>
                            <a:cs typeface="Cambria Math" charset="0"/>
                          </a:rPr>
                          <m:t>)</m:t>
                        </m:r>
                      </m:e>
                    </m:nary>
                  </m:oMath>
                </a14:m>
                <a:r>
                  <a:rPr lang="en-US" altLang="zh-CN"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3"/>
                <a:ext cx="10658248" cy="3162980"/>
              </a:xfrm>
              <a:blipFill rotWithShape="0">
                <a:blip r:embed="rId2"/>
                <a:stretch>
                  <a:fillRect l="-1144" t="-2890" b="-1483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7"/>
            <a:ext cx="9134307" cy="850219"/>
          </a:xfrm>
        </p:spPr>
        <p:txBody>
          <a:bodyPr/>
          <a:lstStyle/>
          <a:p>
            <a:r>
              <a:rPr lang="zh-CN" altLang="en-US" spc="-5" dirty="0">
                <a:solidFill>
                  <a:srgbClr val="FFFFFF"/>
                </a:solidFill>
                <a:latin typeface="Microsoft YaHei"/>
                <a:cs typeface="Microsoft YaHei"/>
              </a:rPr>
              <a:t>减少风险的启发式方法</a:t>
            </a:r>
            <a:endParaRPr lang="zh-CN" altLang="en-US" dirty="0"/>
          </a:p>
        </p:txBody>
      </p:sp>
    </p:spTree>
    <p:extLst>
      <p:ext uri="{BB962C8B-B14F-4D97-AF65-F5344CB8AC3E}">
        <p14:creationId xmlns:p14="http://schemas.microsoft.com/office/powerpoint/2010/main" val="40550521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4"/>
                <a:ext cx="11246077" cy="3741012"/>
              </a:xfrm>
            </p:spPr>
            <p:txBody>
              <a:bodyPr/>
              <a:lstStyle/>
              <a:p>
                <a:pPr marL="0" indent="0">
                  <a:buNone/>
                </a:pPr>
                <a:r>
                  <a:rPr lang="zh-CN" altLang="en-US" sz="2800" spc="-5" dirty="0">
                    <a:latin typeface="Microsoft YaHei" charset="-122"/>
                    <a:ea typeface="Microsoft YaHei" charset="-122"/>
                    <a:cs typeface="Microsoft YaHei" charset="-122"/>
                  </a:rPr>
                  <a:t>除了使用概率生成模型，任何聚类算法都</a:t>
                </a:r>
                <a:r>
                  <a:rPr lang="zh-CN" altLang="en-US" sz="2800" spc="5" dirty="0">
                    <a:latin typeface="Microsoft YaHei" charset="-122"/>
                    <a:ea typeface="Microsoft YaHei" charset="-122"/>
                    <a:cs typeface="Microsoft YaHei" charset="-122"/>
                  </a:rPr>
                  <a:t>可</a:t>
                </a:r>
                <a:r>
                  <a:rPr lang="zh-CN" altLang="en-US" sz="2800" spc="-5" dirty="0">
                    <a:latin typeface="Microsoft YaHei" charset="-122"/>
                    <a:ea typeface="Microsoft YaHei" charset="-122"/>
                    <a:cs typeface="Microsoft YaHei" charset="-122"/>
                  </a:rPr>
                  <a:t>以被用于半</a:t>
                </a:r>
                <a:r>
                  <a:rPr lang="zh-CN" altLang="en-US" sz="2800" spc="5" dirty="0">
                    <a:latin typeface="Microsoft YaHei" charset="-122"/>
                    <a:ea typeface="Microsoft YaHei" charset="-122"/>
                    <a:cs typeface="Microsoft YaHei" charset="-122"/>
                  </a:rPr>
                  <a:t>监</a:t>
                </a:r>
                <a:r>
                  <a:rPr lang="zh-CN" altLang="en-US" sz="2800" spc="-5" dirty="0">
                    <a:latin typeface="Microsoft YaHei" charset="-122"/>
                    <a:ea typeface="Microsoft YaHei" charset="-122"/>
                    <a:cs typeface="Microsoft YaHei" charset="-122"/>
                  </a:rPr>
                  <a:t>督学</a:t>
                </a:r>
                <a:r>
                  <a:rPr lang="zh-CN" altLang="en-US" sz="2800" spc="-45" dirty="0">
                    <a:latin typeface="Microsoft YaHei" charset="-122"/>
                    <a:ea typeface="Microsoft YaHei" charset="-122"/>
                    <a:cs typeface="Microsoft YaHei" charset="-122"/>
                  </a:rPr>
                  <a:t>习</a:t>
                </a:r>
                <a:r>
                  <a:rPr lang="en-US" altLang="zh-CN" sz="2800" spc="-5"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在</a:t>
                </a:r>
                <a14:m>
                  <m:oMath xmlns:m="http://schemas.openxmlformats.org/officeDocument/2006/math">
                    <m:sSub>
                      <m:sSubPr>
                        <m:ctrlPr>
                          <a:rPr lang="en-US" altLang="zh-CN" sz="2800" i="1" smtClean="0">
                            <a:latin typeface="Cambria Math" charset="0"/>
                            <a:ea typeface="Cambria Math" charset="0"/>
                            <a:cs typeface="Cambria Math" charset="0"/>
                          </a:rPr>
                        </m:ctrlPr>
                      </m:sSubPr>
                      <m:e>
                        <m:r>
                          <a:rPr lang="en-US" altLang="zh-CN" sz="2800" b="1" i="1" smtClean="0">
                            <a:latin typeface="Cambria Math" charset="0"/>
                            <a:ea typeface="Cambria Math" charset="0"/>
                            <a:cs typeface="Cambria Math" charset="0"/>
                          </a:rPr>
                          <m:t>𝒙</m:t>
                        </m:r>
                      </m:e>
                      <m:sub>
                        <m:r>
                          <a:rPr lang="en-US" altLang="zh-CN" sz="2800" b="0" i="1" smtClean="0">
                            <a:latin typeface="Cambria Math" charset="0"/>
                            <a:ea typeface="Cambria Math" charset="0"/>
                            <a:cs typeface="Cambria Math" charset="0"/>
                          </a:rPr>
                          <m:t>1</m:t>
                        </m:r>
                      </m:sub>
                    </m:sSub>
                    <m:r>
                      <a:rPr lang="en-US" altLang="zh-CN" sz="2800" b="0" i="1" smtClean="0">
                        <a:latin typeface="Cambria Math" charset="0"/>
                        <a:ea typeface="Cambria Math" charset="0"/>
                        <a:cs typeface="Cambria Math" charset="0"/>
                      </a:rPr>
                      <m:t>…</m:t>
                    </m:r>
                    <m:sSub>
                      <m:sSubPr>
                        <m:ctrlPr>
                          <a:rPr lang="en-US" altLang="zh-CN" sz="2800" b="0" i="1" smtClean="0">
                            <a:latin typeface="Cambria Math" charset="0"/>
                            <a:ea typeface="Cambria Math" charset="0"/>
                            <a:cs typeface="Cambria Math" charset="0"/>
                          </a:rPr>
                        </m:ctrlPr>
                      </m:sSubPr>
                      <m:e>
                        <m:r>
                          <a:rPr lang="en-US" altLang="zh-CN" sz="2800" b="1" i="1" smtClean="0">
                            <a:latin typeface="Cambria Math" charset="0"/>
                            <a:ea typeface="Cambria Math" charset="0"/>
                            <a:cs typeface="Cambria Math" charset="0"/>
                          </a:rPr>
                          <m:t>𝒙</m:t>
                        </m:r>
                      </m:e>
                      <m:sub>
                        <m:r>
                          <a:rPr lang="en-US" altLang="zh-CN" sz="2800" b="0" i="1" smtClean="0">
                            <a:latin typeface="Cambria Math" charset="0"/>
                            <a:ea typeface="Cambria Math" charset="0"/>
                            <a:cs typeface="Cambria Math" charset="0"/>
                          </a:rPr>
                          <m:t>𝑈</m:t>
                        </m:r>
                      </m:sub>
                    </m:sSub>
                  </m:oMath>
                </a14:m>
                <a:r>
                  <a:rPr lang="zh-CN" altLang="en-US" sz="2800" dirty="0">
                    <a:latin typeface="Microsoft YaHei" charset="-122"/>
                    <a:ea typeface="Microsoft YaHei" charset="-122"/>
                    <a:cs typeface="Microsoft YaHei" charset="-122"/>
                  </a:rPr>
                  <a:t>运行某种你挑选的聚类算法</a:t>
                </a:r>
                <a:endParaRPr lang="en-US" altLang="zh-CN" sz="2800" dirty="0">
                  <a:latin typeface="Microsoft YaHei" charset="-122"/>
                  <a:ea typeface="Microsoft YaHei" charset="-122"/>
                  <a:cs typeface="Microsoft YaHei" charset="-122"/>
                </a:endParaRP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通过计算簇内占多数的类别，将簇内所有的点标记为该类别</a:t>
                </a:r>
                <a:endParaRPr lang="en-US" altLang="zh-CN" sz="2800" dirty="0">
                  <a:latin typeface="Microsoft YaHei" charset="-122"/>
                  <a:ea typeface="Microsoft YaHei" charset="-122"/>
                  <a:cs typeface="Microsoft YaHei" charset="-122"/>
                </a:endParaRP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优点</a:t>
                </a:r>
                <a:r>
                  <a:rPr lang="en-US" altLang="zh-CN" sz="2800" dirty="0">
                    <a:latin typeface="Microsoft YaHei" charset="-122"/>
                    <a:ea typeface="Microsoft YaHei" charset="-122"/>
                    <a:cs typeface="Microsoft YaHei" charset="-122"/>
                  </a:rPr>
                  <a:t>:</a:t>
                </a:r>
                <a:r>
                  <a:rPr lang="zh-CN" altLang="en-US" sz="2800" spc="-1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利用现有算法的一种简单方法</a:t>
                </a:r>
                <a:endParaRPr lang="en-US" altLang="zh-CN" sz="2800" dirty="0">
                  <a:latin typeface="Microsoft YaHei" charset="-122"/>
                  <a:ea typeface="Microsoft YaHei" charset="-122"/>
                  <a:cs typeface="Microsoft YaHei" charset="-122"/>
                </a:endParaRP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缺点</a:t>
                </a:r>
                <a:r>
                  <a:rPr lang="en-US" altLang="zh-CN" sz="2800" dirty="0">
                    <a:latin typeface="Microsoft YaHei" charset="-122"/>
                    <a:ea typeface="Microsoft YaHei" charset="-122"/>
                    <a:cs typeface="Microsoft YaHei" charset="-122"/>
                  </a:rPr>
                  <a:t>:</a:t>
                </a:r>
                <a:r>
                  <a:rPr lang="zh-CN" altLang="en-US" sz="2800" spc="-2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很难去分析它的好坏。如果簇假设不正确，结果会很差</a:t>
                </a:r>
              </a:p>
              <a:p>
                <a:pPr marL="800100" lvl="1" indent="-342900">
                  <a:lnSpc>
                    <a:spcPct val="150000"/>
                  </a:lnSpc>
                  <a:buFont typeface="Wingdings" panose="05000000000000000000" pitchFamily="2" charset="2"/>
                  <a:buChar char="l"/>
                </a:pPr>
                <a:endParaRPr lang="en-US" altLang="zh-CN" sz="2800" b="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4"/>
                <a:ext cx="11246077" cy="3741012"/>
              </a:xfrm>
              <a:blipFill rotWithShape="0">
                <a:blip r:embed="rId2"/>
                <a:stretch>
                  <a:fillRect l="-1084"/>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8981907" cy="447448"/>
          </a:xfrm>
        </p:spPr>
        <p:txBody>
          <a:bodyPr/>
          <a:lstStyle/>
          <a:p>
            <a:r>
              <a:rPr lang="zh-CN" altLang="en-US" spc="-5" dirty="0">
                <a:solidFill>
                  <a:srgbClr val="FFFFFF"/>
                </a:solidFill>
                <a:latin typeface="Microsoft YaHei"/>
                <a:cs typeface="Microsoft YaHei"/>
              </a:rPr>
              <a:t>相关方</a:t>
            </a:r>
            <a:r>
              <a:rPr lang="zh-CN" altLang="en-US" dirty="0">
                <a:solidFill>
                  <a:srgbClr val="FFFFFF"/>
                </a:solidFill>
                <a:latin typeface="Microsoft YaHei"/>
                <a:cs typeface="Microsoft YaHei"/>
              </a:rPr>
              <a:t>法</a:t>
            </a:r>
            <a:r>
              <a:rPr lang="en-US" altLang="zh-CN" dirty="0">
                <a:solidFill>
                  <a:srgbClr val="FFFFFF"/>
                </a:solidFill>
                <a:latin typeface="Microsoft YaHei"/>
                <a:cs typeface="Microsoft YaHei"/>
              </a:rPr>
              <a:t>: </a:t>
            </a:r>
            <a:r>
              <a:rPr lang="zh-CN" altLang="en-US" spc="-5" dirty="0">
                <a:solidFill>
                  <a:srgbClr val="FFFFFF"/>
                </a:solidFill>
                <a:latin typeface="Microsoft YaHei"/>
                <a:cs typeface="Microsoft YaHei"/>
              </a:rPr>
              <a:t>聚类标签法</a:t>
            </a:r>
            <a:r>
              <a:rPr lang="zh-CN" altLang="en-US" spc="-15" dirty="0">
                <a:solidFill>
                  <a:srgbClr val="FFFFFF"/>
                </a:solidFill>
                <a:latin typeface="Microsoft YaHei"/>
                <a:cs typeface="Microsoft YaHei"/>
              </a:rPr>
              <a:t>（</a:t>
            </a:r>
            <a:r>
              <a:rPr lang="en-US" altLang="zh-CN" spc="-15" dirty="0">
                <a:solidFill>
                  <a:srgbClr val="FFFFFF"/>
                </a:solidFill>
                <a:latin typeface="Microsoft YaHei"/>
                <a:cs typeface="Microsoft YaHei"/>
              </a:rPr>
              <a:t>Cluster-and-label</a:t>
            </a:r>
            <a:r>
              <a:rPr lang="zh-CN" altLang="en-US" spc="-15" dirty="0">
                <a:solidFill>
                  <a:srgbClr val="FFFFFF"/>
                </a:solidFill>
                <a:latin typeface="Microsoft YaHei"/>
                <a:cs typeface="Microsoft YaHei"/>
              </a:rPr>
              <a:t>）</a:t>
            </a:r>
            <a:endParaRPr lang="zh-CN" altLang="en-US" dirty="0"/>
          </a:p>
        </p:txBody>
      </p:sp>
      <p:pic>
        <p:nvPicPr>
          <p:cNvPr id="4" name="图片 3"/>
          <p:cNvPicPr>
            <a:picLocks noChangeAspect="1"/>
          </p:cNvPicPr>
          <p:nvPr/>
        </p:nvPicPr>
        <p:blipFill>
          <a:blip r:embed="rId3"/>
          <a:stretch>
            <a:fillRect/>
          </a:stretch>
        </p:blipFill>
        <p:spPr>
          <a:xfrm>
            <a:off x="7196666" y="4607908"/>
            <a:ext cx="3515783" cy="2091341"/>
          </a:xfrm>
          <a:prstGeom prst="rect">
            <a:avLst/>
          </a:prstGeom>
        </p:spPr>
      </p:pic>
    </p:spTree>
    <p:extLst>
      <p:ext uri="{BB962C8B-B14F-4D97-AF65-F5344CB8AC3E}">
        <p14:creationId xmlns:p14="http://schemas.microsoft.com/office/powerpoint/2010/main" val="1696694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78182" y="1380699"/>
            <a:ext cx="9703575" cy="4340631"/>
          </a:xfrm>
        </p:spPr>
      </p:pic>
      <p:sp>
        <p:nvSpPr>
          <p:cNvPr id="3" name="文本占位符 2"/>
          <p:cNvSpPr>
            <a:spLocks noGrp="1"/>
          </p:cNvSpPr>
          <p:nvPr>
            <p:ph type="body" sz="quarter" idx="12"/>
          </p:nvPr>
        </p:nvSpPr>
        <p:spPr>
          <a:xfrm>
            <a:off x="858779" y="173038"/>
            <a:ext cx="12179888" cy="842962"/>
          </a:xfrm>
        </p:spPr>
        <p:txBody>
          <a:bodyPr/>
          <a:lstStyle/>
          <a:p>
            <a:r>
              <a:rPr kumimoji="1" lang="zh-CN" altLang="en-US" sz="2400" dirty="0"/>
              <a:t>例：</a:t>
            </a:r>
            <a:r>
              <a:rPr lang="en-US" altLang="zh-CN" sz="2400" dirty="0"/>
              <a:t> Pseudo-semi-supervised Learning for Unsupervised Clustering</a:t>
            </a:r>
          </a:p>
        </p:txBody>
      </p:sp>
      <p:sp>
        <p:nvSpPr>
          <p:cNvPr id="4" name="文本框 3"/>
          <p:cNvSpPr txBox="1"/>
          <p:nvPr/>
        </p:nvSpPr>
        <p:spPr>
          <a:xfrm>
            <a:off x="5416078" y="965201"/>
            <a:ext cx="3065289" cy="830997"/>
          </a:xfrm>
          <a:prstGeom prst="rect">
            <a:avLst/>
          </a:prstGeom>
          <a:noFill/>
        </p:spPr>
        <p:txBody>
          <a:bodyPr wrap="square" rtlCol="0">
            <a:spAutoFit/>
          </a:bodyPr>
          <a:lstStyle/>
          <a:p>
            <a:r>
              <a:rPr kumimoji="1" lang="zh-CN" altLang="en-US" sz="2400" dirty="0">
                <a:solidFill>
                  <a:srgbClr val="094162"/>
                </a:solidFill>
                <a:latin typeface="Microsoft YaHei" charset="-122"/>
                <a:ea typeface="Microsoft YaHei" charset="-122"/>
                <a:cs typeface="Microsoft YaHei" charset="-122"/>
              </a:rPr>
              <a:t>采用不同的聚类算法学习多个</a:t>
            </a:r>
            <a:r>
              <a:rPr kumimoji="1" lang="zh-CN" altLang="en-US" sz="2400">
                <a:solidFill>
                  <a:srgbClr val="094162"/>
                </a:solidFill>
                <a:latin typeface="Microsoft YaHei" charset="-122"/>
                <a:ea typeface="Microsoft YaHei" charset="-122"/>
                <a:cs typeface="Microsoft YaHei" charset="-122"/>
              </a:rPr>
              <a:t>聚类器</a:t>
            </a:r>
            <a:endParaRPr kumimoji="1" lang="zh-CN" altLang="en-US" sz="2400" dirty="0">
              <a:solidFill>
                <a:srgbClr val="094162"/>
              </a:solidFill>
              <a:latin typeface="Microsoft YaHei" charset="-122"/>
              <a:ea typeface="Microsoft YaHei" charset="-122"/>
              <a:cs typeface="Microsoft YaHei" charset="-122"/>
            </a:endParaRPr>
          </a:p>
        </p:txBody>
      </p:sp>
      <p:sp>
        <p:nvSpPr>
          <p:cNvPr id="6" name="文本框 5"/>
          <p:cNvSpPr txBox="1"/>
          <p:nvPr/>
        </p:nvSpPr>
        <p:spPr>
          <a:xfrm>
            <a:off x="9156802" y="965201"/>
            <a:ext cx="2869070" cy="830997"/>
          </a:xfrm>
          <a:prstGeom prst="rect">
            <a:avLst/>
          </a:prstGeom>
          <a:noFill/>
        </p:spPr>
        <p:txBody>
          <a:bodyPr wrap="square" rtlCol="0">
            <a:spAutoFit/>
          </a:bodyPr>
          <a:lstStyle/>
          <a:p>
            <a:r>
              <a:rPr kumimoji="1" lang="zh-CN" altLang="en-US" sz="2400" dirty="0">
                <a:solidFill>
                  <a:srgbClr val="094162"/>
                </a:solidFill>
                <a:latin typeface="Microsoft YaHei" charset="-122"/>
                <a:ea typeface="Microsoft YaHei" charset="-122"/>
                <a:cs typeface="Microsoft YaHei" charset="-122"/>
              </a:rPr>
              <a:t>根据多个聚类</a:t>
            </a:r>
            <a:r>
              <a:rPr kumimoji="1" lang="zh-CN" altLang="en-US" sz="2400">
                <a:solidFill>
                  <a:srgbClr val="094162"/>
                </a:solidFill>
                <a:latin typeface="Microsoft YaHei" charset="-122"/>
                <a:ea typeface="Microsoft YaHei" charset="-122"/>
                <a:cs typeface="Microsoft YaHei" charset="-122"/>
              </a:rPr>
              <a:t>器的结果构造邻接图</a:t>
            </a:r>
            <a:endParaRPr kumimoji="1" lang="zh-CN" altLang="en-US" sz="2400" dirty="0">
              <a:solidFill>
                <a:srgbClr val="094162"/>
              </a:solidFill>
              <a:latin typeface="Microsoft YaHei" charset="-122"/>
              <a:ea typeface="Microsoft YaHei" charset="-122"/>
              <a:cs typeface="Microsoft YaHei" charset="-122"/>
            </a:endParaRPr>
          </a:p>
        </p:txBody>
      </p:sp>
      <p:sp>
        <p:nvSpPr>
          <p:cNvPr id="7" name="文本框 6"/>
          <p:cNvSpPr txBox="1"/>
          <p:nvPr/>
        </p:nvSpPr>
        <p:spPr>
          <a:xfrm>
            <a:off x="9322930" y="5742000"/>
            <a:ext cx="2869070" cy="830997"/>
          </a:xfrm>
          <a:prstGeom prst="rect">
            <a:avLst/>
          </a:prstGeom>
          <a:noFill/>
        </p:spPr>
        <p:txBody>
          <a:bodyPr wrap="square" rtlCol="0">
            <a:spAutoFit/>
          </a:bodyPr>
          <a:lstStyle/>
          <a:p>
            <a:r>
              <a:rPr kumimoji="1" lang="zh-CN" altLang="en-US" sz="2400" dirty="0">
                <a:solidFill>
                  <a:srgbClr val="094162"/>
                </a:solidFill>
                <a:latin typeface="Microsoft YaHei" charset="-122"/>
                <a:ea typeface="Microsoft YaHei" charset="-122"/>
                <a:cs typeface="Microsoft YaHei" charset="-122"/>
              </a:rPr>
              <a:t>根据邻接图产生高质量的伪标签</a:t>
            </a:r>
          </a:p>
        </p:txBody>
      </p:sp>
      <p:sp>
        <p:nvSpPr>
          <p:cNvPr id="8" name="文本框 7"/>
          <p:cNvSpPr txBox="1"/>
          <p:nvPr/>
        </p:nvSpPr>
        <p:spPr>
          <a:xfrm>
            <a:off x="5612297" y="5689097"/>
            <a:ext cx="2869070" cy="830997"/>
          </a:xfrm>
          <a:prstGeom prst="rect">
            <a:avLst/>
          </a:prstGeom>
          <a:noFill/>
        </p:spPr>
        <p:txBody>
          <a:bodyPr wrap="square" rtlCol="0">
            <a:spAutoFit/>
          </a:bodyPr>
          <a:lstStyle/>
          <a:p>
            <a:r>
              <a:rPr kumimoji="1" lang="zh-CN" altLang="en-US" sz="2400" dirty="0">
                <a:solidFill>
                  <a:srgbClr val="094162"/>
                </a:solidFill>
                <a:latin typeface="Microsoft YaHei" charset="-122"/>
                <a:ea typeface="Microsoft YaHei" charset="-122"/>
                <a:cs typeface="Microsoft YaHei" charset="-122"/>
              </a:rPr>
              <a:t>结合分类损失和聚类损失更新聚类器</a:t>
            </a:r>
          </a:p>
        </p:txBody>
      </p:sp>
      <p:sp>
        <p:nvSpPr>
          <p:cNvPr id="5" name="矩形 4"/>
          <p:cNvSpPr/>
          <p:nvPr/>
        </p:nvSpPr>
        <p:spPr>
          <a:xfrm>
            <a:off x="36400" y="6448567"/>
            <a:ext cx="10759356" cy="369332"/>
          </a:xfrm>
          <a:prstGeom prst="rect">
            <a:avLst/>
          </a:prstGeom>
        </p:spPr>
        <p:txBody>
          <a:bodyPr wrap="square">
            <a:spAutoFit/>
          </a:bodyPr>
          <a:lstStyle/>
          <a:p>
            <a:pPr>
              <a:buFont typeface="Arial" charset="0"/>
              <a:buChar char="•"/>
            </a:pPr>
            <a:r>
              <a:rPr lang="en-US" altLang="zh-CN" dirty="0" smtClean="0">
                <a:solidFill>
                  <a:srgbClr val="094162"/>
                </a:solidFill>
                <a:latin typeface="Merriweather" charset="0"/>
                <a:hlinkClick r:id="rId3"/>
              </a:rPr>
              <a:t>Unsupervised Clustering using Pseudo-semi-supervised Learning</a:t>
            </a:r>
            <a:r>
              <a:rPr lang="en-US" altLang="zh-CN" dirty="0" smtClean="0">
                <a:solidFill>
                  <a:srgbClr val="094162"/>
                </a:solidFill>
                <a:latin typeface="Merriweather" charset="0"/>
              </a:rPr>
              <a:t>, ICLR2020</a:t>
            </a:r>
            <a:endParaRPr lang="en-US" altLang="zh-CN" b="0" i="0" dirty="0">
              <a:solidFill>
                <a:srgbClr val="094162"/>
              </a:solidFill>
              <a:effectLst/>
              <a:latin typeface="Merriweather" charset="0"/>
            </a:endParaRPr>
          </a:p>
        </p:txBody>
      </p:sp>
    </p:spTree>
    <p:extLst>
      <p:ext uri="{BB962C8B-B14F-4D97-AF65-F5344CB8AC3E}">
        <p14:creationId xmlns:p14="http://schemas.microsoft.com/office/powerpoint/2010/main" val="15499792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643792" y="1011671"/>
            <a:ext cx="4345941" cy="4834657"/>
          </a:xfrm>
          <a:prstGeom prst="rect">
            <a:avLst/>
          </a:prstGeom>
        </p:spPr>
        <p:txBody>
          <a:bodyPr vert="horz" wrap="square" lIns="0" tIns="180340" rIns="0" bIns="0" rtlCol="0">
            <a:spAutoFit/>
          </a:bodyPr>
          <a:lstStyle/>
          <a:p>
            <a:pPr marL="298450" indent="-285750">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简介</a:t>
            </a:r>
          </a:p>
          <a:p>
            <a:pPr marL="298450" marR="169545"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半监督学习算法</a:t>
            </a:r>
          </a:p>
          <a:p>
            <a:pPr marL="755650" lvl="1" indent="-285750">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自我训练</a:t>
            </a:r>
          </a:p>
          <a:p>
            <a:pPr marL="755650" lvl="2" indent="-285750">
              <a:lnSpc>
                <a:spcPct val="100000"/>
              </a:lnSpc>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多视角学习</a:t>
            </a:r>
          </a:p>
          <a:p>
            <a:pPr marL="755650" lvl="2" indent="-285750">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生成模型</a:t>
            </a:r>
          </a:p>
          <a:p>
            <a:pPr marL="755650" lvl="1" indent="-285750">
              <a:lnSpc>
                <a:spcPct val="100000"/>
              </a:lnSpc>
              <a:spcBef>
                <a:spcPts val="1320"/>
              </a:spcBef>
              <a:buFont typeface="Wingdings"/>
              <a:buChar char="◼"/>
              <a:tabLst>
                <a:tab pos="755650" algn="l"/>
              </a:tabLst>
            </a:pPr>
            <a:r>
              <a:rPr sz="2800" dirty="0">
                <a:solidFill>
                  <a:srgbClr val="09405E"/>
                </a:solidFill>
                <a:latin typeface="Microsoft YaHei" charset="-122"/>
                <a:ea typeface="Microsoft YaHei" charset="-122"/>
                <a:cs typeface="Microsoft YaHei" charset="-122"/>
              </a:rPr>
              <a:t>S</a:t>
            </a:r>
            <a:r>
              <a:rPr sz="2800" baseline="30000" dirty="0">
                <a:solidFill>
                  <a:srgbClr val="09405E"/>
                </a:solidFill>
                <a:latin typeface="Microsoft YaHei" charset="-122"/>
                <a:ea typeface="Microsoft YaHei" charset="-122"/>
                <a:cs typeface="Microsoft YaHei" charset="-122"/>
              </a:rPr>
              <a:t>3</a:t>
            </a:r>
            <a:r>
              <a:rPr sz="2800" dirty="0">
                <a:solidFill>
                  <a:srgbClr val="09405E"/>
                </a:solidFill>
                <a:latin typeface="Microsoft YaHei" charset="-122"/>
                <a:ea typeface="Microsoft YaHei" charset="-122"/>
                <a:cs typeface="Microsoft YaHei" charset="-122"/>
              </a:rPr>
              <a:t>VMs</a:t>
            </a: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基于图的算</a:t>
            </a:r>
            <a:r>
              <a:rPr sz="2800" spc="-1595" dirty="0">
                <a:solidFill>
                  <a:srgbClr val="7E7E7E"/>
                </a:solidFill>
                <a:latin typeface="Microsoft YaHei" charset="-122"/>
                <a:ea typeface="Microsoft YaHei" charset="-122"/>
                <a:cs typeface="Microsoft YaHei" charset="-122"/>
              </a:rPr>
              <a:t>法</a:t>
            </a:r>
            <a:endParaRPr sz="2800" dirty="0">
              <a:latin typeface="Microsoft YaHei" charset="-122"/>
              <a:ea typeface="Microsoft YaHei" charset="-122"/>
              <a:cs typeface="Microsoft YaHei" charset="-122"/>
            </a:endParaRP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444630"/>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087630" cy="3173866"/>
          </a:xfrm>
        </p:spPr>
        <p:txBody>
          <a:bodyPr/>
          <a:lstStyle/>
          <a:p>
            <a:pPr marL="459105" indent="-446405">
              <a:lnSpc>
                <a:spcPct val="100000"/>
              </a:lnSpc>
              <a:spcBef>
                <a:spcPts val="1660"/>
              </a:spcBef>
              <a:buFont typeface="Wingdings"/>
              <a:buChar char="◼"/>
              <a:tabLst>
                <a:tab pos="459105" algn="l"/>
                <a:tab pos="459740" algn="l"/>
              </a:tabLst>
            </a:pPr>
            <a:r>
              <a:rPr lang="zh-CN" altLang="mr-IN" sz="2800" spc="-5" dirty="0">
                <a:latin typeface="Microsoft YaHei" charset="-122"/>
                <a:ea typeface="Microsoft YaHei" charset="-122"/>
                <a:cs typeface="Microsoft YaHei" charset="-122"/>
              </a:rPr>
              <a:t>半监督支持向量机</a:t>
            </a:r>
            <a:r>
              <a:rPr lang="mr-IN" altLang="zh-CN" sz="2800" spc="-5" dirty="0">
                <a:latin typeface="Microsoft YaHei" charset="-122"/>
                <a:ea typeface="Microsoft YaHei" charset="-122"/>
                <a:cs typeface="Microsoft YaHei" charset="-122"/>
              </a:rPr>
              <a:t>(</a:t>
            </a:r>
            <a:r>
              <a:rPr lang="mr-IN" altLang="zh-CN" sz="2800" spc="-5" dirty="0" err="1">
                <a:latin typeface="Times New Roman" charset="0"/>
                <a:ea typeface="Times New Roman" charset="0"/>
                <a:cs typeface="Times New Roman" charset="0"/>
              </a:rPr>
              <a:t>Semi-supervised</a:t>
            </a:r>
            <a:r>
              <a:rPr lang="mr-IN" altLang="zh-CN" sz="2800" spc="5" dirty="0">
                <a:latin typeface="Times New Roman" charset="0"/>
                <a:ea typeface="Times New Roman" charset="0"/>
                <a:cs typeface="Times New Roman" charset="0"/>
              </a:rPr>
              <a:t> </a:t>
            </a:r>
            <a:r>
              <a:rPr lang="mr-IN" altLang="zh-CN" sz="2800" spc="-10" dirty="0" err="1">
                <a:latin typeface="Times New Roman" charset="0"/>
                <a:ea typeface="Times New Roman" charset="0"/>
                <a:cs typeface="Times New Roman" charset="0"/>
              </a:rPr>
              <a:t>SVMs</a:t>
            </a:r>
            <a:r>
              <a:rPr lang="zh-CN" altLang="en-US" sz="2800" spc="-10" dirty="0">
                <a:latin typeface="Microsoft YaHei" charset="-122"/>
                <a:ea typeface="Microsoft YaHei" charset="-122"/>
                <a:cs typeface="Microsoft YaHei" charset="-122"/>
              </a:rPr>
              <a:t>，</a:t>
            </a:r>
            <a:r>
              <a:rPr lang="zh-CN" altLang="mr-IN" sz="2800" spc="-5" dirty="0">
                <a:latin typeface="Microsoft YaHei" charset="-122"/>
                <a:ea typeface="Microsoft YaHei" charset="-122"/>
                <a:cs typeface="Microsoft YaHei" charset="-122"/>
              </a:rPr>
              <a:t>简称</a:t>
            </a:r>
            <a:r>
              <a:rPr lang="mr-IN" altLang="zh-CN" sz="2800" spc="-10" dirty="0">
                <a:latin typeface="Times New Roman" charset="0"/>
                <a:ea typeface="Times New Roman" charset="0"/>
                <a:cs typeface="Times New Roman" charset="0"/>
              </a:rPr>
              <a:t>S</a:t>
            </a:r>
            <a:r>
              <a:rPr lang="mr-IN" altLang="zh-CN" sz="2800" spc="-10" baseline="30000" dirty="0">
                <a:latin typeface="Times New Roman" charset="0"/>
                <a:ea typeface="Times New Roman" charset="0"/>
                <a:cs typeface="Times New Roman" charset="0"/>
              </a:rPr>
              <a:t>3</a:t>
            </a:r>
            <a:r>
              <a:rPr lang="mr-IN" altLang="zh-CN" sz="2800" spc="-10" dirty="0">
                <a:latin typeface="Times New Roman" charset="0"/>
                <a:ea typeface="Times New Roman" charset="0"/>
                <a:cs typeface="Times New Roman" charset="0"/>
              </a:rPr>
              <a:t>VMs</a:t>
            </a:r>
            <a:r>
              <a:rPr lang="mr-IN" altLang="zh-CN" sz="2800" spc="-10" dirty="0">
                <a:latin typeface="Microsoft YaHei" charset="-122"/>
                <a:ea typeface="Microsoft YaHei" charset="-122"/>
                <a:cs typeface="Microsoft YaHei" charset="-122"/>
              </a:rPr>
              <a:t>)</a:t>
            </a:r>
            <a:r>
              <a:rPr lang="mr-IN" altLang="zh-CN" sz="2800" spc="5" dirty="0">
                <a:latin typeface="Microsoft YaHei" charset="-122"/>
                <a:ea typeface="Microsoft YaHei" charset="-122"/>
                <a:cs typeface="Microsoft YaHei" charset="-122"/>
              </a:rPr>
              <a:t> </a:t>
            </a:r>
            <a:r>
              <a:rPr lang="mr-IN" altLang="zh-CN" sz="2800" spc="-5" dirty="0">
                <a:latin typeface="Microsoft YaHei" charset="-122"/>
                <a:ea typeface="Microsoft YaHei" charset="-122"/>
                <a:cs typeface="Microsoft YaHei" charset="-122"/>
              </a:rPr>
              <a:t>=</a:t>
            </a:r>
            <a:r>
              <a:rPr lang="mr-IN" altLang="zh-CN" sz="2800" spc="25" dirty="0">
                <a:latin typeface="Microsoft YaHei" charset="-122"/>
                <a:ea typeface="Microsoft YaHei" charset="-122"/>
                <a:cs typeface="Microsoft YaHei" charset="-122"/>
              </a:rPr>
              <a:t> </a:t>
            </a:r>
            <a:r>
              <a:rPr lang="zh-CN" altLang="mr-IN" sz="2800" spc="-5" dirty="0">
                <a:latin typeface="Microsoft YaHei" charset="-122"/>
                <a:ea typeface="Microsoft YaHei" charset="-122"/>
                <a:cs typeface="Microsoft YaHei" charset="-122"/>
              </a:rPr>
              <a:t>直</a:t>
            </a:r>
            <a:r>
              <a:rPr lang="zh-CN" altLang="en-US" sz="2800" spc="-5" dirty="0">
                <a:latin typeface="Microsoft YaHei" charset="-122"/>
                <a:ea typeface="Microsoft YaHei" charset="-122"/>
                <a:cs typeface="Microsoft YaHei" charset="-122"/>
              </a:rPr>
              <a:t>推</a:t>
            </a:r>
            <a:r>
              <a:rPr lang="mr-IN" altLang="zh-CN" sz="2800" spc="-20" dirty="0">
                <a:latin typeface="Times New Roman" charset="0"/>
                <a:ea typeface="Times New Roman" charset="0"/>
                <a:cs typeface="Times New Roman" charset="0"/>
              </a:rPr>
              <a:t>SVM</a:t>
            </a:r>
            <a:r>
              <a:rPr lang="zh-CN" altLang="en-US" sz="2800" spc="-20" dirty="0">
                <a:latin typeface="Times New Roman" charset="0"/>
                <a:ea typeface="Times New Roman" charset="0"/>
                <a:cs typeface="Times New Roman" charset="0"/>
              </a:rPr>
              <a:t> </a:t>
            </a:r>
            <a:r>
              <a:rPr lang="mr-IN" altLang="zh-CN" sz="2800" spc="-20" dirty="0">
                <a:latin typeface="Microsoft YaHei" charset="-122"/>
                <a:ea typeface="Microsoft YaHei" charset="-122"/>
                <a:cs typeface="Microsoft YaHei" charset="-122"/>
              </a:rPr>
              <a:t>(</a:t>
            </a:r>
            <a:r>
              <a:rPr lang="mr-IN" altLang="zh-CN" sz="2800" spc="-20" dirty="0" err="1">
                <a:latin typeface="Times New Roman" charset="0"/>
                <a:ea typeface="Times New Roman" charset="0"/>
                <a:cs typeface="Times New Roman" charset="0"/>
              </a:rPr>
              <a:t>Transductive</a:t>
            </a:r>
            <a:r>
              <a:rPr lang="mr-IN" altLang="zh-CN" sz="2800" dirty="0">
                <a:latin typeface="Times New Roman" charset="0"/>
                <a:ea typeface="Times New Roman" charset="0"/>
                <a:cs typeface="Times New Roman" charset="0"/>
              </a:rPr>
              <a:t> </a:t>
            </a:r>
            <a:r>
              <a:rPr lang="mr-IN" altLang="zh-CN" sz="2800" spc="-10" dirty="0" err="1">
                <a:latin typeface="Times New Roman" charset="0"/>
                <a:ea typeface="Times New Roman" charset="0"/>
                <a:cs typeface="Times New Roman" charset="0"/>
              </a:rPr>
              <a:t>SVMs</a:t>
            </a:r>
            <a:r>
              <a:rPr lang="zh-CN" altLang="en-US" sz="2800" spc="-10" dirty="0">
                <a:latin typeface="Microsoft YaHei" charset="-122"/>
                <a:ea typeface="Microsoft YaHei" charset="-122"/>
                <a:cs typeface="Microsoft YaHei" charset="-122"/>
              </a:rPr>
              <a:t>，</a:t>
            </a:r>
            <a:r>
              <a:rPr lang="zh-CN" altLang="mr-IN" sz="2800" spc="-5" dirty="0">
                <a:latin typeface="Microsoft YaHei" charset="-122"/>
                <a:ea typeface="Microsoft YaHei" charset="-122"/>
                <a:cs typeface="Microsoft YaHei" charset="-122"/>
              </a:rPr>
              <a:t>简称</a:t>
            </a:r>
            <a:r>
              <a:rPr lang="mr-IN" altLang="zh-CN" sz="2800" spc="-15" dirty="0" err="1">
                <a:latin typeface="Times New Roman" charset="0"/>
                <a:ea typeface="Times New Roman" charset="0"/>
                <a:cs typeface="Times New Roman" charset="0"/>
              </a:rPr>
              <a:t>TSVMs</a:t>
            </a:r>
            <a:r>
              <a:rPr lang="mr-IN" altLang="zh-CN" sz="2800" spc="-15" dirty="0">
                <a:latin typeface="Microsoft YaHei" charset="-122"/>
                <a:ea typeface="Microsoft YaHei" charset="-122"/>
                <a:cs typeface="Microsoft YaHei" charset="-122"/>
              </a:rPr>
              <a:t>)</a:t>
            </a:r>
            <a:endParaRPr lang="mr-IN" altLang="zh-CN" sz="2800" dirty="0">
              <a:latin typeface="Microsoft YaHei" charset="-122"/>
              <a:ea typeface="Microsoft YaHei" charset="-122"/>
              <a:cs typeface="Microsoft YaHei" charset="-122"/>
            </a:endParaRPr>
          </a:p>
          <a:p>
            <a:pPr marL="459105" indent="-446405">
              <a:lnSpc>
                <a:spcPct val="100000"/>
              </a:lnSpc>
              <a:spcBef>
                <a:spcPts val="1560"/>
              </a:spcBef>
              <a:buFont typeface="Wingdings"/>
              <a:buChar char="◼"/>
              <a:tabLst>
                <a:tab pos="459105" algn="l"/>
                <a:tab pos="459740" algn="l"/>
              </a:tabLst>
            </a:pPr>
            <a:r>
              <a:rPr lang="zh-CN" altLang="mr-IN" sz="2800" spc="-5" dirty="0">
                <a:latin typeface="Microsoft YaHei" charset="-122"/>
                <a:ea typeface="Microsoft YaHei" charset="-122"/>
                <a:cs typeface="Microsoft YaHei" charset="-122"/>
              </a:rPr>
              <a:t>最大化</a:t>
            </a:r>
            <a:r>
              <a:rPr lang="zh-CN" altLang="en-US" sz="2800" spc="-10" dirty="0">
                <a:latin typeface="Microsoft YaHei" charset="-122"/>
                <a:ea typeface="Microsoft YaHei" charset="-122"/>
                <a:cs typeface="Microsoft YaHei" charset="-122"/>
              </a:rPr>
              <a:t>“</a:t>
            </a:r>
            <a:r>
              <a:rPr lang="zh-CN" altLang="mr-IN" sz="2800" spc="-5" dirty="0">
                <a:latin typeface="Microsoft YaHei" charset="-122"/>
                <a:ea typeface="Microsoft YaHei" charset="-122"/>
                <a:cs typeface="Microsoft YaHei" charset="-122"/>
              </a:rPr>
              <a:t>所有数据的间隔</a:t>
            </a:r>
            <a:r>
              <a:rPr lang="mr-IN" altLang="zh-CN" sz="2800" spc="-10" dirty="0">
                <a:latin typeface="Microsoft YaHei" charset="-122"/>
                <a:ea typeface="Microsoft YaHei" charset="-122"/>
                <a:cs typeface="Microsoft YaHei" charset="-122"/>
              </a:rPr>
              <a:t>(</a:t>
            </a:r>
            <a:r>
              <a:rPr lang="mr-IN" altLang="zh-CN" sz="2800" spc="-10" dirty="0" err="1">
                <a:latin typeface="Times New Roman" charset="0"/>
                <a:ea typeface="Times New Roman" charset="0"/>
                <a:cs typeface="Times New Roman" charset="0"/>
              </a:rPr>
              <a:t>margin</a:t>
            </a:r>
            <a:r>
              <a:rPr lang="mr-IN" altLang="zh-CN" sz="2800" spc="-10" dirty="0">
                <a:latin typeface="Microsoft YaHei" charset="-122"/>
                <a:ea typeface="Microsoft YaHei" charset="-122"/>
                <a:cs typeface="Microsoft YaHei" charset="-122"/>
              </a:rPr>
              <a:t>)</a:t>
            </a:r>
            <a:r>
              <a:rPr lang="zh-CN" altLang="en-US" sz="2800" spc="-10" dirty="0">
                <a:latin typeface="Microsoft YaHei" charset="-122"/>
                <a:ea typeface="Microsoft YaHei" charset="-122"/>
                <a:cs typeface="Microsoft YaHei" charset="-122"/>
              </a:rPr>
              <a:t>”</a:t>
            </a:r>
            <a:endParaRPr lang="mr-IN" altLang="zh-CN"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7"/>
            <a:ext cx="9961621" cy="1013505"/>
          </a:xfrm>
        </p:spPr>
        <p:txBody>
          <a:bodyPr/>
          <a:lstStyle/>
          <a:p>
            <a:r>
              <a:rPr lang="zh-CN" altLang="en-US" spc="-5" dirty="0">
                <a:solidFill>
                  <a:srgbClr val="FFFFFF"/>
                </a:solidFill>
                <a:latin typeface="Microsoft YaHei"/>
                <a:cs typeface="Microsoft YaHei"/>
              </a:rPr>
              <a:t>半监督支持向量机</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666" y="2755660"/>
            <a:ext cx="9512297" cy="3899139"/>
          </a:xfrm>
          <a:prstGeom prst="rect">
            <a:avLst/>
          </a:prstGeom>
        </p:spPr>
      </p:pic>
    </p:spTree>
    <p:extLst>
      <p:ext uri="{BB962C8B-B14F-4D97-AF65-F5344CB8AC3E}">
        <p14:creationId xmlns:p14="http://schemas.microsoft.com/office/powerpoint/2010/main" val="14835541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4"/>
                <a:ext cx="11104562" cy="2836408"/>
              </a:xfrm>
            </p:spPr>
            <p:txBody>
              <a:bodyPr/>
              <a:lstStyle/>
              <a:p>
                <a:pPr marL="459105" indent="-446405">
                  <a:lnSpc>
                    <a:spcPct val="100000"/>
                  </a:lnSpc>
                  <a:spcBef>
                    <a:spcPts val="1660"/>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基本假设</a:t>
                </a:r>
                <a:endParaRPr lang="en-US" altLang="zh-CN" sz="2800" dirty="0">
                  <a:latin typeface="Microsoft YaHei" charset="-122"/>
                  <a:ea typeface="Microsoft YaHei" charset="-122"/>
                  <a:cs typeface="Microsoft YaHei" charset="-122"/>
                </a:endParaRPr>
              </a:p>
              <a:p>
                <a:pPr marL="800100" lvl="1" indent="-342900">
                  <a:lnSpc>
                    <a:spcPct val="150000"/>
                  </a:lnSpc>
                  <a:buFont typeface="Wingdings" panose="05000000000000000000" pitchFamily="2" charset="2"/>
                  <a:buChar char="l"/>
                  <a:tabLst>
                    <a:tab pos="459105" algn="l"/>
                    <a:tab pos="459740" algn="l"/>
                  </a:tabLst>
                </a:pPr>
                <a:r>
                  <a:rPr lang="zh-CN" altLang="en-US" sz="2800" dirty="0">
                    <a:latin typeface="Microsoft YaHei" charset="-122"/>
                    <a:ea typeface="Microsoft YaHei" charset="-122"/>
                    <a:cs typeface="Microsoft YaHei" charset="-122"/>
                  </a:rPr>
                  <a:t>来自不同类别的无标记数据之间会被较大的间隔隔开</a:t>
                </a:r>
                <a:endParaRPr lang="en-US" altLang="zh-CN" sz="2800" dirty="0">
                  <a:latin typeface="Microsoft YaHei" charset="-122"/>
                  <a:ea typeface="Microsoft YaHei" charset="-122"/>
                  <a:cs typeface="Microsoft YaHei" charset="-122"/>
                </a:endParaRPr>
              </a:p>
              <a:p>
                <a:pPr marL="469900" indent="-457200">
                  <a:lnSpc>
                    <a:spcPct val="100000"/>
                  </a:lnSpc>
                  <a:spcBef>
                    <a:spcPts val="1660"/>
                  </a:spcBef>
                  <a:buFont typeface="Wingdings" charset="2"/>
                  <a:buChar char="n"/>
                  <a:tabLst>
                    <a:tab pos="459105" algn="l"/>
                    <a:tab pos="459740" algn="l"/>
                  </a:tabLst>
                </a:pPr>
                <a:r>
                  <a:rPr lang="en-US" altLang="zh-CN" sz="2800" dirty="0">
                    <a:latin typeface="Times New Roman" panose="02020603050405020304" pitchFamily="18" charset="0"/>
                    <a:cs typeface="Times New Roman" panose="02020603050405020304" pitchFamily="18" charset="0"/>
                  </a:rPr>
                  <a:t>S</a:t>
                </a:r>
                <a:r>
                  <a:rPr lang="en-US" altLang="zh-CN" sz="2800" baseline="30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VMs </a:t>
                </a:r>
                <a:r>
                  <a:rPr lang="zh-CN" altLang="en-US" sz="2800" dirty="0">
                    <a:latin typeface="Microsoft YaHei" charset="-122"/>
                    <a:ea typeface="Microsoft YaHei" charset="-122"/>
                    <a:cs typeface="Microsoft YaHei" charset="-122"/>
                  </a:rPr>
                  <a:t>的基本思想：</a:t>
                </a:r>
                <a:endParaRPr lang="en-US" altLang="zh-CN" sz="2800" dirty="0">
                  <a:latin typeface="Microsoft YaHei" charset="-122"/>
                  <a:ea typeface="Microsoft YaHei" charset="-122"/>
                  <a:cs typeface="Microsoft YaHei" charset="-122"/>
                </a:endParaRP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遍历所有</a:t>
                </a:r>
                <a14:m>
                  <m:oMath xmlns:m="http://schemas.openxmlformats.org/officeDocument/2006/math">
                    <m:sSup>
                      <m:sSupPr>
                        <m:ctrlPr>
                          <a:rPr lang="en-US" altLang="zh-CN" sz="2800" i="1" smtClean="0">
                            <a:latin typeface="Cambria Math" charset="0"/>
                          </a:rPr>
                        </m:ctrlPr>
                      </m:sSupPr>
                      <m:e>
                        <m:r>
                          <a:rPr lang="en-US" altLang="zh-CN" sz="2800" b="0" i="1" smtClean="0">
                            <a:latin typeface="Cambria Math"/>
                          </a:rPr>
                          <m:t>2</m:t>
                        </m:r>
                      </m:e>
                      <m:sup>
                        <m:r>
                          <a:rPr lang="en-US" altLang="zh-CN" sz="2800" b="0" i="1" smtClean="0">
                            <a:latin typeface="Cambria Math" charset="0"/>
                          </a:rPr>
                          <m:t>𝑈</m:t>
                        </m:r>
                      </m:sup>
                    </m:sSup>
                  </m:oMath>
                </a14:m>
                <a:r>
                  <a:rPr lang="zh-CN" altLang="en-US" sz="2800" dirty="0">
                    <a:latin typeface="Times New Roman" panose="02020603050405020304" pitchFamily="18" charset="0"/>
                    <a:cs typeface="Times New Roman" panose="02020603050405020304" pitchFamily="18" charset="0"/>
                  </a:rPr>
                  <a:t> </a:t>
                </a:r>
                <a:r>
                  <a:rPr lang="zh-CN" altLang="en-US" sz="2800" dirty="0">
                    <a:latin typeface="Microsoft YaHei" charset="-122"/>
                    <a:ea typeface="Microsoft YaHei" charset="-122"/>
                    <a:cs typeface="Microsoft YaHei" charset="-122"/>
                  </a:rPr>
                  <a:t>种可能的标注</a:t>
                </a:r>
                <a14:m>
                  <m:oMath xmlns:m="http://schemas.openxmlformats.org/officeDocument/2006/math">
                    <m:sSub>
                      <m:sSubPr>
                        <m:ctrlPr>
                          <a:rPr lang="en-US" altLang="zh-CN" sz="2800" i="1" smtClean="0">
                            <a:latin typeface="Cambria Math" charset="0"/>
                          </a:rPr>
                        </m:ctrlPr>
                      </m:sSubPr>
                      <m:e>
                        <m:r>
                          <a:rPr lang="en-US" altLang="zh-CN" sz="2800" b="1" i="1" smtClean="0">
                            <a:latin typeface="Cambria Math"/>
                          </a:rPr>
                          <m:t>𝑿</m:t>
                        </m:r>
                      </m:e>
                      <m:sub>
                        <m:r>
                          <a:rPr lang="en-US" altLang="zh-CN" sz="2800" b="0" i="1" smtClean="0">
                            <a:latin typeface="Cambria Math" charset="0"/>
                          </a:rPr>
                          <m:t>𝑈</m:t>
                        </m:r>
                      </m:sub>
                    </m:sSub>
                  </m:oMath>
                </a14:m>
                <a:endParaRPr lang="en-US" altLang="zh-CN" sz="28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为每一种标注构建一个标准的</a:t>
                </a:r>
                <a:r>
                  <a:rPr lang="en-US" altLang="zh-CN" sz="2800" dirty="0">
                    <a:latin typeface="Times New Roman" panose="02020603050405020304" pitchFamily="18" charset="0"/>
                    <a:cs typeface="Times New Roman" panose="02020603050405020304" pitchFamily="18" charset="0"/>
                  </a:rPr>
                  <a:t>SVM (</a:t>
                </a:r>
                <a:r>
                  <a:rPr lang="zh-CN" altLang="en-US" sz="2800" dirty="0">
                    <a:latin typeface="Microsoft YaHei" charset="-122"/>
                    <a:ea typeface="Microsoft YaHei" charset="-122"/>
                    <a:cs typeface="Microsoft YaHei" charset="-122"/>
                  </a:rPr>
                  <a:t>包含</a:t>
                </a:r>
                <a:r>
                  <a:rPr lang="en-US" altLang="zh-CN" sz="2800" dirty="0">
                    <a:latin typeface="Microsoft YaHei" charset="-122"/>
                    <a:ea typeface="Microsoft YaHei" charset="-122"/>
                    <a:cs typeface="Microsoft YaHei" charset="-122"/>
                  </a:rPr>
                  <a:t> </a:t>
                </a:r>
                <a14:m>
                  <m:oMath xmlns:m="http://schemas.openxmlformats.org/officeDocument/2006/math">
                    <m:sSub>
                      <m:sSubPr>
                        <m:ctrlPr>
                          <a:rPr lang="en-US" altLang="zh-CN" sz="2800" i="1" smtClean="0">
                            <a:latin typeface="Cambria Math" charset="0"/>
                          </a:rPr>
                        </m:ctrlPr>
                      </m:sSubPr>
                      <m:e>
                        <m:r>
                          <a:rPr lang="en-US" altLang="zh-CN" sz="2800" b="1" i="1" smtClean="0">
                            <a:latin typeface="Cambria Math"/>
                          </a:rPr>
                          <m:t>𝑿</m:t>
                        </m:r>
                      </m:e>
                      <m:sub>
                        <m:r>
                          <a:rPr lang="en-US" altLang="zh-CN" sz="2800" b="0" i="1" smtClean="0">
                            <a:latin typeface="Cambria Math" charset="0"/>
                          </a:rPr>
                          <m:t>𝐿</m:t>
                        </m:r>
                      </m:sub>
                    </m:sSub>
                  </m:oMath>
                </a14:m>
                <a:r>
                  <a:rPr lang="en-US" altLang="zh-CN" sz="2800" dirty="0">
                    <a:latin typeface="Times New Roman" panose="02020603050405020304" pitchFamily="18" charset="0"/>
                    <a:cs typeface="Times New Roman" panose="02020603050405020304" pitchFamily="18" charset="0"/>
                  </a:rPr>
                  <a:t>)</a:t>
                </a:r>
              </a:p>
              <a:p>
                <a:pPr marL="800100" lvl="1" indent="-342900">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选择间隔最大的</a:t>
                </a:r>
                <a:r>
                  <a:rPr lang="en-US" altLang="zh-CN" sz="2800" dirty="0">
                    <a:latin typeface="Times New Roman" panose="02020603050405020304" pitchFamily="18" charset="0"/>
                    <a:cs typeface="Times New Roman" panose="02020603050405020304" pitchFamily="18" charset="0"/>
                  </a:rPr>
                  <a:t>SVM</a:t>
                </a:r>
                <a:endParaRPr lang="zh-CN" altLang="en-US" sz="28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4"/>
                <a:ext cx="11104562" cy="2836408"/>
              </a:xfrm>
              <a:blipFill rotWithShape="0">
                <a:blip r:embed="rId2"/>
                <a:stretch>
                  <a:fillRect l="-1153" t="-2146" b="-43348"/>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en-US" altLang="zh-CN" dirty="0"/>
              <a:t>S</a:t>
            </a:r>
            <a:r>
              <a:rPr lang="en-US" altLang="zh-CN" baseline="30000" dirty="0"/>
              <a:t>3</a:t>
            </a:r>
            <a:r>
              <a:rPr lang="en-US" altLang="zh-CN" dirty="0"/>
              <a:t>VMs</a:t>
            </a:r>
            <a:endParaRPr lang="zh-CN" altLang="en-US" dirty="0"/>
          </a:p>
        </p:txBody>
      </p:sp>
    </p:spTree>
    <p:extLst>
      <p:ext uri="{BB962C8B-B14F-4D97-AF65-F5344CB8AC3E}">
        <p14:creationId xmlns:p14="http://schemas.microsoft.com/office/powerpoint/2010/main" val="28005759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0407877" cy="4305979"/>
              </a:xfrm>
            </p:spPr>
            <p:txBody>
              <a:bodyPr/>
              <a:lstStyle/>
              <a:p>
                <a:pPr marL="446088" indent="-446088"/>
                <a:r>
                  <a:rPr lang="zh-CN" altLang="en-US" sz="2800" dirty="0">
                    <a:latin typeface="Microsoft YaHei" charset="-122"/>
                    <a:ea typeface="Microsoft YaHei" charset="-122"/>
                    <a:cs typeface="Microsoft YaHei" charset="-122"/>
                  </a:rPr>
                  <a:t>问题设置</a:t>
                </a:r>
                <a:r>
                  <a:rPr lang="en-US" altLang="zh-CN" sz="2800" dirty="0">
                    <a:latin typeface="Microsoft YaHei" charset="-122"/>
                    <a:ea typeface="Microsoft YaHei" charset="-122"/>
                    <a:cs typeface="Microsoft YaHei" charset="-122"/>
                  </a:rPr>
                  <a:t>:</a:t>
                </a:r>
              </a:p>
              <a:p>
                <a:pPr lvl="1">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两类</a:t>
                </a:r>
                <a14:m>
                  <m:oMath xmlns:m="http://schemas.openxmlformats.org/officeDocument/2006/math">
                    <m:r>
                      <a:rPr lang="en-US" altLang="zh-CN" sz="2800" b="0" i="1" smtClean="0">
                        <a:latin typeface="Cambria Math"/>
                        <a:cs typeface="Times New Roman" panose="02020603050405020304" pitchFamily="18" charset="0"/>
                      </a:rPr>
                      <m:t>𝑦</m:t>
                    </m:r>
                    <m:r>
                      <a:rPr lang="en-US" altLang="zh-CN" sz="2800" b="0" i="1" smtClean="0">
                        <a:latin typeface="Cambria Math"/>
                        <a:ea typeface="Cambria Math"/>
                        <a:cs typeface="Times New Roman" panose="02020603050405020304" pitchFamily="18" charset="0"/>
                      </a:rPr>
                      <m:t>∈{+1,−1}</m:t>
                    </m:r>
                  </m:oMath>
                </a14:m>
                <a:endParaRPr lang="en-US" altLang="zh-C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l"/>
                </a:pPr>
                <a:r>
                  <a:rPr lang="zh-CN" altLang="en-US" sz="2800" b="0" dirty="0">
                    <a:latin typeface="Microsoft YaHei" charset="-122"/>
                    <a:ea typeface="Microsoft YaHei" charset="-122"/>
                    <a:cs typeface="Microsoft YaHei" charset="-122"/>
                  </a:rPr>
                  <a:t>标注数据</a:t>
                </a:r>
                <a14:m>
                  <m:oMath xmlns:m="http://schemas.openxmlformats.org/officeDocument/2006/math">
                    <m:r>
                      <a:rPr lang="en-US" altLang="zh-CN" sz="2800" b="0" i="1" smtClean="0">
                        <a:latin typeface="Cambria Math"/>
                        <a:cs typeface="Times New Roman" panose="02020603050405020304" pitchFamily="18" charset="0"/>
                      </a:rPr>
                      <m:t>{</m:t>
                    </m:r>
                    <m:sSub>
                      <m:sSubPr>
                        <m:ctrlPr>
                          <a:rPr lang="en-US" altLang="zh-CN" sz="2800" b="0" i="1" smtClean="0">
                            <a:latin typeface="Cambria Math" charset="0"/>
                            <a:cs typeface="Times New Roman" panose="02020603050405020304" pitchFamily="18" charset="0"/>
                          </a:rPr>
                        </m:ctrlPr>
                      </m:sSubPr>
                      <m:e>
                        <m:r>
                          <a:rPr lang="en-US" altLang="zh-CN" sz="2800" b="1" i="1" smtClean="0">
                            <a:latin typeface="Cambria Math"/>
                            <a:cs typeface="Times New Roman" panose="02020603050405020304" pitchFamily="18" charset="0"/>
                          </a:rPr>
                          <m:t>𝑿</m:t>
                        </m:r>
                      </m:e>
                      <m:sub>
                        <m:r>
                          <a:rPr lang="en-US" altLang="zh-CN" sz="2800" b="0" i="1" smtClean="0">
                            <a:latin typeface="Cambria Math" charset="0"/>
                            <a:cs typeface="Times New Roman" panose="02020603050405020304" pitchFamily="18" charset="0"/>
                          </a:rPr>
                          <m:t>𝐿</m:t>
                        </m:r>
                      </m:sub>
                    </m:sSub>
                    <m:r>
                      <a:rPr lang="en-US" altLang="zh-CN" sz="2800" b="0" i="1" smtClean="0">
                        <a:latin typeface="Cambria Math"/>
                        <a:cs typeface="Times New Roman" panose="02020603050405020304" pitchFamily="18" charset="0"/>
                      </a:rPr>
                      <m:t>,</m:t>
                    </m:r>
                    <m:sSub>
                      <m:sSubPr>
                        <m:ctrlPr>
                          <a:rPr lang="en-US" altLang="zh-CN" sz="2800" b="0" i="1" smtClean="0">
                            <a:latin typeface="Cambria Math" charset="0"/>
                            <a:cs typeface="Times New Roman" panose="02020603050405020304" pitchFamily="18" charset="0"/>
                          </a:rPr>
                        </m:ctrlPr>
                      </m:sSubPr>
                      <m:e>
                        <m:r>
                          <a:rPr lang="en-US" altLang="zh-CN" sz="2800" b="1" i="1" smtClean="0">
                            <a:latin typeface="Cambria Math" charset="0"/>
                            <a:cs typeface="Times New Roman" panose="02020603050405020304" pitchFamily="18" charset="0"/>
                          </a:rPr>
                          <m:t>𝒚</m:t>
                        </m:r>
                      </m:e>
                      <m:sub>
                        <m:r>
                          <a:rPr lang="en-US" altLang="zh-CN" sz="2800" b="0" i="1" smtClean="0">
                            <a:latin typeface="Cambria Math" charset="0"/>
                            <a:cs typeface="Times New Roman" panose="02020603050405020304" pitchFamily="18" charset="0"/>
                          </a:rPr>
                          <m:t>𝐿</m:t>
                        </m:r>
                      </m:sub>
                    </m:sSub>
                    <m:r>
                      <a:rPr lang="en-US" altLang="zh-CN" sz="2800" b="0" i="1" smtClean="0">
                        <a:latin typeface="Cambria Math"/>
                        <a:cs typeface="Times New Roman" panose="02020603050405020304" pitchFamily="18" charset="0"/>
                      </a:rPr>
                      <m:t>}</m:t>
                    </m:r>
                  </m:oMath>
                </a14:m>
                <a:endParaRPr lang="en-US" altLang="zh-CN"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l"/>
                </a:pPr>
                <a:r>
                  <a:rPr lang="zh-CN" altLang="en-US" sz="2800" dirty="0">
                    <a:latin typeface="Microsoft YaHei" charset="-122"/>
                    <a:ea typeface="Microsoft YaHei" charset="-122"/>
                    <a:cs typeface="Microsoft YaHei" charset="-122"/>
                  </a:rPr>
                  <a:t>权重</a:t>
                </a:r>
                <a14:m>
                  <m:oMath xmlns:m="http://schemas.openxmlformats.org/officeDocument/2006/math">
                    <m:r>
                      <a:rPr lang="en-US" altLang="zh-CN" sz="2800" b="1" i="1">
                        <a:latin typeface="Cambria Math" charset="0"/>
                        <a:cs typeface="Times New Roman" panose="02020603050405020304" pitchFamily="18" charset="0"/>
                      </a:rPr>
                      <m:t>𝒘</m:t>
                    </m:r>
                    <m:r>
                      <a:rPr lang="en-US" altLang="zh-CN" sz="2800" b="1" i="1">
                        <a:latin typeface="Cambria Math" charset="0"/>
                        <a:cs typeface="Times New Roman" panose="02020603050405020304" pitchFamily="18" charset="0"/>
                      </a:rPr>
                      <m:t> </m:t>
                    </m:r>
                  </m:oMath>
                </a14:m>
                <a:endParaRPr lang="en-US" altLang="zh-CN" sz="2800" b="1" i="1" dirty="0">
                  <a:latin typeface="Times New Roman" panose="02020603050405020304" pitchFamily="18" charset="0"/>
                  <a:cs typeface="Times New Roman" panose="02020603050405020304" pitchFamily="18" charset="0"/>
                </a:endParaRPr>
              </a:p>
              <a:p>
                <a:pPr marL="446088" indent="-446088"/>
                <a:r>
                  <a:rPr lang="en-US" altLang="zh-CN" sz="2800" dirty="0">
                    <a:latin typeface="Times New Roman" panose="02020603050405020304" pitchFamily="18" charset="0"/>
                    <a:cs typeface="Times New Roman" panose="02020603050405020304" pitchFamily="18" charset="0"/>
                  </a:rPr>
                  <a:t>SVM </a:t>
                </a:r>
                <a:r>
                  <a:rPr lang="zh-CN" altLang="en-US" sz="2800" dirty="0">
                    <a:latin typeface="Microsoft YaHei" charset="-122"/>
                    <a:ea typeface="Microsoft YaHei" charset="-122"/>
                    <a:cs typeface="Microsoft YaHei" charset="-122"/>
                  </a:rPr>
                  <a:t>寻找一个函数</a:t>
                </a:r>
                <a14:m>
                  <m:oMath xmlns:m="http://schemas.openxmlformats.org/officeDocument/2006/math">
                    <m:r>
                      <a:rPr lang="en-US" altLang="zh-CN" sz="2800" b="0" i="1" smtClean="0">
                        <a:latin typeface="Cambria Math"/>
                        <a:cs typeface="Times New Roman" panose="02020603050405020304" pitchFamily="18" charset="0"/>
                      </a:rPr>
                      <m:t>𝑓</m:t>
                    </m:r>
                    <m:d>
                      <m:dPr>
                        <m:ctrlPr>
                          <a:rPr lang="en-US" altLang="zh-CN" sz="2800" b="0" i="1" smtClean="0">
                            <a:latin typeface="Cambria Math" charset="0"/>
                            <a:cs typeface="Times New Roman" panose="02020603050405020304" pitchFamily="18" charset="0"/>
                          </a:rPr>
                        </m:ctrlPr>
                      </m:dPr>
                      <m:e>
                        <m:r>
                          <a:rPr lang="en-US" altLang="zh-CN" sz="2800" b="1" i="0" smtClean="0">
                            <a:latin typeface="Cambria Math"/>
                            <a:cs typeface="Times New Roman" panose="02020603050405020304" pitchFamily="18" charset="0"/>
                          </a:rPr>
                          <m:t>𝐱</m:t>
                        </m:r>
                      </m:e>
                    </m:d>
                    <m:r>
                      <a:rPr lang="en-US" altLang="zh-CN" sz="2800" b="0" i="1" smtClean="0">
                        <a:latin typeface="Cambria Math"/>
                        <a:cs typeface="Times New Roman" panose="02020603050405020304" pitchFamily="18" charset="0"/>
                      </a:rPr>
                      <m:t>=</m:t>
                    </m:r>
                    <m:sSup>
                      <m:sSupPr>
                        <m:ctrlPr>
                          <a:rPr lang="en-US" altLang="zh-CN" sz="2800" b="0" i="1" smtClean="0">
                            <a:latin typeface="Cambria Math" charset="0"/>
                            <a:cs typeface="Times New Roman" panose="02020603050405020304" pitchFamily="18" charset="0"/>
                          </a:rPr>
                        </m:ctrlPr>
                      </m:sSupPr>
                      <m:e>
                        <m:r>
                          <a:rPr lang="en-US" altLang="zh-CN" sz="2800" b="1" i="1" smtClean="0">
                            <a:latin typeface="Cambria Math" charset="0"/>
                            <a:cs typeface="Times New Roman" panose="02020603050405020304" pitchFamily="18" charset="0"/>
                          </a:rPr>
                          <m:t>𝒘</m:t>
                        </m:r>
                      </m:e>
                      <m:sup>
                        <m:r>
                          <m:rPr>
                            <m:sty m:val="p"/>
                          </m:rPr>
                          <a:rPr lang="en-US" altLang="zh-CN" sz="2800" i="0">
                            <a:latin typeface="Cambria Math" charset="0"/>
                            <a:cs typeface="Times New Roman" panose="02020603050405020304" pitchFamily="18" charset="0"/>
                          </a:rPr>
                          <m:t>T</m:t>
                        </m:r>
                      </m:sup>
                    </m:sSup>
                    <m:r>
                      <a:rPr lang="en-US" altLang="zh-CN" sz="2800" b="1" i="1" smtClean="0">
                        <a:latin typeface="Cambria Math" panose="02040503050406030204" pitchFamily="18" charset="0"/>
                        <a:cs typeface="Times New Roman" panose="02020603050405020304" pitchFamily="18" charset="0"/>
                      </a:rPr>
                      <m:t>𝒙</m:t>
                    </m:r>
                    <m:r>
                      <a:rPr lang="en-US" altLang="zh-CN" sz="2800" b="0" i="1" smtClean="0">
                        <a:latin typeface="Cambria Math"/>
                        <a:cs typeface="Times New Roman" panose="02020603050405020304" pitchFamily="18" charset="0"/>
                      </a:rPr>
                      <m:t>+</m:t>
                    </m:r>
                    <m:r>
                      <a:rPr lang="en-US" altLang="zh-CN" sz="2800" b="0" i="1" smtClean="0">
                        <a:latin typeface="Cambria Math"/>
                        <a:cs typeface="Times New Roman" panose="02020603050405020304" pitchFamily="18" charset="0"/>
                      </a:rPr>
                      <m:t>𝑏</m:t>
                    </m:r>
                  </m:oMath>
                </a14:m>
                <a:endParaRPr lang="en-US" altLang="zh-CN" sz="2800" dirty="0">
                  <a:latin typeface="Times New Roman" panose="02020603050405020304" pitchFamily="18" charset="0"/>
                  <a:cs typeface="Times New Roman" panose="02020603050405020304" pitchFamily="18" charset="0"/>
                </a:endParaRPr>
              </a:p>
              <a:p>
                <a:pPr marL="446088" indent="-446088"/>
                <a:r>
                  <a:rPr lang="zh-CN" altLang="en-US" sz="2800" dirty="0">
                    <a:latin typeface="Microsoft YaHei" charset="-122"/>
                    <a:ea typeface="Microsoft YaHei" charset="-122"/>
                    <a:cs typeface="Microsoft YaHei" charset="-122"/>
                  </a:rPr>
                  <a:t>通过</a:t>
                </a:r>
                <a14:m>
                  <m:oMath xmlns:m="http://schemas.openxmlformats.org/officeDocument/2006/math">
                    <m:r>
                      <m:rPr>
                        <m:sty m:val="p"/>
                      </m:rPr>
                      <a:rPr lang="en-US" altLang="zh-CN" sz="2800" i="0">
                        <a:latin typeface="Cambria Math"/>
                        <a:cs typeface="Times New Roman" panose="02020603050405020304" pitchFamily="18" charset="0"/>
                      </a:rPr>
                      <m:t>sig</m:t>
                    </m:r>
                    <m:r>
                      <m:rPr>
                        <m:sty m:val="p"/>
                      </m:rPr>
                      <a:rPr lang="en-US" altLang="zh-CN" sz="2800" i="0">
                        <a:latin typeface="Cambria Math" panose="02040503050406030204" pitchFamily="18" charset="0"/>
                        <a:cs typeface="Times New Roman" panose="02020603050405020304" pitchFamily="18" charset="0"/>
                      </a:rPr>
                      <m:t>n</m:t>
                    </m:r>
                    <m:r>
                      <a:rPr lang="en-US" altLang="zh-CN" sz="2800" i="1">
                        <a:latin typeface="Cambria Math"/>
                        <a:cs typeface="Times New Roman" panose="02020603050405020304" pitchFamily="18" charset="0"/>
                      </a:rPr>
                      <m:t>(</m:t>
                    </m:r>
                    <m:r>
                      <a:rPr lang="en-US" altLang="zh-CN" sz="2800" i="1">
                        <a:latin typeface="Cambria Math"/>
                        <a:cs typeface="Times New Roman" panose="02020603050405020304" pitchFamily="18" charset="0"/>
                      </a:rPr>
                      <m:t>𝑓</m:t>
                    </m:r>
                    <m:r>
                      <a:rPr lang="en-US" altLang="zh-CN" sz="2800" i="1">
                        <a:latin typeface="Cambria Math"/>
                        <a:cs typeface="Times New Roman" panose="02020603050405020304" pitchFamily="18" charset="0"/>
                      </a:rPr>
                      <m:t>(</m:t>
                    </m:r>
                    <m:r>
                      <a:rPr lang="en-US" altLang="zh-CN" sz="2800" b="1" i="1">
                        <a:latin typeface="Cambria Math"/>
                        <a:cs typeface="Times New Roman" panose="02020603050405020304" pitchFamily="18" charset="0"/>
                      </a:rPr>
                      <m:t>𝒙</m:t>
                    </m:r>
                    <m:r>
                      <a:rPr lang="en-US" altLang="zh-CN" sz="2800" i="1">
                        <a:latin typeface="Cambria Math"/>
                        <a:cs typeface="Times New Roman" panose="02020603050405020304" pitchFamily="18" charset="0"/>
                      </a:rPr>
                      <m:t>))</m:t>
                    </m:r>
                  </m:oMath>
                </a14:m>
                <a:r>
                  <a:rPr lang="zh-CN" altLang="en-US" sz="2800" dirty="0">
                    <a:latin typeface="Microsoft YaHei" charset="-122"/>
                    <a:ea typeface="Microsoft YaHei" charset="-122"/>
                    <a:cs typeface="Microsoft YaHei" charset="-122"/>
                  </a:rPr>
                  <a:t>分类</a:t>
                </a:r>
                <a14:m>
                  <m:oMath xmlns:m="http://schemas.openxmlformats.org/officeDocument/2006/math">
                    <m:r>
                      <a:rPr lang="en-US" altLang="zh-CN" sz="2800" b="1" i="1" dirty="0" smtClean="0">
                        <a:latin typeface="Cambria Math" charset="0"/>
                        <a:ea typeface="Microsoft YaHei" charset="-122"/>
                        <a:cs typeface="Microsoft YaHei" charset="-122"/>
                      </a:rPr>
                      <m:t>𝒙</m:t>
                    </m:r>
                  </m:oMath>
                </a14:m>
                <a:endParaRPr lang="zh-CN" altLang="en-US" sz="2800" b="1" i="1"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407877" cy="4305979"/>
              </a:xfrm>
              <a:blipFill rotWithShape="0">
                <a:blip r:embed="rId2"/>
                <a:stretch>
                  <a:fillRect l="-995"/>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标准</a:t>
            </a:r>
            <a:r>
              <a:rPr lang="en-US" altLang="zh-CN" spc="-5" dirty="0">
                <a:solidFill>
                  <a:srgbClr val="FFFFFF"/>
                </a:solidFill>
                <a:latin typeface="Microsoft YaHei"/>
                <a:cs typeface="Microsoft YaHei"/>
              </a:rPr>
              <a:t>SVM</a:t>
            </a:r>
            <a:r>
              <a:rPr lang="zh-CN" altLang="en-US" spc="-5" dirty="0">
                <a:solidFill>
                  <a:srgbClr val="FFFFFF"/>
                </a:solidFill>
                <a:latin typeface="Microsoft YaHei"/>
                <a:cs typeface="Microsoft YaHei"/>
              </a:rPr>
              <a:t>回顾</a:t>
            </a:r>
            <a:endParaRPr lang="zh-CN" altLang="en-US" dirty="0"/>
          </a:p>
        </p:txBody>
      </p:sp>
    </p:spTree>
    <p:extLst>
      <p:ext uri="{BB962C8B-B14F-4D97-AF65-F5344CB8AC3E}">
        <p14:creationId xmlns:p14="http://schemas.microsoft.com/office/powerpoint/2010/main" val="949903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944567"/>
                <a:ext cx="10897733" cy="2497961"/>
              </a:xfrm>
            </p:spPr>
            <p:txBody>
              <a:bodyPr/>
              <a:lstStyle/>
              <a:p>
                <a:pPr marL="446088" indent="-446088">
                  <a:buClr>
                    <a:srgbClr val="09405E"/>
                  </a:buClr>
                </a:pPr>
                <a:r>
                  <a:rPr lang="zh-CN" altLang="en-US" sz="2600" spc="-5" dirty="0">
                    <a:solidFill>
                      <a:srgbClr val="002060"/>
                    </a:solidFill>
                    <a:latin typeface="Microsoft YaHei" charset="-122"/>
                    <a:ea typeface="Microsoft YaHei" charset="-122"/>
                    <a:cs typeface="Microsoft YaHei" charset="-122"/>
                  </a:rPr>
                  <a:t>归纳学</a:t>
                </a:r>
                <a:r>
                  <a:rPr lang="zh-CN" altLang="en-US" sz="2600" dirty="0">
                    <a:solidFill>
                      <a:srgbClr val="002060"/>
                    </a:solidFill>
                    <a:latin typeface="Microsoft YaHei" charset="-122"/>
                    <a:ea typeface="Microsoft YaHei" charset="-122"/>
                    <a:cs typeface="Microsoft YaHei" charset="-122"/>
                  </a:rPr>
                  <a:t>习（</a:t>
                </a:r>
                <a:r>
                  <a:rPr lang="en-US" altLang="zh-CN" sz="2600" spc="-10" dirty="0">
                    <a:solidFill>
                      <a:srgbClr val="002060"/>
                    </a:solidFill>
                    <a:latin typeface="Microsoft YaHei" charset="-122"/>
                    <a:ea typeface="Microsoft YaHei" charset="-122"/>
                    <a:cs typeface="Microsoft YaHei" charset="-122"/>
                  </a:rPr>
                  <a:t>Inductive</a:t>
                </a:r>
                <a:r>
                  <a:rPr lang="en-US" altLang="zh-CN" sz="2600" spc="-15" dirty="0">
                    <a:solidFill>
                      <a:srgbClr val="002060"/>
                    </a:solidFill>
                    <a:latin typeface="Microsoft YaHei" charset="-122"/>
                    <a:ea typeface="Microsoft YaHei" charset="-122"/>
                    <a:cs typeface="Microsoft YaHei" charset="-122"/>
                  </a:rPr>
                  <a:t> </a:t>
                </a:r>
                <a:r>
                  <a:rPr lang="en-US" altLang="zh-CN" sz="2600" spc="-5" dirty="0">
                    <a:solidFill>
                      <a:srgbClr val="002060"/>
                    </a:solidFill>
                    <a:latin typeface="Microsoft YaHei" charset="-122"/>
                    <a:ea typeface="Microsoft YaHei" charset="-122"/>
                    <a:cs typeface="Microsoft YaHei" charset="-122"/>
                  </a:rPr>
                  <a:t>learning</a:t>
                </a:r>
                <a:r>
                  <a:rPr lang="zh-CN" altLang="en-US" sz="2600" spc="-5" dirty="0">
                    <a:solidFill>
                      <a:srgbClr val="002060"/>
                    </a:solidFill>
                    <a:latin typeface="Microsoft YaHei" charset="-122"/>
                    <a:ea typeface="Microsoft YaHei" charset="-122"/>
                    <a:cs typeface="Microsoft YaHei" charset="-122"/>
                  </a:rPr>
                  <a:t>）</a:t>
                </a:r>
                <a:endParaRPr lang="en-US" altLang="zh-CN" sz="2600" dirty="0">
                  <a:solidFill>
                    <a:srgbClr val="002060"/>
                  </a:solidFill>
                  <a:latin typeface="Microsoft YaHei" charset="-122"/>
                  <a:ea typeface="Microsoft YaHei" charset="-122"/>
                  <a:cs typeface="Microsoft YaHei" charset="-122"/>
                </a:endParaRPr>
              </a:p>
              <a:p>
                <a:pPr marL="914400" lvl="1" indent="-457200" eaLnBrk="1" hangingPunct="1">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给定训练</a:t>
                </a:r>
                <a14:m>
                  <m:oMath xmlns:m="http://schemas.openxmlformats.org/officeDocument/2006/math">
                    <m:r>
                      <a:rPr lang="zh-CN" altLang="en-US" sz="2400" i="1" smtClean="0">
                        <a:latin typeface="Cambria Math" charset="0"/>
                        <a:ea typeface="Microsoft YaHei" charset="-122"/>
                        <a:cs typeface="Microsoft YaHei" charset="-122"/>
                      </a:rPr>
                      <m:t>数据</m:t>
                    </m:r>
                    <m:r>
                      <a:rPr lang="en-US" altLang="zh-CN" sz="2400" i="1">
                        <a:latin typeface="Cambria Math"/>
                        <a:cs typeface="Times New Roman" pitchFamily="18" charset="0"/>
                      </a:rPr>
                      <m:t>𝒟</m:t>
                    </m:r>
                    <m:r>
                      <a:rPr lang="en-US" altLang="zh-CN" sz="2400" i="1">
                        <a:latin typeface="Cambria Math"/>
                        <a:cs typeface="Times New Roman" pitchFamily="18" charset="0"/>
                      </a:rPr>
                      <m:t>={</m:t>
                    </m:r>
                    <m:d>
                      <m:dPr>
                        <m:ctrlPr>
                          <a:rPr lang="en-US" altLang="zh-CN" sz="2400" i="1">
                            <a:latin typeface="Cambria Math" charset="0"/>
                            <a:cs typeface="Times New Roman" pitchFamily="18" charset="0"/>
                          </a:rPr>
                        </m:ctrlPr>
                      </m:dPr>
                      <m:e>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1</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𝑦</m:t>
                            </m:r>
                          </m:e>
                          <m:sub>
                            <m:r>
                              <a:rPr lang="en-US" altLang="zh-CN" sz="2400" i="1">
                                <a:latin typeface="Cambria Math"/>
                                <a:cs typeface="Times New Roman" pitchFamily="18" charset="0"/>
                              </a:rPr>
                              <m:t>1</m:t>
                            </m:r>
                          </m:sub>
                        </m:sSub>
                      </m:e>
                    </m:d>
                    <m:r>
                      <a:rPr lang="en-US" altLang="zh-CN" sz="2400" i="1">
                        <a:latin typeface="Cambria Math"/>
                        <a:cs typeface="Times New Roman" pitchFamily="18" charset="0"/>
                      </a:rPr>
                      <m:t>,</m:t>
                    </m:r>
                    <m:d>
                      <m:dPr>
                        <m:ctrlPr>
                          <a:rPr lang="en-US" altLang="zh-CN" sz="2400" i="1">
                            <a:latin typeface="Cambria Math" charset="0"/>
                            <a:cs typeface="Times New Roman" pitchFamily="18" charset="0"/>
                          </a:rPr>
                        </m:ctrlPr>
                      </m:dPr>
                      <m:e>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a:cs typeface="Times New Roman" pitchFamily="18" charset="0"/>
                              </a:rPr>
                              <m:t>2</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𝑦</m:t>
                            </m:r>
                          </m:e>
                          <m:sub>
                            <m:r>
                              <a:rPr lang="en-US" altLang="zh-CN" sz="2400" i="1">
                                <a:latin typeface="Cambria Math"/>
                                <a:cs typeface="Times New Roman" pitchFamily="18" charset="0"/>
                              </a:rPr>
                              <m:t>2</m:t>
                            </m:r>
                          </m:sub>
                        </m:sSub>
                      </m:e>
                    </m:d>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𝑦</m:t>
                        </m:r>
                      </m:e>
                      <m:sub>
                        <m:r>
                          <a:rPr lang="en-US" altLang="zh-CN" sz="2400" i="1">
                            <a:latin typeface="Cambria Math" charset="0"/>
                            <a:cs typeface="Times New Roman" pitchFamily="18" charset="0"/>
                          </a:rPr>
                          <m:t>𝐿</m:t>
                        </m:r>
                      </m:sub>
                    </m:sSub>
                    <m:r>
                      <a:rPr lang="en-US" altLang="zh-CN" sz="2400" i="1">
                        <a:latin typeface="Cambria Math"/>
                        <a:cs typeface="Times New Roman" pitchFamily="18" charset="0"/>
                      </a:rPr>
                      <m:t>)}</m:t>
                    </m:r>
                    <m:r>
                      <m:rPr>
                        <m:nor/>
                      </m:rPr>
                      <a:rPr lang="zh-CN" altLang="en-US" sz="2400" dirty="0">
                        <a:latin typeface="Times New Roman" pitchFamily="18" charset="0"/>
                        <a:cs typeface="Times New Roman" pitchFamily="18" charset="0"/>
                      </a:rPr>
                      <m:t>，</m:t>
                    </m:r>
                    <m:r>
                      <m:rPr>
                        <m:nor/>
                      </m:rPr>
                      <a:rPr lang="zh-CN" altLang="en-US" sz="2400" dirty="0">
                        <a:latin typeface="Microsoft YaHei" charset="-122"/>
                        <a:ea typeface="Microsoft YaHei" charset="-122"/>
                        <a:cs typeface="Microsoft YaHei" charset="-122"/>
                      </a:rPr>
                      <m:t>无标注</m:t>
                    </m:r>
                    <m:r>
                      <a:rPr lang="zh-CN" altLang="en-US" sz="2400" i="1" dirty="0">
                        <a:latin typeface="Cambria Math" charset="0"/>
                        <a:ea typeface="Microsoft YaHei" charset="-122"/>
                        <a:cs typeface="Microsoft YaHei" charset="-122"/>
                      </a:rPr>
                      <m:t>数据</m:t>
                    </m:r>
                    <m:r>
                      <a:rPr lang="en-US" altLang="zh-CN" sz="2400" i="1">
                        <a:latin typeface="Cambria Math" charset="0"/>
                        <a:ea typeface="Microsoft YaHei" charset="-122"/>
                        <a:cs typeface="Microsoft YaHei" charset="-122"/>
                      </a:rPr>
                      <m:t> </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𝒟</m:t>
                        </m:r>
                      </m:e>
                      <m:sub>
                        <m:r>
                          <a:rPr lang="en-US" altLang="zh-CN" sz="2400" i="1">
                            <a:latin typeface="Cambria Math" charset="0"/>
                            <a:cs typeface="Times New Roman" pitchFamily="18" charset="0"/>
                          </a:rPr>
                          <m:t>𝑈</m:t>
                        </m:r>
                      </m:sub>
                    </m:sSub>
                    <m:r>
                      <a:rPr lang="en-US" altLang="zh-CN" sz="2400" i="1">
                        <a:latin typeface="Cambria Math"/>
                        <a:cs typeface="Times New Roman" pitchFamily="18" charset="0"/>
                      </a:rPr>
                      <m:t>=</m:t>
                    </m:r>
                    <m:d>
                      <m:dPr>
                        <m:begChr m:val="{"/>
                        <m:endChr m:val="}"/>
                        <m:ctrlPr>
                          <a:rPr lang="en-US" altLang="zh-CN" sz="2400" i="1">
                            <a:latin typeface="Cambria Math" charset="0"/>
                            <a:cs typeface="Times New Roman" pitchFamily="18" charset="0"/>
                          </a:rPr>
                        </m:ctrlPr>
                      </m:dPr>
                      <m:e>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r>
                              <a:rPr lang="en-US" altLang="zh-CN" sz="2400" i="1">
                                <a:latin typeface="Cambria Math"/>
                                <a:cs typeface="Times New Roman" pitchFamily="18" charset="0"/>
                              </a:rPr>
                              <m:t>+1</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r>
                              <a:rPr lang="en-US" altLang="zh-CN" sz="2400" i="1">
                                <a:latin typeface="Cambria Math"/>
                                <a:cs typeface="Times New Roman" pitchFamily="18" charset="0"/>
                              </a:rPr>
                              <m:t>+2</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r>
                              <a:rPr lang="en-US" altLang="zh-CN" sz="2400" i="1">
                                <a:latin typeface="Cambria Math"/>
                                <a:cs typeface="Times New Roman" pitchFamily="18" charset="0"/>
                              </a:rPr>
                              <m:t>+</m:t>
                            </m:r>
                            <m:r>
                              <a:rPr lang="en-US" altLang="zh-CN" sz="2400" i="1">
                                <a:latin typeface="Cambria Math" charset="0"/>
                                <a:cs typeface="Times New Roman" pitchFamily="18" charset="0"/>
                              </a:rPr>
                              <m:t>𝑈</m:t>
                            </m:r>
                          </m:sub>
                        </m:sSub>
                      </m:e>
                    </m:d>
                    <m:r>
                      <m:rPr>
                        <m:nor/>
                      </m:rPr>
                      <a:rPr lang="zh-CN" altLang="en-US" sz="2400" dirty="0">
                        <a:latin typeface="Times New Roman" pitchFamily="18" charset="0"/>
                        <a:cs typeface="Times New Roman" pitchFamily="18" charset="0"/>
                      </a:rPr>
                      <m:t>（</m:t>
                    </m:r>
                    <m:r>
                      <m:rPr>
                        <m:nor/>
                      </m:rPr>
                      <a:rPr lang="en-US" altLang="zh-CN" sz="2400" dirty="0">
                        <a:cs typeface="Times New Roman" pitchFamily="18" charset="0"/>
                      </a:rPr>
                      <m:t> </m:t>
                    </m:r>
                    <m:r>
                      <a:rPr lang="en-US" altLang="zh-CN" sz="2400" i="1">
                        <a:latin typeface="Cambria Math" charset="0"/>
                        <a:cs typeface="Times New Roman" pitchFamily="18" charset="0"/>
                      </a:rPr>
                      <m:t>𝑈</m:t>
                    </m:r>
                    <m:r>
                      <a:rPr lang="en-US" altLang="zh-CN" sz="2400" i="1">
                        <a:latin typeface="Cambria Math"/>
                        <a:ea typeface="Cambria Math"/>
                        <a:cs typeface="Times New Roman" pitchFamily="18" charset="0"/>
                      </a:rPr>
                      <m:t>≫</m:t>
                    </m:r>
                    <m:r>
                      <a:rPr lang="en-US" altLang="zh-CN" sz="2400" i="1">
                        <a:latin typeface="Cambria Math" charset="0"/>
                        <a:ea typeface="Cambria Math"/>
                        <a:cs typeface="Times New Roman" pitchFamily="18" charset="0"/>
                      </a:rPr>
                      <m:t>𝐿</m:t>
                    </m:r>
                    <m:r>
                      <a:rPr lang="en-US" altLang="zh-CN" sz="2400" i="1">
                        <a:latin typeface="Cambria Math" panose="02040503050406030204" pitchFamily="18" charset="0"/>
                        <a:ea typeface="Cambria Math"/>
                        <a:cs typeface="Times New Roman" pitchFamily="18" charset="0"/>
                      </a:rPr>
                      <m:t> </m:t>
                    </m:r>
                    <m:r>
                      <m:rPr>
                        <m:nor/>
                      </m:rPr>
                      <a:rPr lang="zh-CN" altLang="en-US" sz="2400" dirty="0">
                        <a:latin typeface="Times New Roman" pitchFamily="18" charset="0"/>
                        <a:cs typeface="Times New Roman" pitchFamily="18" charset="0"/>
                      </a:rPr>
                      <m:t>）</m:t>
                    </m:r>
                  </m:oMath>
                </a14:m>
                <a:endParaRPr lang="en-US" altLang="zh-CN" sz="2400" dirty="0">
                  <a:latin typeface="Times New Roman" pitchFamily="18" charset="0"/>
                  <a:cs typeface="Times New Roman" pitchFamily="18" charset="0"/>
                </a:endParaRPr>
              </a:p>
              <a:p>
                <a:pPr marL="914400" lvl="1" indent="-457200">
                  <a:lnSpc>
                    <a:spcPct val="150000"/>
                  </a:lnSpc>
                  <a:spcBef>
                    <a:spcPts val="0"/>
                  </a:spcBef>
                  <a:buFont typeface="Wingdings" panose="05000000000000000000" pitchFamily="2" charset="2"/>
                  <a:buChar char="l"/>
                </a:pPr>
                <a:r>
                  <a:rPr lang="zh-CN" altLang="en-US" sz="2400" dirty="0">
                    <a:latin typeface="Microsoft YaHei" charset="-122"/>
                    <a:ea typeface="Microsoft YaHei" charset="-122"/>
                    <a:cs typeface="Microsoft YaHei" charset="-122"/>
                  </a:rPr>
                  <a:t>学习一个函数</a:t>
                </a:r>
                <a14:m>
                  <m:oMath xmlns:m="http://schemas.openxmlformats.org/officeDocument/2006/math">
                    <m:r>
                      <a:rPr lang="en-US" altLang="zh-CN" sz="2400" i="1" dirty="0" smtClean="0">
                        <a:latin typeface="Cambria Math" charset="0"/>
                        <a:ea typeface="Microsoft YaHei" charset="-122"/>
                        <a:cs typeface="Microsoft YaHei" charset="-122"/>
                      </a:rPr>
                      <m:t>𝑓</m:t>
                    </m:r>
                  </m:oMath>
                </a14:m>
                <a:r>
                  <a:rPr lang="zh-CN" altLang="en-US" sz="2400" dirty="0">
                    <a:latin typeface="Microsoft YaHei" charset="-122"/>
                    <a:ea typeface="Microsoft YaHei" charset="-122"/>
                    <a:cs typeface="Microsoft YaHei" charset="-122"/>
                  </a:rPr>
                  <a:t>用于预测新来的测试数据的标签</a:t>
                </a:r>
                <a:endParaRPr lang="en-US" altLang="zh-CN" sz="2400" dirty="0">
                  <a:latin typeface="Microsoft YaHei" charset="-122"/>
                  <a:ea typeface="Microsoft YaHei" charset="-122"/>
                  <a:cs typeface="Microsoft YaHei" charset="-122"/>
                </a:endParaRPr>
              </a:p>
              <a:p>
                <a:pPr marL="914400" lvl="1" indent="-457200">
                  <a:lnSpc>
                    <a:spcPct val="150000"/>
                  </a:lnSpc>
                  <a:spcBef>
                    <a:spcPts val="0"/>
                  </a:spcBef>
                  <a:buFont typeface="Wingdings" panose="05000000000000000000" pitchFamily="2" charset="2"/>
                  <a:buChar char="l"/>
                </a:pPr>
                <a:r>
                  <a:rPr lang="zh-CN" altLang="en-US" sz="2400" dirty="0">
                    <a:latin typeface="Microsoft YaHei" charset="-122"/>
                    <a:ea typeface="Microsoft YaHei" charset="-122"/>
                    <a:cs typeface="Microsoft YaHei" charset="-122"/>
                  </a:rPr>
                  <a:t>学习一个函数能够被应用到测试数据上</a:t>
                </a:r>
                <a:endParaRPr lang="en-US" altLang="zh-CN" sz="2200" dirty="0">
                  <a:latin typeface="Microsoft YaHei" charset="-122"/>
                  <a:ea typeface="Microsoft YaHei" charset="-122"/>
                  <a:cs typeface="Microsoft YaHei" charset="-122"/>
                </a:endParaRPr>
              </a:p>
              <a:p>
                <a:pPr marL="446088" lvl="1" indent="-446088">
                  <a:lnSpc>
                    <a:spcPct val="150000"/>
                  </a:lnSpc>
                  <a:spcBef>
                    <a:spcPts val="0"/>
                  </a:spcBef>
                  <a:buClr>
                    <a:srgbClr val="09405E"/>
                  </a:buClr>
                  <a:buFont typeface="Wingdings" panose="05000000000000000000" pitchFamily="2" charset="2"/>
                  <a:buChar char="n"/>
                </a:pPr>
                <a:r>
                  <a:rPr lang="zh-CN" altLang="en-US" sz="2600" spc="-5" dirty="0">
                    <a:solidFill>
                      <a:srgbClr val="002060"/>
                    </a:solidFill>
                    <a:latin typeface="Microsoft YaHei" charset="-122"/>
                    <a:ea typeface="Microsoft YaHei" charset="-122"/>
                    <a:cs typeface="Microsoft YaHei" charset="-122"/>
                  </a:rPr>
                  <a:t>直推学习（</a:t>
                </a:r>
                <a:r>
                  <a:rPr lang="en-US" altLang="zh-CN" sz="2600" spc="-25" dirty="0" err="1">
                    <a:solidFill>
                      <a:srgbClr val="002060"/>
                    </a:solidFill>
                    <a:latin typeface="Microsoft YaHei" charset="-122"/>
                    <a:ea typeface="Microsoft YaHei" charset="-122"/>
                    <a:cs typeface="Microsoft YaHei" charset="-122"/>
                  </a:rPr>
                  <a:t>Transductive</a:t>
                </a:r>
                <a:r>
                  <a:rPr lang="en-US" altLang="zh-CN" sz="2600" spc="10" dirty="0">
                    <a:solidFill>
                      <a:srgbClr val="002060"/>
                    </a:solidFill>
                    <a:latin typeface="Microsoft YaHei" charset="-122"/>
                    <a:ea typeface="Microsoft YaHei" charset="-122"/>
                    <a:cs typeface="Microsoft YaHei" charset="-122"/>
                  </a:rPr>
                  <a:t> </a:t>
                </a:r>
                <a:r>
                  <a:rPr lang="en-US" altLang="zh-CN" sz="2600" spc="-5" dirty="0">
                    <a:solidFill>
                      <a:srgbClr val="002060"/>
                    </a:solidFill>
                    <a:latin typeface="Microsoft YaHei" charset="-122"/>
                    <a:ea typeface="Microsoft YaHei" charset="-122"/>
                    <a:cs typeface="Microsoft YaHei" charset="-122"/>
                  </a:rPr>
                  <a:t>learning</a:t>
                </a:r>
                <a:r>
                  <a:rPr lang="zh-CN" altLang="en-US" sz="2600" spc="-5" dirty="0">
                    <a:solidFill>
                      <a:srgbClr val="002060"/>
                    </a:solidFill>
                    <a:latin typeface="Microsoft YaHei" charset="-122"/>
                    <a:ea typeface="Microsoft YaHei" charset="-122"/>
                    <a:cs typeface="Microsoft YaHei" charset="-122"/>
                  </a:rPr>
                  <a:t>）</a:t>
                </a:r>
                <a:endParaRPr lang="en-US" altLang="zh-CN" sz="2600" dirty="0">
                  <a:solidFill>
                    <a:srgbClr val="002060"/>
                  </a:solidFill>
                  <a:latin typeface="Microsoft YaHei" charset="-122"/>
                  <a:ea typeface="Microsoft YaHei" charset="-122"/>
                  <a:cs typeface="Microsoft YaHei" charset="-122"/>
                </a:endParaRPr>
              </a:p>
              <a:p>
                <a:pPr marL="914400" lvl="1" indent="-457200" eaLnBrk="1" hangingPunct="1">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给定训练数据</a:t>
                </a:r>
                <a:r>
                  <a:rPr lang="en-US" altLang="zh-CN" sz="2400" dirty="0">
                    <a:latin typeface="Microsoft YaHei" charset="-122"/>
                    <a:ea typeface="Microsoft YaHei" charset="-122"/>
                    <a:cs typeface="Microsoft YaHei" charset="-122"/>
                  </a:rPr>
                  <a:t> </a:t>
                </a:r>
                <a14:m>
                  <m:oMath xmlns:m="http://schemas.openxmlformats.org/officeDocument/2006/math">
                    <m:r>
                      <a:rPr lang="en-US" altLang="zh-CN" sz="2400" i="1">
                        <a:latin typeface="Cambria Math"/>
                        <a:cs typeface="Times New Roman" pitchFamily="18" charset="0"/>
                      </a:rPr>
                      <m:t>𝒟</m:t>
                    </m:r>
                    <m:r>
                      <a:rPr lang="en-US" altLang="zh-CN" sz="2400" i="1">
                        <a:latin typeface="Cambria Math"/>
                        <a:cs typeface="Times New Roman" pitchFamily="18" charset="0"/>
                      </a:rPr>
                      <m:t>={</m:t>
                    </m:r>
                    <m:d>
                      <m:dPr>
                        <m:ctrlPr>
                          <a:rPr lang="en-US" altLang="zh-CN" sz="2400" i="1">
                            <a:latin typeface="Cambria Math" charset="0"/>
                            <a:cs typeface="Times New Roman" pitchFamily="18" charset="0"/>
                          </a:rPr>
                        </m:ctrlPr>
                      </m:dPr>
                      <m:e>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1</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𝑦</m:t>
                            </m:r>
                          </m:e>
                          <m:sub>
                            <m:r>
                              <a:rPr lang="en-US" altLang="zh-CN" sz="2400" i="1">
                                <a:latin typeface="Cambria Math"/>
                                <a:cs typeface="Times New Roman" pitchFamily="18" charset="0"/>
                              </a:rPr>
                              <m:t>1</m:t>
                            </m:r>
                          </m:sub>
                        </m:sSub>
                      </m:e>
                    </m:d>
                    <m:r>
                      <a:rPr lang="en-US" altLang="zh-CN" sz="2400" i="1">
                        <a:latin typeface="Cambria Math"/>
                        <a:cs typeface="Times New Roman" pitchFamily="18" charset="0"/>
                      </a:rPr>
                      <m:t>,</m:t>
                    </m:r>
                    <m:d>
                      <m:dPr>
                        <m:ctrlPr>
                          <a:rPr lang="en-US" altLang="zh-CN" sz="2400" i="1">
                            <a:latin typeface="Cambria Math" charset="0"/>
                            <a:cs typeface="Times New Roman" pitchFamily="18" charset="0"/>
                          </a:rPr>
                        </m:ctrlPr>
                      </m:dPr>
                      <m:e>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a:cs typeface="Times New Roman" pitchFamily="18" charset="0"/>
                              </a:rPr>
                              <m:t>2</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𝑦</m:t>
                            </m:r>
                          </m:e>
                          <m:sub>
                            <m:r>
                              <a:rPr lang="en-US" altLang="zh-CN" sz="2400" i="1">
                                <a:latin typeface="Cambria Math"/>
                                <a:cs typeface="Times New Roman" pitchFamily="18" charset="0"/>
                              </a:rPr>
                              <m:t>2</m:t>
                            </m:r>
                          </m:sub>
                        </m:sSub>
                      </m:e>
                    </m:d>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𝑦</m:t>
                        </m:r>
                      </m:e>
                      <m:sub>
                        <m:r>
                          <a:rPr lang="en-US" altLang="zh-CN" sz="2400" i="1">
                            <a:latin typeface="Cambria Math" charset="0"/>
                            <a:cs typeface="Times New Roman" pitchFamily="18" charset="0"/>
                          </a:rPr>
                          <m:t>𝐿</m:t>
                        </m:r>
                      </m:sub>
                    </m:sSub>
                    <m:r>
                      <a:rPr lang="en-US" altLang="zh-CN" sz="2400" i="1">
                        <a:latin typeface="Cambria Math"/>
                        <a:cs typeface="Times New Roman" pitchFamily="18" charset="0"/>
                      </a:rPr>
                      <m:t>)}</m:t>
                    </m:r>
                  </m:oMath>
                </a14:m>
                <a:r>
                  <a:rPr lang="zh-CN" altLang="en-US" sz="2400" dirty="0">
                    <a:latin typeface="Times New Roman" pitchFamily="18" charset="0"/>
                    <a:cs typeface="Times New Roman" pitchFamily="18" charset="0"/>
                  </a:rPr>
                  <a:t>，</a:t>
                </a:r>
                <a:r>
                  <a:rPr lang="zh-CN" altLang="en-US" sz="2400" dirty="0">
                    <a:latin typeface="Microsoft YaHei" charset="-122"/>
                    <a:ea typeface="Microsoft YaHei" charset="-122"/>
                    <a:cs typeface="Microsoft YaHei" charset="-122"/>
                  </a:rPr>
                  <a:t>无标注</a:t>
                </a:r>
                <a14:m>
                  <m:oMath xmlns:m="http://schemas.openxmlformats.org/officeDocument/2006/math">
                    <m:r>
                      <a:rPr lang="zh-CN" altLang="en-US" sz="2400" i="1" dirty="0">
                        <a:latin typeface="Cambria Math" charset="0"/>
                        <a:ea typeface="Microsoft YaHei" charset="-122"/>
                        <a:cs typeface="Microsoft YaHei" charset="-122"/>
                      </a:rPr>
                      <m:t>数据</m:t>
                    </m:r>
                    <m:r>
                      <a:rPr lang="en-US" altLang="zh-CN" sz="2400" i="1">
                        <a:latin typeface="Cambria Math" charset="0"/>
                        <a:ea typeface="Microsoft YaHei" charset="-122"/>
                        <a:cs typeface="Microsoft YaHei" charset="-122"/>
                      </a:rPr>
                      <m:t> </m:t>
                    </m:r>
                    <m:sSub>
                      <m:sSubPr>
                        <m:ctrlPr>
                          <a:rPr lang="en-US" altLang="zh-CN" sz="2400" i="1">
                            <a:latin typeface="Cambria Math" charset="0"/>
                            <a:cs typeface="Times New Roman" pitchFamily="18" charset="0"/>
                          </a:rPr>
                        </m:ctrlPr>
                      </m:sSubPr>
                      <m:e>
                        <m:r>
                          <a:rPr lang="en-US" altLang="zh-CN" sz="2400" i="1">
                            <a:latin typeface="Cambria Math"/>
                            <a:cs typeface="Times New Roman" pitchFamily="18" charset="0"/>
                          </a:rPr>
                          <m:t>𝒟</m:t>
                        </m:r>
                      </m:e>
                      <m:sub>
                        <m:r>
                          <a:rPr lang="en-US" altLang="zh-CN" sz="2400" i="1">
                            <a:latin typeface="Cambria Math" charset="0"/>
                            <a:cs typeface="Times New Roman" pitchFamily="18" charset="0"/>
                          </a:rPr>
                          <m:t>𝑈</m:t>
                        </m:r>
                      </m:sub>
                    </m:sSub>
                    <m:r>
                      <a:rPr lang="en-US" altLang="zh-CN" sz="2400" i="1">
                        <a:latin typeface="Cambria Math"/>
                        <a:cs typeface="Times New Roman" pitchFamily="18" charset="0"/>
                      </a:rPr>
                      <m:t>=</m:t>
                    </m:r>
                    <m:d>
                      <m:dPr>
                        <m:begChr m:val="{"/>
                        <m:endChr m:val="}"/>
                        <m:ctrlPr>
                          <a:rPr lang="en-US" altLang="zh-CN" sz="2400" i="1">
                            <a:latin typeface="Cambria Math" charset="0"/>
                            <a:cs typeface="Times New Roman" pitchFamily="18" charset="0"/>
                          </a:rPr>
                        </m:ctrlPr>
                      </m:dPr>
                      <m:e>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r>
                              <a:rPr lang="en-US" altLang="zh-CN" sz="2400" i="1">
                                <a:latin typeface="Cambria Math"/>
                                <a:cs typeface="Times New Roman" pitchFamily="18" charset="0"/>
                              </a:rPr>
                              <m:t>+1</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r>
                              <a:rPr lang="en-US" altLang="zh-CN" sz="2400" i="1">
                                <a:latin typeface="Cambria Math"/>
                                <a:cs typeface="Times New Roman" pitchFamily="18" charset="0"/>
                              </a:rPr>
                              <m:t>+2</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charset="0"/>
                                <a:cs typeface="Times New Roman" pitchFamily="18" charset="0"/>
                              </a:rPr>
                              <m:t>𝐿</m:t>
                            </m:r>
                            <m:r>
                              <a:rPr lang="en-US" altLang="zh-CN" sz="2400" i="1">
                                <a:latin typeface="Cambria Math"/>
                                <a:cs typeface="Times New Roman" pitchFamily="18" charset="0"/>
                              </a:rPr>
                              <m:t>+</m:t>
                            </m:r>
                            <m:r>
                              <a:rPr lang="en-US" altLang="zh-CN" sz="2400" i="1">
                                <a:latin typeface="Cambria Math" charset="0"/>
                                <a:cs typeface="Times New Roman" pitchFamily="18" charset="0"/>
                              </a:rPr>
                              <m:t>𝑈</m:t>
                            </m:r>
                          </m:sub>
                        </m:sSub>
                      </m:e>
                    </m:d>
                  </m:oMath>
                </a14:m>
                <a:endParaRPr lang="en-US" altLang="zh-CN" sz="2400" dirty="0">
                  <a:latin typeface="Microsoft YaHei" charset="-122"/>
                  <a:cs typeface="Times New Roman" pitchFamily="18" charset="0"/>
                </a:endParaRPr>
              </a:p>
              <a:p>
                <a:pPr marL="914400" lvl="1" indent="-457200" eaLnBrk="1" hangingPunct="1">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可以没有显示的学习函数</a:t>
                </a: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我们所关心的是在</a:t>
                </a:r>
                <a:r>
                  <a:rPr lang="en-US" altLang="zh-CN" sz="2400" dirty="0">
                    <a:latin typeface="Microsoft YaHei" charset="-122"/>
                    <a:ea typeface="Microsoft YaHei" charset="-122"/>
                    <a:cs typeface="Microsoft YaHei" charset="-122"/>
                  </a:rPr>
                  <a:t> </a:t>
                </a:r>
                <a14:m>
                  <m:oMath xmlns:m="http://schemas.openxmlformats.org/officeDocument/2006/math">
                    <m:sSub>
                      <m:sSubPr>
                        <m:ctrlPr>
                          <a:rPr lang="en-US" altLang="zh-CN" sz="2400" i="1" smtClean="0">
                            <a:latin typeface="Cambria Math" charset="0"/>
                            <a:cs typeface="Times New Roman" panose="02020603050405020304" pitchFamily="18" charset="0"/>
                          </a:rPr>
                        </m:ctrlPr>
                      </m:sSubPr>
                      <m:e>
                        <m:r>
                          <a:rPr lang="en-US" altLang="zh-CN" sz="2400" i="1">
                            <a:latin typeface="Cambria Math"/>
                            <a:cs typeface="Times New Roman" pitchFamily="18" charset="0"/>
                          </a:rPr>
                          <m:t>𝒟</m:t>
                        </m:r>
                      </m:e>
                      <m:sub>
                        <m:r>
                          <a:rPr lang="en-US" altLang="zh-CN" sz="2400" b="0" i="1" smtClean="0">
                            <a:latin typeface="Cambria Math" charset="0"/>
                            <a:cs typeface="Times New Roman" pitchFamily="18" charset="0"/>
                          </a:rPr>
                          <m:t>𝑈</m:t>
                        </m:r>
                      </m:sub>
                    </m:sSub>
                  </m:oMath>
                </a14:m>
                <a:r>
                  <a:rPr lang="zh-CN" altLang="en-US" sz="2400" dirty="0">
                    <a:latin typeface="Times New Roman" panose="02020603050405020304" pitchFamily="18" charset="0"/>
                    <a:cs typeface="Times New Roman" panose="02020603050405020304" pitchFamily="18" charset="0"/>
                  </a:rPr>
                  <a:t> </a:t>
                </a:r>
                <a:r>
                  <a:rPr lang="zh-CN" altLang="en-US" sz="2400" dirty="0">
                    <a:latin typeface="Microsoft YaHei" charset="-122"/>
                    <a:ea typeface="Microsoft YaHei" charset="-122"/>
                    <a:cs typeface="Microsoft YaHei" charset="-122"/>
                  </a:rPr>
                  <a:t>上的预测</a:t>
                </a:r>
                <a:endParaRPr lang="en-US" altLang="zh-CN" sz="2400" dirty="0">
                  <a:latin typeface="Microsoft YaHei" charset="-122"/>
                  <a:ea typeface="Microsoft YaHei" charset="-122"/>
                  <a:cs typeface="Microsoft YaHei" charset="-122"/>
                </a:endParaRPr>
              </a:p>
              <a:p>
                <a:pPr marL="914400" lvl="1" indent="-457200">
                  <a:lnSpc>
                    <a:spcPct val="150000"/>
                  </a:lnSpc>
                  <a:spcBef>
                    <a:spcPts val="0"/>
                  </a:spcBef>
                  <a:buFont typeface="Wingdings" panose="05000000000000000000" pitchFamily="2" charset="2"/>
                  <a:buChar char="l"/>
                </a:pPr>
                <a14:m>
                  <m:oMath xmlns:m="http://schemas.openxmlformats.org/officeDocument/2006/math">
                    <m:sSub>
                      <m:sSubPr>
                        <m:ctrlPr>
                          <a:rPr lang="en-US" altLang="zh-CN" sz="2400" i="1">
                            <a:latin typeface="Cambria Math" charset="0"/>
                            <a:cs typeface="Times New Roman" panose="02020603050405020304" pitchFamily="18" charset="0"/>
                          </a:rPr>
                        </m:ctrlPr>
                      </m:sSubPr>
                      <m:e>
                        <m:r>
                          <a:rPr lang="en-US" altLang="zh-CN" sz="2400" i="1">
                            <a:latin typeface="Cambria Math"/>
                            <a:cs typeface="Times New Roman" pitchFamily="18" charset="0"/>
                          </a:rPr>
                          <m:t>𝒟</m:t>
                        </m:r>
                      </m:e>
                      <m:sub>
                        <m:r>
                          <a:rPr lang="en-US" altLang="zh-CN" sz="2400" b="0" i="1" smtClean="0">
                            <a:latin typeface="Cambria Math" charset="0"/>
                            <a:cs typeface="Times New Roman" pitchFamily="18" charset="0"/>
                          </a:rPr>
                          <m:t>𝑈</m:t>
                        </m:r>
                      </m:sub>
                    </m:sSub>
                  </m:oMath>
                </a14:m>
                <a:r>
                  <a:rPr lang="zh-CN" altLang="en-US" sz="2400" dirty="0">
                    <a:latin typeface="Times New Roman" panose="02020603050405020304" pitchFamily="18" charset="0"/>
                    <a:cs typeface="Times New Roman" panose="02020603050405020304" pitchFamily="18" charset="0"/>
                  </a:rPr>
                  <a:t> </a:t>
                </a:r>
                <a:r>
                  <a:rPr lang="zh-CN" altLang="en-US" sz="2400" dirty="0">
                    <a:latin typeface="Microsoft YaHei" charset="-122"/>
                    <a:ea typeface="Microsoft YaHei" charset="-122"/>
                    <a:cs typeface="Microsoft YaHei" charset="-122"/>
                  </a:rPr>
                  <a:t>是测试数据集合并且在训练时可以使用</a:t>
                </a:r>
                <a:endParaRPr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944567"/>
                <a:ext cx="10897733" cy="2497961"/>
              </a:xfrm>
              <a:blipFill rotWithShape="0">
                <a:blip r:embed="rId2"/>
                <a:stretch>
                  <a:fillRect l="-839" b="-137561"/>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11169935" cy="501876"/>
          </a:xfrm>
        </p:spPr>
        <p:txBody>
          <a:bodyPr/>
          <a:lstStyle/>
          <a:p>
            <a:r>
              <a:rPr lang="zh-CN" altLang="en-US" spc="-5" dirty="0">
                <a:solidFill>
                  <a:srgbClr val="FFFFFF"/>
                </a:solidFill>
                <a:latin typeface="Microsoft YaHei"/>
                <a:cs typeface="Microsoft YaHei"/>
              </a:rPr>
              <a:t>归纳学</a:t>
            </a:r>
            <a:r>
              <a:rPr lang="zh-CN" altLang="en-US" dirty="0">
                <a:solidFill>
                  <a:srgbClr val="FFFFFF"/>
                </a:solidFill>
                <a:latin typeface="Microsoft YaHei"/>
                <a:cs typeface="Microsoft YaHei"/>
              </a:rPr>
              <a:t>习 </a:t>
            </a:r>
            <a:r>
              <a:rPr lang="en-US" altLang="zh-CN" spc="-5" dirty="0">
                <a:solidFill>
                  <a:srgbClr val="FFFFFF"/>
                </a:solidFill>
                <a:latin typeface="Microsoft YaHei"/>
                <a:cs typeface="Microsoft YaHei"/>
              </a:rPr>
              <a:t>vs.</a:t>
            </a:r>
            <a:r>
              <a:rPr lang="zh-CN" altLang="en-US" spc="-65" dirty="0">
                <a:solidFill>
                  <a:srgbClr val="FFFFFF"/>
                </a:solidFill>
                <a:latin typeface="Microsoft YaHei"/>
                <a:cs typeface="Microsoft YaHei"/>
              </a:rPr>
              <a:t> </a:t>
            </a:r>
            <a:r>
              <a:rPr lang="zh-CN" altLang="en-US" spc="-5" dirty="0">
                <a:solidFill>
                  <a:srgbClr val="FFFFFF"/>
                </a:solidFill>
                <a:latin typeface="Microsoft YaHei"/>
                <a:cs typeface="Microsoft YaHei"/>
              </a:rPr>
              <a:t>直推学习</a:t>
            </a:r>
            <a:endParaRPr lang="zh-CN" altLang="en-US" dirty="0"/>
          </a:p>
        </p:txBody>
      </p:sp>
    </p:spTree>
    <p:extLst>
      <p:ext uri="{BB962C8B-B14F-4D97-AF65-F5344CB8AC3E}">
        <p14:creationId xmlns:p14="http://schemas.microsoft.com/office/powerpoint/2010/main" val="25133423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0796219" cy="3133725"/>
              </a:xfrm>
            </p:spPr>
            <p:txBody>
              <a:bodyPr/>
              <a:lstStyle/>
              <a:p>
                <a:pPr marL="0" indent="0">
                  <a:lnSpc>
                    <a:spcPct val="100000"/>
                  </a:lnSpc>
                  <a:spcBef>
                    <a:spcPts val="100"/>
                  </a:spcBef>
                  <a:buNone/>
                </a:pPr>
                <a:r>
                  <a:rPr lang="zh-CN" altLang="en-US" sz="2800" spc="1180" dirty="0">
                    <a:latin typeface="Wingdings"/>
                    <a:cs typeface="Wingdings"/>
                  </a:rPr>
                  <a:t>◼</a:t>
                </a:r>
                <a:r>
                  <a:rPr lang="zh-CN" altLang="en-US" sz="2800" dirty="0">
                    <a:latin typeface="Microsoft YaHei" charset="-122"/>
                    <a:ea typeface="Microsoft YaHei" charset="-122"/>
                    <a:cs typeface="Microsoft YaHei" charset="-122"/>
                  </a:rPr>
                  <a:t>尝试去保持标注的点远离边界</a:t>
                </a:r>
                <a:r>
                  <a:rPr lang="en-US" altLang="zh-CN" sz="2800" dirty="0">
                    <a:latin typeface="Microsoft YaHei" charset="-122"/>
                    <a:ea typeface="Microsoft YaHei" charset="-122"/>
                    <a:cs typeface="Microsoft YaHei" charset="-122"/>
                  </a:rPr>
                  <a:t>,</a:t>
                </a:r>
                <a:r>
                  <a:rPr lang="zh-CN" altLang="en-US" sz="2800" spc="-5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同时最大化间隔</a:t>
                </a:r>
                <a:r>
                  <a:rPr lang="en-US" altLang="zh-CN" sz="2800" dirty="0">
                    <a:latin typeface="Microsoft YaHei" charset="-122"/>
                    <a:ea typeface="Microsoft YaHei" charset="-122"/>
                    <a:cs typeface="Microsoft YaHei" charset="-122"/>
                  </a:rPr>
                  <a:t>:</a:t>
                </a:r>
              </a:p>
              <a:p>
                <a:endParaRPr lang="en-US" altLang="zh-CN" sz="2800" dirty="0">
                  <a:latin typeface="Microsoft YaHei" charset="-122"/>
                  <a:ea typeface="Microsoft YaHei" charset="-122"/>
                  <a:cs typeface="Microsoft YaHei" charset="-122"/>
                </a:endParaRPr>
              </a:p>
              <a:p>
                <a:endParaRPr lang="en-US" altLang="zh-CN" sz="2800" dirty="0"/>
              </a:p>
              <a:p>
                <a:endParaRPr lang="en-US" altLang="zh-CN" sz="2800" dirty="0"/>
              </a:p>
              <a:p>
                <a:endParaRPr lang="en-US" altLang="zh-CN" sz="2800" dirty="0"/>
              </a:p>
              <a:p>
                <a:endParaRPr lang="en-US" altLang="zh-CN" sz="2800" dirty="0"/>
              </a:p>
              <a:p>
                <a14:m>
                  <m:oMath xmlns:m="http://schemas.openxmlformats.org/officeDocument/2006/math">
                    <m:sSub>
                      <m:sSubPr>
                        <m:ctrlPr>
                          <a:rPr lang="en-US" altLang="zh-CN" sz="2800" i="1">
                            <a:latin typeface="Cambria Math" charset="0"/>
                          </a:rPr>
                        </m:ctrlPr>
                      </m:sSubPr>
                      <m:e>
                        <m:r>
                          <a:rPr lang="zh-CN" altLang="en-US" sz="2800" i="1">
                            <a:latin typeface="Cambria Math" panose="02040503050406030204" pitchFamily="18" charset="0"/>
                          </a:rPr>
                          <m:t>𝜉</m:t>
                        </m:r>
                      </m:e>
                      <m:sub>
                        <m:r>
                          <a:rPr lang="en-US" altLang="zh-CN" sz="2800" i="1">
                            <a:latin typeface="Cambria Math" panose="02040503050406030204" pitchFamily="18" charset="0"/>
                          </a:rPr>
                          <m:t>𝑖</m:t>
                        </m:r>
                      </m:sub>
                    </m:sSub>
                  </m:oMath>
                </a14:m>
                <a:r>
                  <a:rPr lang="zh-CN" altLang="en-US" sz="2800" dirty="0">
                    <a:latin typeface="Microsoft YaHei" charset="-122"/>
                    <a:ea typeface="Microsoft YaHei" charset="-122"/>
                    <a:cs typeface="Microsoft YaHei" charset="-122"/>
                  </a:rPr>
                  <a:t>是松弛变量</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796219" cy="3133725"/>
              </a:xfrm>
              <a:blipFill rotWithShape="0">
                <a:blip r:embed="rId2"/>
                <a:stretch>
                  <a:fillRect l="-1129" t="-2918" b="-42218"/>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标准软间</a:t>
            </a:r>
            <a:r>
              <a:rPr lang="zh-CN" altLang="en-US" dirty="0">
                <a:solidFill>
                  <a:srgbClr val="FFFFFF"/>
                </a:solidFill>
                <a:latin typeface="Microsoft YaHei"/>
                <a:cs typeface="Microsoft YaHei"/>
              </a:rPr>
              <a:t>隔</a:t>
            </a:r>
            <a:r>
              <a:rPr lang="en-US" altLang="zh-CN" dirty="0">
                <a:solidFill>
                  <a:srgbClr val="FFFFFF"/>
                </a:solidFill>
                <a:latin typeface="Microsoft YaHei"/>
                <a:cs typeface="Microsoft YaHei"/>
              </a:rPr>
              <a:t>SVM</a:t>
            </a:r>
            <a:endParaRPr lang="zh-CN" altLang="en-US" dirty="0"/>
          </a:p>
        </p:txBody>
      </p:sp>
      <mc:AlternateContent xmlns:mc="http://schemas.openxmlformats.org/markup-compatibility/2006" xmlns:a14="http://schemas.microsoft.com/office/drawing/2010/main">
        <mc:Choice Requires="a14">
          <p:sp>
            <p:nvSpPr>
              <p:cNvPr id="5" name="文本框 4"/>
              <p:cNvSpPr txBox="1"/>
              <p:nvPr/>
            </p:nvSpPr>
            <p:spPr>
              <a:xfrm>
                <a:off x="4530456" y="1679304"/>
                <a:ext cx="2479944"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9405E"/>
                              </a:solidFill>
                              <a:latin typeface="Cambria Math" charset="0"/>
                              <a:ea typeface="Cambria Math" charset="0"/>
                              <a:cs typeface="Cambria Math" charset="0"/>
                            </a:rPr>
                          </m:ctrlPr>
                        </m:funcPr>
                        <m:fName>
                          <m:limLow>
                            <m:limLowPr>
                              <m:ctrlPr>
                                <a:rPr lang="en-US" altLang="zh-CN" sz="2800" b="0" i="1" smtClean="0">
                                  <a:solidFill>
                                    <a:srgbClr val="09405E"/>
                                  </a:solidFill>
                                  <a:latin typeface="Cambria Math" charset="0"/>
                                  <a:ea typeface="Cambria Math" charset="0"/>
                                  <a:cs typeface="Cambria Math" charset="0"/>
                                </a:rPr>
                              </m:ctrlPr>
                            </m:limLowPr>
                            <m:e>
                              <m:r>
                                <m:rPr>
                                  <m:sty m:val="p"/>
                                </m:rPr>
                                <a:rPr lang="en-US" altLang="zh-CN" sz="2800" b="0" i="0" smtClean="0">
                                  <a:solidFill>
                                    <a:srgbClr val="09405E"/>
                                  </a:solidFill>
                                  <a:latin typeface="Cambria Math" charset="0"/>
                                  <a:ea typeface="Cambria Math" charset="0"/>
                                  <a:cs typeface="Cambria Math" charset="0"/>
                                </a:rPr>
                                <m:t>min</m:t>
                              </m:r>
                            </m:e>
                            <m:lim>
                              <m:r>
                                <a:rPr lang="en-US" altLang="zh-CN" sz="2800" b="1" i="1" smtClean="0">
                                  <a:solidFill>
                                    <a:srgbClr val="09405E"/>
                                  </a:solidFill>
                                  <a:latin typeface="Cambria Math" charset="0"/>
                                  <a:ea typeface="Cambria Math" charset="0"/>
                                  <a:cs typeface="Cambria Math" charset="0"/>
                                </a:rPr>
                                <m:t>𝒘</m:t>
                              </m:r>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𝑏</m:t>
                              </m:r>
                              <m:r>
                                <a:rPr lang="en-US" altLang="zh-CN" sz="2800" b="0" i="1" smtClean="0">
                                  <a:solidFill>
                                    <a:srgbClr val="09405E"/>
                                  </a:solidFill>
                                  <a:latin typeface="Cambria Math" charset="0"/>
                                  <a:ea typeface="Cambria Math" charset="0"/>
                                  <a:cs typeface="Cambria Math" charset="0"/>
                                </a:rPr>
                                <m:t>,</m:t>
                              </m:r>
                              <m:r>
                                <a:rPr lang="zh-CN" altLang="en-US" sz="2800" b="0" i="1" smtClean="0">
                                  <a:solidFill>
                                    <a:srgbClr val="09405E"/>
                                  </a:solidFill>
                                  <a:latin typeface="Cambria Math" charset="0"/>
                                  <a:ea typeface="Cambria Math" charset="0"/>
                                  <a:cs typeface="Cambria Math" charset="0"/>
                                </a:rPr>
                                <m:t>𝜉</m:t>
                              </m:r>
                            </m:lim>
                          </m:limLow>
                        </m:fName>
                        <m:e>
                          <m:f>
                            <m:fPr>
                              <m:ctrlPr>
                                <a:rPr lang="en-US" altLang="zh-CN" sz="2800" b="0" i="1" smtClean="0">
                                  <a:solidFill>
                                    <a:srgbClr val="09405E"/>
                                  </a:solidFill>
                                  <a:latin typeface="Cambria Math" charset="0"/>
                                  <a:ea typeface="Cambria Math" charset="0"/>
                                  <a:cs typeface="Cambria Math" charset="0"/>
                                </a:rPr>
                              </m:ctrlPr>
                            </m:fPr>
                            <m:num>
                              <m:r>
                                <a:rPr lang="en-US" altLang="zh-CN" sz="2800" b="0" i="1" smtClean="0">
                                  <a:solidFill>
                                    <a:srgbClr val="09405E"/>
                                  </a:solidFill>
                                  <a:latin typeface="Cambria Math" charset="0"/>
                                  <a:ea typeface="Cambria Math" charset="0"/>
                                  <a:cs typeface="Cambria Math" charset="0"/>
                                </a:rPr>
                                <m:t>1</m:t>
                              </m:r>
                            </m:num>
                            <m:den>
                              <m:r>
                                <a:rPr lang="en-US" altLang="zh-CN" sz="2800" b="0" i="1" smtClean="0">
                                  <a:solidFill>
                                    <a:srgbClr val="09405E"/>
                                  </a:solidFill>
                                  <a:latin typeface="Cambria Math" charset="0"/>
                                  <a:ea typeface="Cambria Math" charset="0"/>
                                  <a:cs typeface="Cambria Math" charset="0"/>
                                </a:rPr>
                                <m:t>2</m:t>
                              </m:r>
                            </m:den>
                          </m:f>
                          <m:sSup>
                            <m:sSupPr>
                              <m:ctrlPr>
                                <a:rPr lang="en-US" altLang="zh-CN" sz="2800" b="0" i="1" smtClean="0">
                                  <a:solidFill>
                                    <a:srgbClr val="09405E"/>
                                  </a:solidFill>
                                  <a:latin typeface="Cambria Math" charset="0"/>
                                  <a:ea typeface="Cambria Math" charset="0"/>
                                  <a:cs typeface="Cambria Math" charset="0"/>
                                </a:rPr>
                              </m:ctrlPr>
                            </m:sSupPr>
                            <m:e>
                              <m:d>
                                <m:dPr>
                                  <m:begChr m:val="‖"/>
                                  <m:endChr m:val="‖"/>
                                  <m:ctrlPr>
                                    <a:rPr lang="en-US" altLang="zh-CN" sz="2800" b="0" i="1" smtClean="0">
                                      <a:solidFill>
                                        <a:srgbClr val="09405E"/>
                                      </a:solidFill>
                                      <a:latin typeface="Cambria Math" charset="0"/>
                                      <a:ea typeface="Cambria Math" charset="0"/>
                                      <a:cs typeface="Cambria Math" charset="0"/>
                                    </a:rPr>
                                  </m:ctrlPr>
                                </m:dPr>
                                <m:e>
                                  <m:r>
                                    <a:rPr lang="en-US" altLang="zh-CN" sz="2800" b="1" i="1" smtClean="0">
                                      <a:solidFill>
                                        <a:srgbClr val="09405E"/>
                                      </a:solidFill>
                                      <a:latin typeface="Cambria Math" charset="0"/>
                                      <a:ea typeface="Cambria Math" charset="0"/>
                                      <a:cs typeface="Cambria Math" charset="0"/>
                                    </a:rPr>
                                    <m:t>𝒘</m:t>
                                  </m:r>
                                </m:e>
                              </m:d>
                            </m:e>
                            <m:sup>
                              <m:r>
                                <a:rPr lang="en-US" altLang="zh-CN" sz="2800" b="0" i="1" smtClean="0">
                                  <a:solidFill>
                                    <a:srgbClr val="09405E"/>
                                  </a:solidFill>
                                  <a:latin typeface="Cambria Math" charset="0"/>
                                  <a:ea typeface="Cambria Math" charset="0"/>
                                  <a:cs typeface="Cambria Math" charset="0"/>
                                </a:rPr>
                                <m:t>2</m:t>
                              </m:r>
                            </m:sup>
                          </m:sSup>
                          <m:r>
                            <a:rPr lang="en-US" altLang="zh-CN" sz="2800" b="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𝐶</m:t>
                          </m:r>
                          <m:nary>
                            <m:naryPr>
                              <m:chr m:val="∑"/>
                              <m:ctrlPr>
                                <a:rPr lang="en-US" altLang="zh-CN" sz="2800" b="0" i="1" smtClean="0">
                                  <a:solidFill>
                                    <a:srgbClr val="09405E"/>
                                  </a:solidFill>
                                  <a:latin typeface="Cambria Math" charset="0"/>
                                  <a:ea typeface="Cambria Math" charset="0"/>
                                  <a:cs typeface="Cambria Math" charset="0"/>
                                </a:rPr>
                              </m:ctrlPr>
                            </m:naryPr>
                            <m:sub>
                              <m:r>
                                <m:rPr>
                                  <m:brk m:alnAt="23"/>
                                </m:rPr>
                                <a:rPr lang="en-US" altLang="zh-CN" sz="2800" b="0" i="1" smtClean="0">
                                  <a:solidFill>
                                    <a:srgbClr val="09405E"/>
                                  </a:solidFill>
                                  <a:latin typeface="Cambria Math" charset="0"/>
                                  <a:ea typeface="Cambria Math" charset="0"/>
                                  <a:cs typeface="Cambria Math" charset="0"/>
                                </a:rPr>
                                <m:t>𝑖</m:t>
                              </m:r>
                              <m:r>
                                <a:rPr lang="en-US" altLang="zh-CN" sz="2800" b="0" i="1" smtClean="0">
                                  <a:solidFill>
                                    <a:srgbClr val="09405E"/>
                                  </a:solidFill>
                                  <a:latin typeface="Cambria Math" charset="0"/>
                                  <a:ea typeface="Cambria Math" charset="0"/>
                                  <a:cs typeface="Cambria Math" charset="0"/>
                                </a:rPr>
                                <m:t>=1</m:t>
                              </m:r>
                            </m:sub>
                            <m:sup>
                              <m:r>
                                <a:rPr lang="en-US" altLang="zh-CN" sz="2800" b="0" i="1" smtClean="0">
                                  <a:solidFill>
                                    <a:srgbClr val="09405E"/>
                                  </a:solidFill>
                                  <a:latin typeface="Cambria Math" charset="0"/>
                                  <a:ea typeface="Cambria Math" charset="0"/>
                                  <a:cs typeface="Cambria Math" charset="0"/>
                                </a:rPr>
                                <m:t>𝐿</m:t>
                              </m:r>
                            </m:sup>
                            <m:e>
                              <m:sSub>
                                <m:sSubPr>
                                  <m:ctrlPr>
                                    <a:rPr lang="en-US" altLang="zh-CN" sz="2800" b="0" i="1" smtClean="0">
                                      <a:solidFill>
                                        <a:srgbClr val="09405E"/>
                                      </a:solidFill>
                                      <a:latin typeface="Cambria Math" charset="0"/>
                                      <a:ea typeface="Cambria Math" charset="0"/>
                                      <a:cs typeface="Cambria Math" charset="0"/>
                                    </a:rPr>
                                  </m:ctrlPr>
                                </m:sSubPr>
                                <m:e>
                                  <m:r>
                                    <a:rPr lang="zh-CN" altLang="en-US" sz="2800" b="0" i="1" smtClean="0">
                                      <a:solidFill>
                                        <a:srgbClr val="09405E"/>
                                      </a:solidFill>
                                      <a:latin typeface="Cambria Math" charset="0"/>
                                      <a:ea typeface="Cambria Math" charset="0"/>
                                      <a:cs typeface="Cambria Math" charset="0"/>
                                    </a:rPr>
                                    <m:t>𝜉</m:t>
                                  </m:r>
                                </m:e>
                                <m:sub>
                                  <m:r>
                                    <a:rPr lang="en-US" altLang="zh-CN" sz="2800" b="0" i="1" smtClean="0">
                                      <a:solidFill>
                                        <a:srgbClr val="09405E"/>
                                      </a:solidFill>
                                      <a:latin typeface="Cambria Math" charset="0"/>
                                      <a:ea typeface="Cambria Math" charset="0"/>
                                      <a:cs typeface="Cambria Math" charset="0"/>
                                    </a:rPr>
                                    <m:t>𝑖</m:t>
                                  </m:r>
                                </m:sub>
                              </m:sSub>
                            </m:e>
                          </m:nary>
                        </m:e>
                      </m:func>
                    </m:oMath>
                  </m:oMathPara>
                </a14:m>
                <a:endParaRPr lang="zh-CN" altLang="en-US" sz="2800" dirty="0">
                  <a:latin typeface="Cambria Math" charset="0"/>
                  <a:ea typeface="Cambria Math" charset="0"/>
                  <a:cs typeface="Cambria Math"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530456" y="1679304"/>
                <a:ext cx="2479944" cy="1211550"/>
              </a:xfrm>
              <a:prstGeom prst="rect">
                <a:avLst/>
              </a:prstGeom>
              <a:blipFill rotWithShape="0">
                <a:blip r:embed="rId3"/>
                <a:stretch>
                  <a:fillRect r="-309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3606817" y="2996279"/>
                <a:ext cx="6027740"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panose="02040503050406030204" pitchFamily="18" charset="0"/>
                        </a:rPr>
                        <m:t>𝑠</m:t>
                      </m:r>
                      <m:r>
                        <a:rPr lang="en-US" altLang="zh-CN" sz="2800" b="0" i="1" smtClean="0">
                          <a:solidFill>
                            <a:srgbClr val="094162"/>
                          </a:solidFill>
                          <a:latin typeface="Cambria Math" charset="0"/>
                        </a:rPr>
                        <m:t>.</m:t>
                      </m:r>
                      <m:r>
                        <a:rPr lang="en-US" altLang="zh-CN" sz="2800" b="0" i="1" smtClean="0">
                          <a:solidFill>
                            <a:srgbClr val="094162"/>
                          </a:solidFill>
                          <a:latin typeface="Cambria Math" panose="02040503050406030204" pitchFamily="18" charset="0"/>
                        </a:rPr>
                        <m:t> </m:t>
                      </m:r>
                      <m:r>
                        <a:rPr lang="en-US" altLang="zh-CN" sz="2800" b="0" i="1" smtClean="0">
                          <a:solidFill>
                            <a:srgbClr val="094162"/>
                          </a:solidFill>
                          <a:latin typeface="Cambria Math" panose="02040503050406030204" pitchFamily="18" charset="0"/>
                        </a:rPr>
                        <m:t>𝑡</m:t>
                      </m:r>
                      <m:r>
                        <a:rPr lang="en-US" altLang="zh-CN" sz="2800" b="0" i="1" smtClean="0">
                          <a:solidFill>
                            <a:srgbClr val="094162"/>
                          </a:solidFill>
                          <a:latin typeface="Cambria Math" charset="0"/>
                        </a:rPr>
                        <m:t>.</m:t>
                      </m:r>
                      <m:r>
                        <a:rPr lang="en-US" altLang="zh-CN" sz="2800" b="0" i="1" smtClean="0">
                          <a:solidFill>
                            <a:srgbClr val="094162"/>
                          </a:solidFill>
                          <a:latin typeface="Cambria Math" panose="02040503050406030204" pitchFamily="18" charset="0"/>
                        </a:rPr>
                        <m:t> </m:t>
                      </m:r>
                      <m:sSub>
                        <m:sSubPr>
                          <m:ctrlPr>
                            <a:rPr lang="en-US" altLang="zh-CN" sz="2800" b="0" i="1" smtClean="0">
                              <a:solidFill>
                                <a:srgbClr val="094162"/>
                              </a:solidFill>
                              <a:latin typeface="Cambria Math" charset="0"/>
                            </a:rPr>
                          </m:ctrlPr>
                        </m:sSubPr>
                        <m:e>
                          <m:r>
                            <a:rPr lang="en-US" altLang="zh-CN" sz="2800" b="0" i="1" smtClean="0">
                              <a:solidFill>
                                <a:srgbClr val="094162"/>
                              </a:solidFill>
                              <a:latin typeface="Cambria Math" panose="02040503050406030204" pitchFamily="18" charset="0"/>
                            </a:rPr>
                            <m:t>𝑦</m:t>
                          </m:r>
                        </m:e>
                        <m:sub>
                          <m:r>
                            <a:rPr lang="en-US" altLang="zh-CN" sz="2800" b="0" i="1" smtClean="0">
                              <a:solidFill>
                                <a:srgbClr val="094162"/>
                              </a:solidFill>
                              <a:latin typeface="Cambria Math" panose="02040503050406030204" pitchFamily="18" charset="0"/>
                            </a:rPr>
                            <m:t>𝑖</m:t>
                          </m:r>
                        </m:sub>
                      </m:sSub>
                      <m:d>
                        <m:dPr>
                          <m:ctrlPr>
                            <a:rPr lang="en-US" altLang="zh-CN" sz="2800" b="0" i="1" smtClean="0">
                              <a:solidFill>
                                <a:srgbClr val="094162"/>
                              </a:solidFill>
                              <a:latin typeface="Cambria Math" charset="0"/>
                            </a:rPr>
                          </m:ctrlPr>
                        </m:dPr>
                        <m:e>
                          <m:sSup>
                            <m:sSupPr>
                              <m:ctrlPr>
                                <a:rPr lang="en-US" altLang="zh-CN" sz="2800" i="1">
                                  <a:solidFill>
                                    <a:srgbClr val="094162"/>
                                  </a:solidFill>
                                  <a:latin typeface="Cambria Math" charset="0"/>
                                  <a:cs typeface="Times New Roman" panose="02020603050405020304" pitchFamily="18" charset="0"/>
                                </a:rPr>
                              </m:ctrlPr>
                            </m:sSupPr>
                            <m:e>
                              <m:r>
                                <a:rPr lang="en-US" altLang="zh-CN" sz="2800" b="1" i="1">
                                  <a:solidFill>
                                    <a:srgbClr val="094162"/>
                                  </a:solidFill>
                                  <a:latin typeface="Cambria Math" charset="0"/>
                                  <a:cs typeface="Times New Roman" panose="02020603050405020304" pitchFamily="18" charset="0"/>
                                </a:rPr>
                                <m:t>𝒘</m:t>
                              </m:r>
                            </m:e>
                            <m:sup>
                              <m:r>
                                <m:rPr>
                                  <m:sty m:val="p"/>
                                </m:rPr>
                                <a:rPr lang="en-US" altLang="zh-CN" sz="2800">
                                  <a:solidFill>
                                    <a:srgbClr val="094162"/>
                                  </a:solidFill>
                                  <a:latin typeface="Cambria Math" charset="0"/>
                                  <a:cs typeface="Times New Roman" panose="02020603050405020304" pitchFamily="18" charset="0"/>
                                </a:rPr>
                                <m:t>T</m:t>
                              </m:r>
                            </m:sup>
                          </m:sSup>
                          <m:sSub>
                            <m:sSubPr>
                              <m:ctrlPr>
                                <a:rPr lang="en-US" altLang="zh-CN" sz="2800" b="0" i="1" smtClean="0">
                                  <a:solidFill>
                                    <a:srgbClr val="094162"/>
                                  </a:solidFill>
                                  <a:latin typeface="Cambria Math" charset="0"/>
                                </a:rPr>
                              </m:ctrlPr>
                            </m:sSubPr>
                            <m:e>
                              <m:r>
                                <a:rPr lang="en-US" altLang="zh-CN" sz="2800" b="1" i="1">
                                  <a:solidFill>
                                    <a:srgbClr val="094162"/>
                                  </a:solidFill>
                                  <a:latin typeface="Cambria Math" panose="02040503050406030204" pitchFamily="18" charset="0"/>
                                  <a:cs typeface="Times New Roman" panose="02020603050405020304" pitchFamily="18" charset="0"/>
                                </a:rPr>
                                <m:t>𝒙</m:t>
                              </m:r>
                            </m:e>
                            <m:sub>
                              <m:r>
                                <a:rPr lang="en-US" altLang="zh-CN" sz="2800" b="0" i="1" smtClean="0">
                                  <a:solidFill>
                                    <a:srgbClr val="094162"/>
                                  </a:solidFill>
                                  <a:latin typeface="Cambria Math" panose="02040503050406030204" pitchFamily="18" charset="0"/>
                                </a:rPr>
                                <m:t>𝑖</m:t>
                              </m:r>
                            </m:sub>
                          </m:sSub>
                          <m:r>
                            <a:rPr lang="en-US" altLang="zh-CN" sz="2800" b="0" i="1" smtClean="0">
                              <a:solidFill>
                                <a:srgbClr val="094162"/>
                              </a:solidFill>
                              <a:latin typeface="Cambria Math" panose="02040503050406030204" pitchFamily="18" charset="0"/>
                            </a:rPr>
                            <m:t>+</m:t>
                          </m:r>
                          <m:r>
                            <a:rPr lang="en-US" altLang="zh-CN" sz="2800" b="0" i="1" smtClean="0">
                              <a:solidFill>
                                <a:srgbClr val="094162"/>
                              </a:solidFill>
                              <a:latin typeface="Cambria Math" panose="02040503050406030204" pitchFamily="18" charset="0"/>
                            </a:rPr>
                            <m:t>𝑏</m:t>
                          </m:r>
                        </m:e>
                      </m:d>
                      <m:r>
                        <a:rPr lang="en-US" altLang="zh-CN" sz="2800" b="0" i="1" smtClean="0">
                          <a:solidFill>
                            <a:srgbClr val="094162"/>
                          </a:solidFill>
                          <a:latin typeface="Cambria Math" panose="02040503050406030204" pitchFamily="18" charset="0"/>
                          <a:ea typeface="Cambria Math" panose="02040503050406030204" pitchFamily="18" charset="0"/>
                        </a:rPr>
                        <m:t>≥1−</m:t>
                      </m:r>
                      <m:sSub>
                        <m:sSubPr>
                          <m:ctrlPr>
                            <a:rPr lang="en-US" altLang="zh-CN" sz="2800" b="0" i="1" smtClean="0">
                              <a:solidFill>
                                <a:srgbClr val="094162"/>
                              </a:solidFill>
                              <a:latin typeface="Cambria Math" charset="0"/>
                              <a:ea typeface="Cambria Math" panose="02040503050406030204" pitchFamily="18" charset="0"/>
                            </a:rPr>
                          </m:ctrlPr>
                        </m:sSubPr>
                        <m:e>
                          <m:r>
                            <a:rPr lang="zh-CN" altLang="en-US" sz="2800" b="0" i="1" smtClean="0">
                              <a:solidFill>
                                <a:srgbClr val="094162"/>
                              </a:solidFill>
                              <a:latin typeface="Cambria Math" panose="02040503050406030204" pitchFamily="18" charset="0"/>
                              <a:ea typeface="Cambria Math" panose="02040503050406030204" pitchFamily="18" charset="0"/>
                            </a:rPr>
                            <m:t>𝜉</m:t>
                          </m:r>
                        </m:e>
                        <m:sub>
                          <m:r>
                            <a:rPr lang="en-US" altLang="zh-CN" sz="2800" b="0" i="1" smtClean="0">
                              <a:solidFill>
                                <a:srgbClr val="094162"/>
                              </a:solidFill>
                              <a:latin typeface="Cambria Math" panose="02040503050406030204" pitchFamily="18" charset="0"/>
                              <a:ea typeface="Cambria Math" panose="02040503050406030204" pitchFamily="18" charset="0"/>
                            </a:rPr>
                            <m:t>𝑖</m:t>
                          </m:r>
                        </m:sub>
                      </m:sSub>
                      <m:r>
                        <a:rPr lang="en-US" altLang="zh-CN" sz="2800" b="0" i="1" smtClean="0">
                          <a:solidFill>
                            <a:srgbClr val="094162"/>
                          </a:solidFill>
                          <a:latin typeface="Cambria Math" panose="02040503050406030204" pitchFamily="18" charset="0"/>
                          <a:ea typeface="Cambria Math" panose="02040503050406030204" pitchFamily="18" charset="0"/>
                        </a:rPr>
                        <m:t>, ∀</m:t>
                      </m:r>
                      <m:r>
                        <a:rPr lang="en-US" altLang="zh-CN" sz="2800" b="0" i="1" smtClean="0">
                          <a:solidFill>
                            <a:srgbClr val="094162"/>
                          </a:solidFill>
                          <a:latin typeface="Cambria Math" panose="02040503050406030204" pitchFamily="18" charset="0"/>
                          <a:ea typeface="Cambria Math" panose="02040503050406030204" pitchFamily="18" charset="0"/>
                        </a:rPr>
                        <m:t>𝑖</m:t>
                      </m:r>
                      <m:r>
                        <a:rPr lang="en-US" altLang="zh-CN" sz="2800" b="0" i="1" smtClean="0">
                          <a:solidFill>
                            <a:srgbClr val="094162"/>
                          </a:solidFill>
                          <a:latin typeface="Cambria Math" panose="02040503050406030204" pitchFamily="18" charset="0"/>
                          <a:ea typeface="Cambria Math" panose="02040503050406030204" pitchFamily="18" charset="0"/>
                        </a:rPr>
                        <m:t>=1…</m:t>
                      </m:r>
                      <m:r>
                        <a:rPr lang="en-US" altLang="zh-CN" sz="2800" b="0" i="1" smtClean="0">
                          <a:solidFill>
                            <a:srgbClr val="094162"/>
                          </a:solidFill>
                          <a:latin typeface="Cambria Math" charset="0"/>
                          <a:ea typeface="Cambria Math" panose="02040503050406030204" pitchFamily="18" charset="0"/>
                        </a:rPr>
                        <m:t>𝐿</m:t>
                      </m:r>
                    </m:oMath>
                  </m:oMathPara>
                </a14:m>
                <a:endParaRPr lang="zh-CN" altLang="en-US" sz="2800" dirty="0">
                  <a:solidFill>
                    <a:srgbClr val="094162"/>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3606817" y="2996279"/>
                <a:ext cx="6027740" cy="48635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382547" y="3672355"/>
                <a:ext cx="10225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05E"/>
                              </a:solidFill>
                              <a:latin typeface="Cambria Math" charset="0"/>
                              <a:ea typeface="Cambria Math" charset="0"/>
                              <a:cs typeface="Cambria Math" charset="0"/>
                            </a:rPr>
                          </m:ctrlPr>
                        </m:sSubPr>
                        <m:e>
                          <m:r>
                            <a:rPr lang="zh-CN" altLang="en-US" sz="2800" i="1" smtClean="0">
                              <a:solidFill>
                                <a:srgbClr val="09405E"/>
                              </a:solidFill>
                              <a:latin typeface="Cambria Math" charset="0"/>
                              <a:ea typeface="Cambria Math" charset="0"/>
                              <a:cs typeface="Cambria Math" charset="0"/>
                            </a:rPr>
                            <m:t>𝜉</m:t>
                          </m:r>
                        </m:e>
                        <m:sub>
                          <m:r>
                            <a:rPr lang="en-US" altLang="zh-CN" sz="2800" b="0" i="1" smtClean="0">
                              <a:solidFill>
                                <a:srgbClr val="09405E"/>
                              </a:solidFill>
                              <a:latin typeface="Cambria Math" charset="0"/>
                              <a:ea typeface="Cambria Math" charset="0"/>
                              <a:cs typeface="Cambria Math" charset="0"/>
                            </a:rPr>
                            <m:t>𝑖</m:t>
                          </m:r>
                        </m:sub>
                      </m:sSub>
                      <m:r>
                        <a:rPr lang="en-US" altLang="zh-CN" sz="2800" i="1" smtClean="0">
                          <a:solidFill>
                            <a:srgbClr val="09405E"/>
                          </a:solidFill>
                          <a:latin typeface="Cambria Math" charset="0"/>
                          <a:ea typeface="Cambria Math" charset="0"/>
                          <a:cs typeface="Cambria Math" charset="0"/>
                        </a:rPr>
                        <m:t>≥</m:t>
                      </m:r>
                      <m:r>
                        <a:rPr lang="en-US" altLang="zh-CN" sz="2800" b="0" i="1" smtClean="0">
                          <a:solidFill>
                            <a:srgbClr val="09405E"/>
                          </a:solidFill>
                          <a:latin typeface="Cambria Math" charset="0"/>
                          <a:ea typeface="Cambria Math" charset="0"/>
                          <a:cs typeface="Cambria Math" charset="0"/>
                        </a:rPr>
                        <m:t>0</m:t>
                      </m:r>
                    </m:oMath>
                  </m:oMathPara>
                </a14:m>
                <a:endParaRPr lang="zh-CN" altLang="en-US" sz="2800" dirty="0">
                  <a:solidFill>
                    <a:srgbClr val="09405E"/>
                  </a:solidFill>
                  <a:latin typeface="Cambria Math" charset="0"/>
                  <a:ea typeface="Cambria Math" charset="0"/>
                  <a:cs typeface="Cambria Math"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382547" y="3672355"/>
                <a:ext cx="1022524" cy="430887"/>
              </a:xfrm>
              <a:prstGeom prst="rect">
                <a:avLst/>
              </a:prstGeom>
              <a:blipFill rotWithShape="0">
                <a:blip r:embed="rId5"/>
                <a:stretch>
                  <a:fillRect/>
                </a:stretch>
              </a:blipFill>
            </p:spPr>
            <p:txBody>
              <a:bodyPr/>
              <a:lstStyle/>
              <a:p>
                <a:r>
                  <a:rPr lang="zh-CN" altLang="en-US">
                    <a:noFill/>
                  </a:rPr>
                  <a:t> </a:t>
                </a:r>
              </a:p>
            </p:txBody>
          </p:sp>
        </mc:Fallback>
      </mc:AlternateContent>
      <p:sp>
        <p:nvSpPr>
          <p:cNvPr id="8" name="object 20"/>
          <p:cNvSpPr/>
          <p:nvPr/>
        </p:nvSpPr>
        <p:spPr>
          <a:xfrm>
            <a:off x="7328154" y="4022631"/>
            <a:ext cx="4307623" cy="2605244"/>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237630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858779" y="1238971"/>
                <a:ext cx="9956700" cy="5041755"/>
              </a:xfrm>
            </p:spPr>
            <p:txBody>
              <a:bodyPr/>
              <a:lstStyle/>
              <a:p>
                <a:pPr marL="0" indent="0">
                  <a:lnSpc>
                    <a:spcPct val="100000"/>
                  </a:lnSpc>
                  <a:buNone/>
                </a:pPr>
                <a:r>
                  <a:rPr lang="zh-CN" altLang="en-US" sz="2800" dirty="0">
                    <a:latin typeface="Microsoft YaHei" charset="-122"/>
                    <a:ea typeface="Microsoft YaHei" charset="-122"/>
                    <a:cs typeface="Microsoft YaHei" charset="-122"/>
                  </a:rPr>
                  <a:t>令</a:t>
                </a:r>
                <a:r>
                  <a:rPr lang="en-US" altLang="zh-CN" sz="2800" dirty="0">
                    <a:latin typeface="Times New Roman" charset="0"/>
                    <a:ea typeface="Times New Roman" charset="0"/>
                    <a:cs typeface="Times New Roman" charset="0"/>
                  </a:rPr>
                  <a:t> </a:t>
                </a:r>
                <a14:m>
                  <m:oMath xmlns:m="http://schemas.openxmlformats.org/officeDocument/2006/math">
                    <m:sSub>
                      <m:sSubPr>
                        <m:ctrlPr>
                          <a:rPr lang="en-US" altLang="zh-CN" sz="2800" i="1" smtClean="0">
                            <a:latin typeface="Cambria Math" charset="0"/>
                            <a:ea typeface="Times New Roman" charset="0"/>
                            <a:cs typeface="Times New Roman" charset="0"/>
                          </a:rPr>
                        </m:ctrlPr>
                      </m:sSubPr>
                      <m:e>
                        <m:r>
                          <a:rPr lang="en-US" altLang="zh-CN" sz="2800" i="1">
                            <a:latin typeface="Cambria Math"/>
                          </a:rPr>
                          <m:t>𝑧</m:t>
                        </m:r>
                      </m:e>
                      <m:sub>
                        <m:r>
                          <a:rPr lang="en-US" altLang="zh-CN" sz="2800" b="0" i="1" smtClean="0">
                            <a:latin typeface="Cambria Math" charset="0"/>
                            <a:ea typeface="Times New Roman" charset="0"/>
                            <a:cs typeface="Times New Roman" charset="0"/>
                          </a:rPr>
                          <m:t>𝑖</m:t>
                        </m:r>
                      </m:sub>
                    </m:sSub>
                    <m:r>
                      <a:rPr lang="en-US" altLang="zh-CN" sz="2800" b="0" i="1" smtClean="0">
                        <a:latin typeface="Cambria Math" charset="0"/>
                        <a:ea typeface="Times New Roman" charset="0"/>
                        <a:cs typeface="Times New Roman" charset="0"/>
                      </a:rPr>
                      <m:t>=1−</m:t>
                    </m:r>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𝑦</m:t>
                        </m:r>
                      </m:e>
                      <m:sub>
                        <m:r>
                          <a:rPr lang="en-US" altLang="zh-CN" sz="2800" b="0" i="1" smtClean="0">
                            <a:latin typeface="Cambria Math" charset="0"/>
                            <a:ea typeface="Times New Roman" charset="0"/>
                            <a:cs typeface="Times New Roman" charset="0"/>
                          </a:rPr>
                          <m:t>𝑖</m:t>
                        </m:r>
                      </m:sub>
                    </m:sSub>
                    <m:d>
                      <m:dPr>
                        <m:ctrlPr>
                          <a:rPr lang="en-US" altLang="zh-CN" sz="2800" b="0" i="1" smtClean="0">
                            <a:latin typeface="Cambria Math" charset="0"/>
                            <a:ea typeface="Times New Roman" charset="0"/>
                            <a:cs typeface="Times New Roman" charset="0"/>
                          </a:rPr>
                        </m:ctrlPr>
                      </m:dPr>
                      <m:e>
                        <m:sSup>
                          <m:sSupPr>
                            <m:ctrlPr>
                              <a:rPr lang="en-US" altLang="zh-CN" sz="2800" i="1">
                                <a:latin typeface="Cambria Math" charset="0"/>
                                <a:cs typeface="Times New Roman" panose="02020603050405020304" pitchFamily="18" charset="0"/>
                              </a:rPr>
                            </m:ctrlPr>
                          </m:sSupPr>
                          <m:e>
                            <m:r>
                              <a:rPr lang="en-US" altLang="zh-CN" sz="2800" b="1" i="1">
                                <a:latin typeface="Cambria Math" charset="0"/>
                                <a:cs typeface="Times New Roman" panose="02020603050405020304" pitchFamily="18" charset="0"/>
                              </a:rPr>
                              <m:t>𝒘</m:t>
                            </m:r>
                          </m:e>
                          <m:sup>
                            <m:r>
                              <m:rPr>
                                <m:sty m:val="p"/>
                              </m:rPr>
                              <a:rPr lang="en-US" altLang="zh-CN" sz="2800">
                                <a:latin typeface="Cambria Math" charset="0"/>
                                <a:cs typeface="Times New Roman" panose="02020603050405020304" pitchFamily="18" charset="0"/>
                              </a:rPr>
                              <m:t>T</m:t>
                            </m:r>
                          </m:sup>
                        </m:sSup>
                        <m:sSub>
                          <m:sSubPr>
                            <m:ctrlPr>
                              <a:rPr lang="en-US" altLang="zh-CN" sz="2800" i="1">
                                <a:latin typeface="Cambria Math" charset="0"/>
                              </a:rPr>
                            </m:ctrlPr>
                          </m:sSubPr>
                          <m:e>
                            <m:r>
                              <a:rPr lang="en-US" altLang="zh-CN" sz="2800" b="1" i="1">
                                <a:latin typeface="Cambria Math" panose="02040503050406030204" pitchFamily="18" charset="0"/>
                                <a:cs typeface="Times New Roman" panose="02020603050405020304" pitchFamily="18" charset="0"/>
                              </a:rPr>
                              <m:t>𝒙</m:t>
                            </m:r>
                          </m:e>
                          <m:sub>
                            <m:r>
                              <a:rPr lang="en-US" altLang="zh-CN" sz="2800" i="1">
                                <a:latin typeface="Cambria Math" panose="02040503050406030204" pitchFamily="18" charset="0"/>
                              </a:rPr>
                              <m:t>𝑖</m:t>
                            </m:r>
                          </m:sub>
                        </m:sSub>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𝑏</m:t>
                        </m:r>
                      </m:e>
                    </m:d>
                    <m:r>
                      <a:rPr lang="en-US" altLang="zh-CN" sz="2800" b="0" i="1" smtClean="0">
                        <a:latin typeface="Cambria Math" charset="0"/>
                        <a:ea typeface="Times New Roman" charset="0"/>
                        <a:cs typeface="Times New Roman" charset="0"/>
                      </a:rPr>
                      <m:t>=1−</m:t>
                    </m:r>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𝑦</m:t>
                        </m:r>
                      </m:e>
                      <m:sub>
                        <m:r>
                          <a:rPr lang="en-US" altLang="zh-CN" sz="2800" b="0" i="1" smtClean="0">
                            <a:latin typeface="Cambria Math" charset="0"/>
                            <a:ea typeface="Times New Roman" charset="0"/>
                            <a:cs typeface="Times New Roman" charset="0"/>
                          </a:rPr>
                          <m:t>𝑖</m:t>
                        </m:r>
                      </m:sub>
                    </m:sSub>
                    <m:r>
                      <a:rPr lang="en-US" altLang="zh-CN" sz="2800" b="0" i="1" smtClean="0">
                        <a:latin typeface="Cambria Math" charset="0"/>
                        <a:ea typeface="Times New Roman" charset="0"/>
                        <a:cs typeface="Times New Roman" charset="0"/>
                      </a:rPr>
                      <m:t>𝑓</m:t>
                    </m:r>
                    <m:r>
                      <a:rPr lang="en-US" altLang="zh-CN" sz="2800" b="0" i="1" smtClean="0">
                        <a:latin typeface="Cambria Math" charset="0"/>
                        <a:ea typeface="Times New Roman" charset="0"/>
                        <a:cs typeface="Times New Roman" charset="0"/>
                      </a:rPr>
                      <m:t>(</m:t>
                    </m:r>
                    <m:sSub>
                      <m:sSubPr>
                        <m:ctrlPr>
                          <a:rPr lang="en-US" altLang="zh-CN" sz="2800" b="0" i="1" smtClean="0">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𝒙</m:t>
                        </m:r>
                      </m:e>
                      <m:sub>
                        <m:r>
                          <a:rPr lang="en-US" altLang="zh-CN" sz="2800" b="0" i="1" smtClean="0">
                            <a:latin typeface="Cambria Math" charset="0"/>
                            <a:ea typeface="Times New Roman" charset="0"/>
                            <a:cs typeface="Times New Roman" charset="0"/>
                          </a:rPr>
                          <m:t>𝑖</m:t>
                        </m:r>
                      </m:sub>
                    </m:sSub>
                    <m:r>
                      <a:rPr lang="en-US" altLang="zh-CN" sz="2800" b="0" i="1" smtClean="0">
                        <a:latin typeface="Cambria Math" charset="0"/>
                        <a:ea typeface="Times New Roman" charset="0"/>
                        <a:cs typeface="Times New Roman" charset="0"/>
                      </a:rPr>
                      <m:t>)</m:t>
                    </m:r>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目标函数</a:t>
                </a:r>
                <a:endParaRPr lang="en-US" altLang="zh-CN" sz="2800" dirty="0">
                  <a:latin typeface="Microsoft YaHei" charset="-122"/>
                  <a:ea typeface="Microsoft YaHei" charset="-122"/>
                  <a:cs typeface="Microsoft YaHei" charset="-122"/>
                </a:endParaRPr>
              </a:p>
              <a:p>
                <a:pPr marL="0" indent="0" algn="ctr">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charset="0"/>
                              <a:ea typeface="Times New Roman" charset="0"/>
                              <a:cs typeface="Times New Roman" charset="0"/>
                            </a:rPr>
                          </m:ctrlPr>
                        </m:funcPr>
                        <m:fName>
                          <m:limLow>
                            <m:limLowPr>
                              <m:ctrlPr>
                                <a:rPr lang="en-US" altLang="zh-CN" sz="2800" i="1" smtClean="0">
                                  <a:latin typeface="Cambria Math" charset="0"/>
                                  <a:ea typeface="Times New Roman" charset="0"/>
                                  <a:cs typeface="Times New Roman" charset="0"/>
                                </a:rPr>
                              </m:ctrlPr>
                            </m:limLowPr>
                            <m:e>
                              <m:r>
                                <m:rPr>
                                  <m:sty m:val="p"/>
                                </m:rPr>
                                <a:rPr lang="en-US" altLang="zh-CN" sz="2800" i="0" smtClean="0">
                                  <a:latin typeface="Cambria Math" charset="0"/>
                                  <a:ea typeface="Times New Roman" charset="0"/>
                                  <a:cs typeface="Times New Roman" charset="0"/>
                                </a:rPr>
                                <m:t>min</m:t>
                              </m:r>
                            </m:e>
                            <m:lim>
                              <m:r>
                                <a:rPr lang="en-US" altLang="zh-CN" sz="2800" b="0" i="1" smtClean="0">
                                  <a:latin typeface="Cambria Math" charset="0"/>
                                  <a:ea typeface="Times New Roman" charset="0"/>
                                  <a:cs typeface="Times New Roman" charset="0"/>
                                </a:rPr>
                                <m:t>h</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𝑏</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𝜉</m:t>
                              </m:r>
                            </m:lim>
                          </m:limLow>
                        </m:fName>
                        <m:e>
                          <m:f>
                            <m:fPr>
                              <m:ctrlPr>
                                <a:rPr lang="en-US" altLang="zh-CN" sz="2800" i="1">
                                  <a:latin typeface="Cambria Math"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p>
                            <m:sSupPr>
                              <m:ctrlPr>
                                <a:rPr lang="en-US" altLang="zh-CN" sz="2800" i="1">
                                  <a:latin typeface="Cambria Math" charset="0"/>
                                </a:rPr>
                              </m:ctrlPr>
                            </m:sSupPr>
                            <m:e>
                              <m:d>
                                <m:dPr>
                                  <m:begChr m:val="‖"/>
                                  <m:endChr m:val="‖"/>
                                  <m:ctrlPr>
                                    <a:rPr lang="en-US" altLang="zh-CN" sz="2800" i="1">
                                      <a:latin typeface="Cambria Math" charset="0"/>
                                    </a:rPr>
                                  </m:ctrlPr>
                                </m:dPr>
                                <m:e>
                                  <m:r>
                                    <a:rPr lang="en-US" altLang="zh-CN" sz="2800" b="1" i="1">
                                      <a:latin typeface="Cambria Math" panose="02040503050406030204" pitchFamily="18" charset="0"/>
                                    </a:rPr>
                                    <m:t>𝒘</m:t>
                                  </m:r>
                                </m:e>
                              </m:d>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r>
                            <a:rPr lang="en-US" altLang="zh-CN" sz="2800" i="1">
                              <a:latin typeface="Cambria Math" panose="02040503050406030204" pitchFamily="18" charset="0"/>
                            </a:rPr>
                            <m:t>𝐶</m:t>
                          </m:r>
                          <m:nary>
                            <m:naryPr>
                              <m:chr m:val="∑"/>
                              <m:ctrlPr>
                                <a:rPr lang="en-US" altLang="zh-CN" sz="2800" i="1" smtClean="0">
                                  <a:latin typeface="Cambria Math" charset="0"/>
                                  <a:ea typeface="Times New Roman" charset="0"/>
                                  <a:cs typeface="Times New Roman" charset="0"/>
                                </a:rPr>
                              </m:ctrlPr>
                            </m:naryPr>
                            <m:sub>
                              <m:r>
                                <m:rPr>
                                  <m:brk m:alnAt="23"/>
                                </m:rPr>
                                <a:rPr lang="en-US" altLang="zh-CN" sz="2800" b="0" i="1" smtClean="0">
                                  <a:latin typeface="Cambria Math" charset="0"/>
                                  <a:ea typeface="Times New Roman" charset="0"/>
                                  <a:cs typeface="Times New Roman" charset="0"/>
                                </a:rPr>
                                <m:t>𝑖</m:t>
                              </m:r>
                              <m:r>
                                <a:rPr lang="en-US" altLang="zh-CN" sz="2800" b="0" i="1" smtClean="0">
                                  <a:latin typeface="Cambria Math" charset="0"/>
                                  <a:ea typeface="Times New Roman" charset="0"/>
                                  <a:cs typeface="Times New Roman" charset="0"/>
                                </a:rPr>
                                <m:t>=1</m:t>
                              </m:r>
                            </m:sub>
                            <m:sup>
                              <m:r>
                                <a:rPr lang="en-US" altLang="zh-CN" sz="2800" b="0" i="1" smtClean="0">
                                  <a:latin typeface="Cambria Math" charset="0"/>
                                  <a:ea typeface="Times New Roman" charset="0"/>
                                  <a:cs typeface="Times New Roman" charset="0"/>
                                </a:rPr>
                                <m:t>𝐿</m:t>
                              </m:r>
                            </m:sup>
                            <m:e>
                              <m:sSub>
                                <m:sSubPr>
                                  <m:ctrlPr>
                                    <a:rPr lang="en-US" altLang="zh-CN" sz="2800" i="1" smtClean="0">
                                      <a:latin typeface="Cambria Math" charset="0"/>
                                      <a:ea typeface="Times New Roman" charset="0"/>
                                      <a:cs typeface="Times New Roman" charset="0"/>
                                    </a:rPr>
                                  </m:ctrlPr>
                                </m:sSubPr>
                                <m:e>
                                  <m:r>
                                    <a:rPr lang="en-US" altLang="zh-CN" sz="2800" i="1" smtClean="0">
                                      <a:latin typeface="Cambria Math" charset="0"/>
                                      <a:ea typeface="Times New Roman" charset="0"/>
                                      <a:cs typeface="Times New Roman" charset="0"/>
                                    </a:rPr>
                                    <m:t>𝜉</m:t>
                                  </m:r>
                                </m:e>
                                <m:sub>
                                  <m:r>
                                    <a:rPr lang="en-US" altLang="zh-CN" sz="2800" b="0" i="1" smtClean="0">
                                      <a:latin typeface="Cambria Math" charset="0"/>
                                      <a:ea typeface="Times New Roman" charset="0"/>
                                      <a:cs typeface="Times New Roman" charset="0"/>
                                    </a:rPr>
                                    <m:t>𝑖</m:t>
                                  </m:r>
                                </m:sub>
                              </m:sSub>
                            </m:e>
                          </m:nary>
                        </m:e>
                      </m:func>
                    </m:oMath>
                  </m:oMathPara>
                </a14:m>
                <a:endParaRPr lang="en-US" altLang="zh-CN" sz="2800" dirty="0">
                  <a:latin typeface="Times New Roman" charset="0"/>
                  <a:ea typeface="Times New Roman" charset="0"/>
                  <a:cs typeface="Times New Roman" charset="0"/>
                </a:endParaRPr>
              </a:p>
              <a:p>
                <a:pPr marL="0" indent="0" algn="ctr">
                  <a:buNone/>
                </a:pPr>
                <a:r>
                  <a:rPr lang="en-US" altLang="zh-CN" sz="2800" dirty="0" err="1">
                    <a:latin typeface="Times New Roman" charset="0"/>
                    <a:ea typeface="Times New Roman" charset="0"/>
                    <a:cs typeface="Times New Roman" charset="0"/>
                  </a:rPr>
                  <a:t>s.t.</a:t>
                </a:r>
                <a:r>
                  <a:rPr lang="en-US" altLang="zh-CN" sz="2800" dirty="0">
                    <a:latin typeface="Times New Roman" charset="0"/>
                    <a:ea typeface="Times New Roman" charset="0"/>
                    <a:cs typeface="Times New Roman" charset="0"/>
                  </a:rPr>
                  <a:t>  </a:t>
                </a:r>
                <a14:m>
                  <m:oMath xmlns:m="http://schemas.openxmlformats.org/officeDocument/2006/math">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d>
                      <m:dPr>
                        <m:ctrlPr>
                          <a:rPr lang="en-US" altLang="zh-CN" sz="2800" i="1">
                            <a:latin typeface="Cambria Math" charset="0"/>
                            <a:ea typeface="Times New Roman" charset="0"/>
                            <a:cs typeface="Times New Roman" charset="0"/>
                          </a:rPr>
                        </m:ctrlPr>
                      </m:dPr>
                      <m:e>
                        <m:sSup>
                          <m:sSupPr>
                            <m:ctrlPr>
                              <a:rPr lang="en-US" altLang="zh-CN" sz="2800" i="1">
                                <a:latin typeface="Cambria Math" charset="0"/>
                                <a:cs typeface="Times New Roman" panose="02020603050405020304" pitchFamily="18" charset="0"/>
                              </a:rPr>
                            </m:ctrlPr>
                          </m:sSupPr>
                          <m:e>
                            <m:r>
                              <a:rPr lang="en-US" altLang="zh-CN" sz="2800" b="1" i="1">
                                <a:latin typeface="Cambria Math" charset="0"/>
                                <a:cs typeface="Times New Roman" panose="02020603050405020304" pitchFamily="18" charset="0"/>
                              </a:rPr>
                              <m:t>𝒘</m:t>
                            </m:r>
                          </m:e>
                          <m:sup>
                            <m:r>
                              <m:rPr>
                                <m:sty m:val="p"/>
                              </m:rPr>
                              <a:rPr lang="en-US" altLang="zh-CN" sz="2800">
                                <a:latin typeface="Cambria Math" charset="0"/>
                                <a:cs typeface="Times New Roman" panose="02020603050405020304" pitchFamily="18" charset="0"/>
                              </a:rPr>
                              <m:t>T</m:t>
                            </m:r>
                          </m:sup>
                        </m:sSup>
                        <m:sSub>
                          <m:sSubPr>
                            <m:ctrlPr>
                              <a:rPr lang="en-US" altLang="zh-CN" sz="2800" i="1">
                                <a:latin typeface="Cambria Math" charset="0"/>
                              </a:rPr>
                            </m:ctrlPr>
                          </m:sSubPr>
                          <m:e>
                            <m:r>
                              <a:rPr lang="en-US" altLang="zh-CN" sz="2800" b="1" i="1">
                                <a:latin typeface="Cambria Math" panose="02040503050406030204" pitchFamily="18" charset="0"/>
                                <a:cs typeface="Times New Roman" panose="02020603050405020304" pitchFamily="18" charset="0"/>
                              </a:rPr>
                              <m:t>𝒙</m:t>
                            </m:r>
                          </m:e>
                          <m:sub>
                            <m:r>
                              <a:rPr lang="en-US" altLang="zh-CN" sz="2800" i="1">
                                <a:latin typeface="Cambria Math" panose="02040503050406030204" pitchFamily="18" charset="0"/>
                              </a:rPr>
                              <m:t>𝑖</m:t>
                            </m:r>
                          </m:sub>
                        </m:sSub>
                        <m:r>
                          <a:rPr lang="en-US" altLang="zh-CN" sz="2800" i="1">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𝑏</m:t>
                        </m:r>
                      </m:e>
                    </m:d>
                    <m:r>
                      <a:rPr lang="en-US" altLang="zh-CN" sz="280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1−</m:t>
                    </m:r>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𝜉</m:t>
                        </m:r>
                      </m:e>
                      <m:sub>
                        <m:r>
                          <a:rPr lang="en-US" altLang="zh-CN" sz="2800" b="0" i="1" smtClean="0">
                            <a:latin typeface="Cambria Math" charset="0"/>
                            <a:ea typeface="Times New Roman" charset="0"/>
                            <a:cs typeface="Times New Roman" charset="0"/>
                          </a:rPr>
                          <m:t>𝑖</m:t>
                        </m:r>
                      </m:sub>
                    </m:sSub>
                  </m:oMath>
                </a14:m>
                <a:r>
                  <a:rPr lang="en-US" altLang="zh-CN" sz="2800" dirty="0">
                    <a:latin typeface="Times New Roman" charset="0"/>
                    <a:ea typeface="Times New Roman" charset="0"/>
                    <a:cs typeface="Times New Roman" charset="0"/>
                  </a:rPr>
                  <a:t> , </a:t>
                </a:r>
                <a14:m>
                  <m:oMath xmlns:m="http://schemas.openxmlformats.org/officeDocument/2006/math">
                    <m:r>
                      <a:rPr lang="en-US" altLang="zh-CN" sz="280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𝑖</m:t>
                    </m:r>
                    <m:r>
                      <a:rPr lang="en-US" altLang="zh-CN" sz="2800" b="0" i="1" smtClean="0">
                        <a:latin typeface="Cambria Math" charset="0"/>
                        <a:ea typeface="Times New Roman" charset="0"/>
                        <a:cs typeface="Times New Roman" charset="0"/>
                      </a:rPr>
                      <m:t>=1⋯</m:t>
                    </m:r>
                    <m:r>
                      <a:rPr lang="en-US" altLang="zh-CN" sz="2800" b="0" i="1" smtClean="0">
                        <a:latin typeface="Cambria Math" charset="0"/>
                        <a:ea typeface="Times New Roman" charset="0"/>
                        <a:cs typeface="Times New Roman" charset="0"/>
                      </a:rPr>
                      <m:t>𝑙</m:t>
                    </m:r>
                  </m:oMath>
                </a14:m>
                <a:endParaRPr lang="en-US" altLang="zh-CN" sz="2800" b="0" dirty="0">
                  <a:latin typeface="Times New Roman" charset="0"/>
                  <a:ea typeface="Times New Roman" charset="0"/>
                  <a:cs typeface="Times New Roman"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𝜉</m:t>
                          </m:r>
                        </m:e>
                        <m:sub>
                          <m:r>
                            <a:rPr lang="en-US" altLang="zh-CN" sz="2800" i="1">
                              <a:latin typeface="Cambria Math" charset="0"/>
                              <a:ea typeface="Times New Roman" charset="0"/>
                              <a:cs typeface="Times New Roman" charset="0"/>
                            </a:rPr>
                            <m:t>𝑖</m:t>
                          </m:r>
                        </m:sub>
                      </m:sSub>
                      <m:r>
                        <a:rPr lang="en-US" altLang="zh-CN" sz="280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0</m:t>
                      </m:r>
                    </m:oMath>
                  </m:oMathPara>
                </a14:m>
                <a:endParaRPr lang="en-US" altLang="zh-CN" sz="2800" b="0" dirty="0">
                  <a:latin typeface="Times New Roman" charset="0"/>
                  <a:ea typeface="Times New Roman" charset="0"/>
                  <a:cs typeface="Times New Roman" charset="0"/>
                </a:endParaRPr>
              </a:p>
              <a:p>
                <a:pPr marL="0" indent="0">
                  <a:lnSpc>
                    <a:spcPct val="100000"/>
                  </a:lnSpc>
                  <a:buNone/>
                </a:pPr>
                <a:r>
                  <a:rPr lang="zh-CN" altLang="en-US" sz="2800" dirty="0">
                    <a:latin typeface="Microsoft YaHei" charset="-122"/>
                    <a:ea typeface="Microsoft YaHei" charset="-122"/>
                    <a:cs typeface="Microsoft YaHei" charset="-122"/>
                  </a:rPr>
                  <a:t>等价于</a:t>
                </a:r>
                <a:endParaRPr lang="en-US" altLang="zh-CN" sz="2800" dirty="0">
                  <a:latin typeface="Microsoft YaHei" charset="-122"/>
                  <a:ea typeface="Microsoft YaHei" charset="-122"/>
                  <a:cs typeface="Microsoft YaHei"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charset="0"/>
                              <a:ea typeface="Microsoft YaHei" charset="-122"/>
                              <a:cs typeface="Microsoft YaHei" charset="-122"/>
                            </a:rPr>
                          </m:ctrlPr>
                        </m:funcPr>
                        <m:fName>
                          <m:limLow>
                            <m:limLowPr>
                              <m:ctrlPr>
                                <a:rPr lang="en-US" altLang="zh-CN" sz="2800" i="1" smtClean="0">
                                  <a:latin typeface="Cambria Math" charset="0"/>
                                  <a:ea typeface="Microsoft YaHei" charset="-122"/>
                                  <a:cs typeface="Microsoft YaHei" charset="-122"/>
                                </a:rPr>
                              </m:ctrlPr>
                            </m:limLowPr>
                            <m:e>
                              <m:r>
                                <m:rPr>
                                  <m:sty m:val="p"/>
                                </m:rPr>
                                <a:rPr lang="en-US" altLang="zh-CN" sz="2800" i="0" smtClean="0">
                                  <a:latin typeface="Cambria Math" charset="0"/>
                                  <a:ea typeface="Microsoft YaHei" charset="-122"/>
                                  <a:cs typeface="Microsoft YaHei" charset="-122"/>
                                </a:rPr>
                                <m:t>min</m:t>
                              </m:r>
                            </m:e>
                            <m:lim>
                              <m:r>
                                <a:rPr lang="en-US" altLang="zh-CN" sz="2800" b="0" i="1" smtClean="0">
                                  <a:latin typeface="Cambria Math" charset="0"/>
                                  <a:ea typeface="Microsoft YaHei" charset="-122"/>
                                  <a:cs typeface="Microsoft YaHei" charset="-122"/>
                                </a:rPr>
                                <m:t>𝑓</m:t>
                              </m:r>
                            </m:lim>
                          </m:limLow>
                        </m:fName>
                        <m:e>
                          <m:f>
                            <m:fPr>
                              <m:ctrlPr>
                                <a:rPr lang="en-US" altLang="zh-CN" sz="2800" i="1">
                                  <a:latin typeface="Cambria Math" charset="0"/>
                                  <a:ea typeface="Microsoft YaHei" charset="-122"/>
                                  <a:cs typeface="Microsoft YaHei" charset="-122"/>
                                </a:rPr>
                              </m:ctrlPr>
                            </m:fPr>
                            <m:num>
                              <m:r>
                                <a:rPr lang="en-US" altLang="zh-CN" sz="2800" i="1">
                                  <a:latin typeface="Cambria Math" charset="0"/>
                                  <a:ea typeface="Microsoft YaHei" charset="-122"/>
                                  <a:cs typeface="Microsoft YaHei" charset="-122"/>
                                </a:rPr>
                                <m:t>1</m:t>
                              </m:r>
                            </m:num>
                            <m:den>
                              <m:r>
                                <a:rPr lang="en-US" altLang="zh-CN" sz="2800" i="1">
                                  <a:latin typeface="Cambria Math" charset="0"/>
                                  <a:ea typeface="Microsoft YaHei" charset="-122"/>
                                  <a:cs typeface="Microsoft YaHei" charset="-122"/>
                                </a:rPr>
                                <m:t>2</m:t>
                              </m:r>
                            </m:den>
                          </m:f>
                          <m:sSup>
                            <m:sSupPr>
                              <m:ctrlPr>
                                <a:rPr lang="en-US" altLang="zh-CN" sz="2800" i="1">
                                  <a:latin typeface="Cambria Math" charset="0"/>
                                  <a:ea typeface="Microsoft YaHei" charset="-122"/>
                                  <a:cs typeface="Microsoft YaHei" charset="-122"/>
                                </a:rPr>
                              </m:ctrlPr>
                            </m:sSupPr>
                            <m:e>
                              <m:d>
                                <m:dPr>
                                  <m:begChr m:val="‖"/>
                                  <m:endChr m:val="‖"/>
                                  <m:ctrlPr>
                                    <a:rPr lang="en-US" altLang="zh-CN" sz="2800" i="1">
                                      <a:latin typeface="Cambria Math" charset="0"/>
                                      <a:ea typeface="Microsoft YaHei" charset="-122"/>
                                      <a:cs typeface="Microsoft YaHei" charset="-122"/>
                                    </a:rPr>
                                  </m:ctrlPr>
                                </m:dPr>
                                <m:e>
                                  <m:r>
                                    <a:rPr lang="en-US" altLang="zh-CN" sz="2800" b="1" i="1">
                                      <a:latin typeface="Cambria Math" charset="0"/>
                                      <a:ea typeface="Microsoft YaHei" charset="-122"/>
                                      <a:cs typeface="Microsoft YaHei" charset="-122"/>
                                    </a:rPr>
                                    <m:t>𝒘</m:t>
                                  </m:r>
                                </m:e>
                              </m:d>
                            </m:e>
                            <m:sup>
                              <m:r>
                                <a:rPr lang="en-US" altLang="zh-CN" sz="2800" i="1">
                                  <a:latin typeface="Cambria Math" charset="0"/>
                                  <a:ea typeface="Microsoft YaHei" charset="-122"/>
                                  <a:cs typeface="Microsoft YaHei" charset="-122"/>
                                </a:rPr>
                                <m:t>2</m:t>
                              </m:r>
                            </m:sup>
                          </m:sSup>
                          <m:r>
                            <a:rPr lang="en-US" altLang="zh-CN" sz="2800" b="0" i="1" smtClean="0">
                              <a:latin typeface="Cambria Math" charset="0"/>
                              <a:ea typeface="Microsoft YaHei" charset="-122"/>
                              <a:cs typeface="Microsoft YaHei" charset="-122"/>
                            </a:rPr>
                            <m:t>+</m:t>
                          </m:r>
                          <m:r>
                            <a:rPr lang="en-US" altLang="zh-CN" sz="2800" b="0" i="1" smtClean="0">
                              <a:latin typeface="Cambria Math" charset="0"/>
                              <a:ea typeface="Microsoft YaHei" charset="-122"/>
                              <a:cs typeface="Microsoft YaHei" charset="-122"/>
                            </a:rPr>
                            <m:t>𝐶</m:t>
                          </m:r>
                          <m:nary>
                            <m:naryPr>
                              <m:chr m:val="∑"/>
                              <m:ctrlPr>
                                <a:rPr lang="en-US" altLang="zh-CN" sz="2800" i="1" smtClean="0">
                                  <a:latin typeface="Cambria Math" charset="0"/>
                                  <a:ea typeface="Microsoft YaHei" charset="-122"/>
                                  <a:cs typeface="Microsoft YaHei" charset="-122"/>
                                </a:rPr>
                              </m:ctrlPr>
                            </m:naryPr>
                            <m:sub>
                              <m:r>
                                <m:rPr>
                                  <m:brk m:alnAt="23"/>
                                </m:rPr>
                                <a:rPr lang="en-US" altLang="zh-CN" sz="2800" b="0" i="1" smtClean="0">
                                  <a:latin typeface="Cambria Math" charset="0"/>
                                  <a:ea typeface="Microsoft YaHei" charset="-122"/>
                                  <a:cs typeface="Microsoft YaHei" charset="-122"/>
                                </a:rPr>
                                <m:t>𝑖</m:t>
                              </m:r>
                              <m:r>
                                <a:rPr lang="en-US" altLang="zh-CN" sz="2800" b="0" i="1" smtClean="0">
                                  <a:latin typeface="Cambria Math" charset="0"/>
                                  <a:ea typeface="Microsoft YaHei" charset="-122"/>
                                  <a:cs typeface="Microsoft YaHei" charset="-122"/>
                                </a:rPr>
                                <m:t>=1</m:t>
                              </m:r>
                            </m:sub>
                            <m:sup>
                              <m:r>
                                <a:rPr lang="en-US" altLang="zh-CN" sz="2800" b="0" i="1" smtClean="0">
                                  <a:latin typeface="Cambria Math" charset="0"/>
                                  <a:ea typeface="Microsoft YaHei" charset="-122"/>
                                  <a:cs typeface="Microsoft YaHei" charset="-122"/>
                                </a:rPr>
                                <m:t>𝐿</m:t>
                              </m:r>
                            </m:sup>
                            <m:e>
                              <m:limLow>
                                <m:limLowPr>
                                  <m:ctrlPr>
                                    <a:rPr lang="en-US" altLang="zh-CN" sz="2800" b="0" i="1" smtClean="0">
                                      <a:latin typeface="Cambria Math" charset="0"/>
                                      <a:ea typeface="Microsoft YaHei" charset="-122"/>
                                      <a:cs typeface="Microsoft YaHei" charset="-122"/>
                                    </a:rPr>
                                  </m:ctrlPr>
                                </m:limLowPr>
                                <m:e>
                                  <m:groupChr>
                                    <m:groupChrPr>
                                      <m:chr m:val="⏟"/>
                                      <m:ctrlPr>
                                        <a:rPr lang="en-US" altLang="zh-CN" sz="2800" b="0" i="1" smtClean="0">
                                          <a:latin typeface="Cambria Math" charset="0"/>
                                          <a:ea typeface="Microsoft YaHei" charset="-122"/>
                                          <a:cs typeface="Microsoft YaHei" charset="-122"/>
                                        </a:rPr>
                                      </m:ctrlPr>
                                    </m:groupChrPr>
                                    <m:e>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(1−</m:t>
                                          </m:r>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𝑦</m:t>
                                              </m:r>
                                            </m:e>
                                            <m:sub>
                                              <m:r>
                                                <a:rPr lang="en-US" altLang="zh-CN" sz="2800" i="1">
                                                  <a:latin typeface="Cambria Math" charset="0"/>
                                                  <a:ea typeface="Microsoft YaHei" charset="-122"/>
                                                  <a:cs typeface="Microsoft YaHei" charset="-122"/>
                                                </a:rPr>
                                                <m:t>𝑖</m:t>
                                              </m:r>
                                            </m:sub>
                                          </m:sSub>
                                          <m:r>
                                            <a:rPr lang="en-US" altLang="zh-CN" sz="2800" i="1">
                                              <a:latin typeface="Cambria Math" charset="0"/>
                                              <a:ea typeface="Microsoft YaHei" charset="-122"/>
                                              <a:cs typeface="Microsoft YaHei" charset="-122"/>
                                            </a:rPr>
                                            <m:t>𝑓</m:t>
                                          </m:r>
                                          <m:r>
                                            <a:rPr lang="en-US" altLang="zh-CN" sz="2800" i="1">
                                              <a:latin typeface="Cambria Math" charset="0"/>
                                              <a:ea typeface="Microsoft YaHei" charset="-122"/>
                                              <a:cs typeface="Microsoft YaHei" charset="-122"/>
                                            </a:rPr>
                                            <m:t>(</m:t>
                                          </m:r>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𝒙</m:t>
                                              </m:r>
                                            </m:e>
                                            <m:sub>
                                              <m:r>
                                                <a:rPr lang="en-US" altLang="zh-CN" sz="2800" i="1">
                                                  <a:latin typeface="Cambria Math" charset="0"/>
                                                  <a:ea typeface="Microsoft YaHei" charset="-122"/>
                                                  <a:cs typeface="Microsoft YaHei" charset="-122"/>
                                                </a:rPr>
                                                <m:t>𝑖</m:t>
                                              </m:r>
                                            </m:sub>
                                          </m:sSub>
                                          <m:r>
                                            <a:rPr lang="en-US" altLang="zh-CN" sz="2800" i="1">
                                              <a:latin typeface="Cambria Math" charset="0"/>
                                              <a:ea typeface="Microsoft YaHei" charset="-122"/>
                                              <a:cs typeface="Microsoft YaHei" charset="-122"/>
                                            </a:rPr>
                                            <m:t>))</m:t>
                                          </m:r>
                                        </m:e>
                                        <m:sub>
                                          <m:r>
                                            <a:rPr lang="en-US" altLang="zh-CN" sz="2800" i="1">
                                              <a:latin typeface="Cambria Math" charset="0"/>
                                              <a:ea typeface="Microsoft YaHei" charset="-122"/>
                                              <a:cs typeface="Microsoft YaHei" charset="-122"/>
                                            </a:rPr>
                                            <m:t>+</m:t>
                                          </m:r>
                                        </m:sub>
                                      </m:sSub>
                                    </m:e>
                                  </m:groupChr>
                                </m:e>
                                <m:lim>
                                  <m:r>
                                    <m:rPr>
                                      <m:nor/>
                                    </m:rPr>
                                    <a:rPr lang="zh-CN" altLang="en-US" sz="2800" dirty="0" smtClean="0">
                                      <a:solidFill>
                                        <a:srgbClr val="09405E"/>
                                      </a:solidFill>
                                      <a:latin typeface="Microsoft YaHei" charset="-122"/>
                                      <a:ea typeface="Microsoft YaHei" charset="-122"/>
                                      <a:cs typeface="Microsoft YaHei" charset="-122"/>
                                    </a:rPr>
                                    <m:t>合页损失</m:t>
                                  </m:r>
                                  <m:r>
                                    <m:rPr>
                                      <m:nor/>
                                    </m:rPr>
                                    <a:rPr lang="zh-CN" altLang="en-US" sz="2800" dirty="0">
                                      <a:latin typeface="Microsoft YaHei" charset="-122"/>
                                      <a:ea typeface="Microsoft YaHei" charset="-122"/>
                                      <a:cs typeface="Microsoft YaHei" charset="-122"/>
                                    </a:rPr>
                                    <m:t> </m:t>
                                  </m:r>
                                </m:lim>
                              </m:limLow>
                            </m:e>
                          </m:nary>
                        </m:e>
                      </m:func>
                    </m:oMath>
                  </m:oMathPara>
                </a14:m>
                <a:endParaRPr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858779" y="1238971"/>
                <a:ext cx="9956700" cy="5041755"/>
              </a:xfrm>
              <a:blipFill rotWithShape="0">
                <a:blip r:embed="rId2"/>
                <a:stretch>
                  <a:fillRect l="-1286" t="-72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de-DE" altLang="zh-CN" dirty="0">
                <a:solidFill>
                  <a:srgbClr val="FFFFFF"/>
                </a:solidFill>
                <a:latin typeface="Microsoft YaHei"/>
                <a:cs typeface="Microsoft YaHei"/>
              </a:rPr>
              <a:t>SVM</a:t>
            </a:r>
            <a:r>
              <a:rPr lang="en-US" altLang="zh-CN" dirty="0">
                <a:solidFill>
                  <a:srgbClr val="FFFFFF"/>
                </a:solidFill>
                <a:latin typeface="Microsoft YaHei"/>
                <a:cs typeface="Microsoft YaHei"/>
              </a:rPr>
              <a:t>——</a:t>
            </a:r>
            <a:r>
              <a:rPr lang="zh-CN" altLang="en-US" dirty="0">
                <a:solidFill>
                  <a:srgbClr val="FFFFFF"/>
                </a:solidFill>
                <a:latin typeface="Microsoft YaHei"/>
                <a:cs typeface="Microsoft YaHei"/>
              </a:rPr>
              <a:t>合页损失</a:t>
            </a:r>
            <a:endParaRPr lang="zh-CN" altLang="en-US" dirty="0">
              <a:cs typeface="Times New Roman" charset="0"/>
            </a:endParaRPr>
          </a:p>
        </p:txBody>
      </p:sp>
      <p:pic>
        <p:nvPicPr>
          <p:cNvPr id="4" name="图片 3"/>
          <p:cNvPicPr>
            <a:picLocks noChangeAspect="1"/>
          </p:cNvPicPr>
          <p:nvPr/>
        </p:nvPicPr>
        <p:blipFill>
          <a:blip r:embed="rId3"/>
          <a:stretch>
            <a:fillRect/>
          </a:stretch>
        </p:blipFill>
        <p:spPr>
          <a:xfrm>
            <a:off x="8416678" y="3759848"/>
            <a:ext cx="3495238" cy="2990476"/>
          </a:xfrm>
          <a:prstGeom prst="rect">
            <a:avLst/>
          </a:prstGeom>
        </p:spPr>
      </p:pic>
      <p:sp>
        <p:nvSpPr>
          <p:cNvPr id="5" name="矩形 4"/>
          <p:cNvSpPr/>
          <p:nvPr/>
        </p:nvSpPr>
        <p:spPr>
          <a:xfrm>
            <a:off x="2721257" y="6280726"/>
            <a:ext cx="5411738" cy="461665"/>
          </a:xfrm>
          <a:prstGeom prst="rect">
            <a:avLst/>
          </a:prstGeom>
        </p:spPr>
        <p:txBody>
          <a:bodyPr wrap="none">
            <a:spAutoFit/>
          </a:bodyPr>
          <a:lstStyle/>
          <a:p>
            <a:pPr marL="0" indent="0">
              <a:buNone/>
            </a:pPr>
            <a:r>
              <a:rPr lang="zh-CN" altLang="en-US" sz="2400">
                <a:solidFill>
                  <a:srgbClr val="09405E"/>
                </a:solidFill>
                <a:latin typeface="Microsoft YaHei" charset="-122"/>
                <a:ea typeface="Microsoft YaHei" charset="-122"/>
                <a:cs typeface="Microsoft YaHei" charset="-122"/>
              </a:rPr>
              <a:t>倾向于让有标注的点</a:t>
            </a:r>
            <a:r>
              <a:rPr lang="zh-CN" altLang="en-US" sz="2400" spc="-20">
                <a:solidFill>
                  <a:srgbClr val="09405E"/>
                </a:solidFill>
                <a:latin typeface="Microsoft YaHei" charset="-122"/>
                <a:ea typeface="Microsoft YaHei" charset="-122"/>
                <a:cs typeface="Microsoft YaHei" charset="-122"/>
              </a:rPr>
              <a:t>在</a:t>
            </a:r>
            <a:r>
              <a:rPr lang="zh-CN" altLang="en-US" sz="2400" spc="-10">
                <a:solidFill>
                  <a:srgbClr val="09405E"/>
                </a:solidFill>
                <a:latin typeface="Microsoft YaHei" charset="-122"/>
                <a:ea typeface="Microsoft YaHei" charset="-122"/>
                <a:cs typeface="Microsoft YaHei" charset="-122"/>
              </a:rPr>
              <a:t>“</a:t>
            </a:r>
            <a:r>
              <a:rPr lang="zh-CN" altLang="en-US" sz="2400">
                <a:solidFill>
                  <a:srgbClr val="09405E"/>
                </a:solidFill>
                <a:latin typeface="Microsoft YaHei" charset="-122"/>
                <a:ea typeface="Microsoft YaHei" charset="-122"/>
                <a:cs typeface="Microsoft YaHei" charset="-122"/>
              </a:rPr>
              <a:t>正确</a:t>
            </a:r>
            <a:r>
              <a:rPr lang="zh-CN" altLang="en-US" sz="2400" spc="-10">
                <a:solidFill>
                  <a:srgbClr val="09405E"/>
                </a:solidFill>
                <a:latin typeface="Microsoft YaHei" charset="-122"/>
                <a:ea typeface="Microsoft YaHei" charset="-122"/>
                <a:cs typeface="Microsoft YaHei" charset="-122"/>
              </a:rPr>
              <a:t>”</a:t>
            </a:r>
            <a:r>
              <a:rPr lang="zh-CN" altLang="en-US" sz="2400">
                <a:solidFill>
                  <a:srgbClr val="09405E"/>
                </a:solidFill>
                <a:latin typeface="Microsoft YaHei" charset="-122"/>
                <a:ea typeface="Microsoft YaHei" charset="-122"/>
                <a:cs typeface="Microsoft YaHei" charset="-122"/>
              </a:rPr>
              <a:t>的一边</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105644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96899" y="1227667"/>
                <a:ext cx="11053233" cy="6134100"/>
              </a:xfrm>
            </p:spPr>
            <p:txBody>
              <a:bodyPr/>
              <a:lstStyle/>
              <a:p>
                <a:r>
                  <a:rPr lang="zh-CN" altLang="en-US" sz="2800" dirty="0">
                    <a:latin typeface="Microsoft YaHei" charset="-122"/>
                    <a:ea typeface="Microsoft YaHei" charset="-122"/>
                    <a:cs typeface="Microsoft YaHei" charset="-122"/>
                  </a:rPr>
                  <a:t>如何利用没有标注的点</a:t>
                </a:r>
                <a:r>
                  <a:rPr lang="en-US" altLang="zh-CN" sz="2800" dirty="0">
                    <a:latin typeface="Microsoft YaHei" charset="-122"/>
                    <a:ea typeface="Microsoft YaHei" charset="-122"/>
                    <a:cs typeface="Microsoft YaHei" charset="-122"/>
                  </a:rPr>
                  <a:t>?</a:t>
                </a:r>
              </a:p>
              <a:p>
                <a:pPr lvl="1" indent="-285750">
                  <a:lnSpc>
                    <a:spcPct val="150000"/>
                  </a:lnSpc>
                  <a:buFont typeface="Wingdings" charset="2"/>
                  <a:buChar char="l"/>
                </a:pPr>
                <a:r>
                  <a:rPr lang="zh-CN" altLang="en-US" sz="2800" dirty="0">
                    <a:latin typeface="Microsoft YaHei" charset="-122"/>
                    <a:ea typeface="Microsoft YaHei" charset="-122"/>
                    <a:cs typeface="Microsoft YaHei" charset="-122"/>
                  </a:rPr>
                  <a:t>分配标签</a:t>
                </a:r>
                <a:r>
                  <a:rPr lang="en-US" altLang="zh-CN" sz="2800" dirty="0">
                    <a:latin typeface="Cambria Math" charset="0"/>
                    <a:ea typeface="Cambria Math" charset="0"/>
                    <a:cs typeface="Cambria Math" charset="0"/>
                  </a:rPr>
                  <a:t>sign</a:t>
                </a:r>
                <a14:m>
                  <m:oMath xmlns:m="http://schemas.openxmlformats.org/officeDocument/2006/math">
                    <m:r>
                      <a:rPr lang="en-US" altLang="zh-CN" sz="2800" b="0" i="1" smtClean="0">
                        <a:latin typeface="Cambria Math" charset="0"/>
                        <a:ea typeface="Cambria Math" charset="0"/>
                        <a:cs typeface="Cambria Math" charset="0"/>
                      </a:rPr>
                      <m:t>(</m:t>
                    </m:r>
                    <m:r>
                      <a:rPr lang="en-US" altLang="zh-CN" sz="2800" b="0" i="1" smtClean="0">
                        <a:latin typeface="Cambria Math" charset="0"/>
                        <a:ea typeface="Cambria Math" charset="0"/>
                        <a:cs typeface="Cambria Math" charset="0"/>
                      </a:rPr>
                      <m:t>𝑓</m:t>
                    </m:r>
                    <m:r>
                      <a:rPr lang="en-US" altLang="zh-CN" sz="2800" b="0" i="1" smtClean="0">
                        <a:latin typeface="Cambria Math" charset="0"/>
                        <a:ea typeface="Cambria Math" charset="0"/>
                        <a:cs typeface="Cambria Math" charset="0"/>
                      </a:rPr>
                      <m:t>(</m:t>
                    </m:r>
                    <m:r>
                      <a:rPr lang="en-US" altLang="zh-CN" sz="2800" b="1" i="1" smtClean="0">
                        <a:latin typeface="Cambria Math" charset="0"/>
                        <a:ea typeface="Cambria Math" charset="0"/>
                        <a:cs typeface="Cambria Math" charset="0"/>
                      </a:rPr>
                      <m:t>𝒙</m:t>
                    </m:r>
                    <m:r>
                      <a:rPr lang="en-US" altLang="zh-CN" sz="2800" b="0" i="1" smtClean="0">
                        <a:latin typeface="Cambria Math" charset="0"/>
                        <a:ea typeface="Cambria Math" charset="0"/>
                        <a:cs typeface="Cambria Math" charset="0"/>
                      </a:rPr>
                      <m:t>))</m:t>
                    </m:r>
                  </m:oMath>
                </a14:m>
                <a:r>
                  <a:rPr lang="en-US" altLang="zh-CN" sz="2800" dirty="0">
                    <a:latin typeface="Cambria Math" charset="0"/>
                    <a:ea typeface="Cambria Math" charset="0"/>
                    <a:cs typeface="Cambria Math" charset="0"/>
                  </a:rPr>
                  <a:t> </a:t>
                </a:r>
                <a:r>
                  <a:rPr lang="zh-CN" altLang="en-US" sz="2800" dirty="0">
                    <a:latin typeface="Microsoft YaHei" charset="-122"/>
                    <a:ea typeface="Microsoft YaHei" charset="-122"/>
                    <a:cs typeface="Microsoft YaHei" charset="-122"/>
                  </a:rPr>
                  <a:t>给</a:t>
                </a:r>
                <a:r>
                  <a:rPr lang="en-US" altLang="zh-CN" sz="2800" dirty="0">
                    <a:latin typeface="Microsoft YaHei" charset="-122"/>
                    <a:ea typeface="Microsoft YaHei" charset="-122"/>
                    <a:cs typeface="Microsoft YaHei" charset="-122"/>
                  </a:rPr>
                  <a:t> </a:t>
                </a:r>
                <a14:m>
                  <m:oMath xmlns:m="http://schemas.openxmlformats.org/officeDocument/2006/math">
                    <m:r>
                      <a:rPr lang="en-US" altLang="zh-CN" sz="2800" b="1" i="1" smtClean="0">
                        <a:latin typeface="Cambria Math" charset="0"/>
                        <a:ea typeface="Times New Roman" charset="0"/>
                        <a:cs typeface="Times New Roman" charset="0"/>
                      </a:rPr>
                      <m:t>𝒙</m:t>
                    </m:r>
                    <m:r>
                      <a:rPr lang="en-US" altLang="zh-CN" sz="2800" b="0" i="1" smtClean="0">
                        <a:latin typeface="Cambria Math" charset="0"/>
                        <a:ea typeface="Times New Roman" charset="0"/>
                        <a:cs typeface="Times New Roman" charset="0"/>
                      </a:rPr>
                      <m:t>∈</m:t>
                    </m:r>
                    <m:sSub>
                      <m:sSubPr>
                        <m:ctrlPr>
                          <a:rPr lang="en-US" altLang="zh-CN" sz="2800" b="0" i="1" smtClean="0">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𝑿</m:t>
                        </m:r>
                      </m:e>
                      <m:sub>
                        <m:r>
                          <a:rPr lang="en-US" altLang="zh-CN" sz="2800" b="0" i="1" smtClean="0">
                            <a:latin typeface="Cambria Math" charset="0"/>
                            <a:ea typeface="Times New Roman" charset="0"/>
                            <a:cs typeface="Times New Roman" charset="0"/>
                          </a:rPr>
                          <m:t>𝑈</m:t>
                        </m:r>
                      </m:sub>
                    </m:sSub>
                  </m:oMath>
                </a14:m>
                <a:endParaRPr lang="en-US" altLang="zh-CN" sz="2800" dirty="0">
                  <a:latin typeface="Times New Roman" charset="0"/>
                  <a:ea typeface="Times New Roman" charset="0"/>
                  <a:cs typeface="Times New Roman" charset="0"/>
                </a:endParaRPr>
              </a:p>
              <a:p>
                <a:pPr lvl="1" indent="-285750">
                  <a:lnSpc>
                    <a:spcPct val="150000"/>
                  </a:lnSpc>
                  <a:buFont typeface="Wingdings" charset="2"/>
                  <a:buChar char="l"/>
                </a:pPr>
                <a:r>
                  <a:rPr lang="zh-CN" altLang="en-US" sz="2800" dirty="0">
                    <a:latin typeface="Microsoft YaHei" charset="-122"/>
                    <a:ea typeface="Microsoft YaHei" charset="-122"/>
                    <a:cs typeface="Microsoft YaHei" charset="-122"/>
                  </a:rPr>
                  <a:t>无标注样本的合页损失为</a:t>
                </a:r>
                <a:endParaRPr lang="en-US" altLang="zh-CN" sz="2800" dirty="0">
                  <a:latin typeface="Microsoft YaHei" charset="-122"/>
                  <a:ea typeface="Microsoft YaHei" charset="-122"/>
                  <a:cs typeface="Microsoft YaHei" charset="-122"/>
                </a:endParaRPr>
              </a:p>
              <a:p>
                <a:pPr marL="171450" lvl="1">
                  <a:lnSpc>
                    <a:spcPct val="150000"/>
                  </a:lnSpc>
                  <a:buNone/>
                </a:pPr>
                <a:r>
                  <a:rPr lang="en-US" altLang="zh-CN" sz="2800" dirty="0">
                    <a:latin typeface="Times New Roman" charset="0"/>
                    <a:ea typeface="Times New Roman" charset="0"/>
                    <a:cs typeface="Times New Roman" charset="0"/>
                  </a:rPr>
                  <a:t>	</a:t>
                </a:r>
                <a14:m>
                  <m:oMath xmlns:m="http://schemas.openxmlformats.org/officeDocument/2006/math">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r>
                      <a:rPr lang="en-US" altLang="zh-CN" sz="2800" b="0" i="0" smtClean="0">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r>
                          <a:rPr lang="en-US" altLang="zh-CN" sz="2800" b="0" i="1" smtClean="0">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oMath>
                </a14:m>
                <a:endParaRPr lang="en-US" altLang="zh-CN" sz="2800" dirty="0">
                  <a:latin typeface="Times New Roman" charset="0"/>
                  <a:ea typeface="Times New Roman" charset="0"/>
                  <a:cs typeface="Times New Roman" charset="0"/>
                </a:endParaRPr>
              </a:p>
              <a:p>
                <a:pPr marL="57150" indent="-342900">
                  <a:buFont typeface="Wingdings" charset="2"/>
                  <a:buChar char="n"/>
                </a:pPr>
                <a:r>
                  <a:rPr lang="en-US" altLang="zh-CN" sz="2800" dirty="0">
                    <a:latin typeface="Times New Roman" charset="0"/>
                    <a:ea typeface="Times New Roman" charset="0"/>
                    <a:cs typeface="Times New Roman" charset="0"/>
                  </a:rPr>
                  <a:t>S</a:t>
                </a:r>
                <a:r>
                  <a:rPr lang="en-US" altLang="zh-CN" sz="2800" baseline="30000" dirty="0">
                    <a:latin typeface="Times New Roman" charset="0"/>
                    <a:ea typeface="Times New Roman" charset="0"/>
                    <a:cs typeface="Times New Roman" charset="0"/>
                  </a:rPr>
                  <a:t>3</a:t>
                </a:r>
                <a:r>
                  <a:rPr lang="en-US" altLang="zh-CN" sz="2800" dirty="0">
                    <a:latin typeface="Times New Roman" charset="0"/>
                    <a:ea typeface="Times New Roman" charset="0"/>
                    <a:cs typeface="Times New Roman" charset="0"/>
                  </a:rPr>
                  <a:t>VM </a:t>
                </a:r>
                <a:r>
                  <a:rPr lang="zh-CN" altLang="en-US" sz="2800" dirty="0">
                    <a:latin typeface="Microsoft YaHei" charset="-122"/>
                    <a:ea typeface="Microsoft YaHei" charset="-122"/>
                    <a:cs typeface="Microsoft YaHei" charset="-122"/>
                  </a:rPr>
                  <a:t>目标函数</a:t>
                </a:r>
                <a:r>
                  <a:rPr lang="en-US" altLang="zh-CN" sz="2800" dirty="0">
                    <a:latin typeface="Times New Roman" charset="0"/>
                    <a:ea typeface="Times New Roman" charset="0"/>
                    <a:cs typeface="Times New Roman" charset="0"/>
                  </a:rPr>
                  <a:t>:</a:t>
                </a:r>
              </a:p>
              <a:p>
                <a:pPr marL="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800" i="1">
                              <a:latin typeface="Cambria Math" charset="0"/>
                              <a:ea typeface="Times New Roman" charset="0"/>
                              <a:cs typeface="Times New Roman" charset="0"/>
                            </a:rPr>
                          </m:ctrlPr>
                        </m:funcPr>
                        <m:fName>
                          <m:limLow>
                            <m:limLowPr>
                              <m:ctrlPr>
                                <a:rPr lang="en-US" altLang="zh-CN" sz="2800" i="1">
                                  <a:latin typeface="Cambria Math" charset="0"/>
                                  <a:ea typeface="Times New Roman" charset="0"/>
                                  <a:cs typeface="Times New Roman" charset="0"/>
                                </a:rPr>
                              </m:ctrlPr>
                            </m:limLowPr>
                            <m:e>
                              <m:r>
                                <m:rPr>
                                  <m:sty m:val="p"/>
                                </m:rPr>
                                <a:rPr lang="en-US" altLang="zh-CN" sz="2800">
                                  <a:latin typeface="Cambria Math" charset="0"/>
                                  <a:ea typeface="Times New Roman" charset="0"/>
                                  <a:cs typeface="Times New Roman" charset="0"/>
                                </a:rPr>
                                <m:t>min</m:t>
                              </m:r>
                            </m:e>
                            <m:lim>
                              <m:r>
                                <a:rPr lang="en-US" altLang="zh-CN" sz="2800" i="1">
                                  <a:latin typeface="Cambria Math" charset="0"/>
                                  <a:ea typeface="Times New Roman" charset="0"/>
                                  <a:cs typeface="Times New Roman" charset="0"/>
                                </a:rPr>
                                <m:t>𝑓</m:t>
                              </m:r>
                            </m:lim>
                          </m:limLow>
                        </m:fName>
                        <m:e>
                          <m:f>
                            <m:fPr>
                              <m:ctrlPr>
                                <a:rPr lang="en-US" altLang="zh-CN" sz="2800" i="1">
                                  <a:latin typeface="Cambria Math"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p>
                            <m:sSupPr>
                              <m:ctrlPr>
                                <a:rPr lang="en-US" altLang="zh-CN" sz="2800" i="1">
                                  <a:latin typeface="Cambria Math" charset="0"/>
                                </a:rPr>
                              </m:ctrlPr>
                            </m:sSupPr>
                            <m:e>
                              <m:d>
                                <m:dPr>
                                  <m:begChr m:val="‖"/>
                                  <m:endChr m:val="‖"/>
                                  <m:ctrlPr>
                                    <a:rPr lang="en-US" altLang="zh-CN" sz="2800" i="1">
                                      <a:latin typeface="Cambria Math" charset="0"/>
                                    </a:rPr>
                                  </m:ctrlPr>
                                </m:dPr>
                                <m:e>
                                  <m:r>
                                    <a:rPr lang="en-US" altLang="zh-CN" sz="2800" b="1" i="1">
                                      <a:latin typeface="Cambria Math" panose="02040503050406030204" pitchFamily="18" charset="0"/>
                                    </a:rPr>
                                    <m:t>𝒘</m:t>
                                  </m:r>
                                </m:e>
                              </m:d>
                            </m:e>
                            <m:sup>
                              <m:r>
                                <a:rPr lang="en-US" altLang="zh-CN" sz="2800" i="1">
                                  <a:latin typeface="Cambria Math" panose="02040503050406030204" pitchFamily="18" charset="0"/>
                                </a:rPr>
                                <m:t>2</m:t>
                              </m:r>
                            </m:sup>
                          </m:sSup>
                          <m:r>
                            <a:rPr lang="en-US" altLang="zh-CN" sz="2800" b="0" i="1" smtClean="0">
                              <a:latin typeface="Cambria Math" panose="02040503050406030204" pitchFamily="18" charset="0"/>
                            </a:rPr>
                            <m:t>+</m:t>
                          </m:r>
                          <m:sSub>
                            <m:sSubPr>
                              <m:ctrlPr>
                                <a:rPr lang="en-US" altLang="zh-CN" sz="2800" b="0" i="1" smtClean="0">
                                  <a:latin typeface="Cambria Math"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1</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charset="0"/>
                                  <a:ea typeface="Times New Roman" charset="0"/>
                                  <a:cs typeface="Times New Roman" charset="0"/>
                                </a:rPr>
                                <m:t>𝑖</m:t>
                              </m:r>
                              <m:r>
                                <a:rPr lang="en-US" altLang="zh-CN" sz="2800" i="1">
                                  <a:latin typeface="Cambria Math" charset="0"/>
                                  <a:ea typeface="Times New Roman" charset="0"/>
                                  <a:cs typeface="Times New Roman" charset="0"/>
                                </a:rPr>
                                <m:t>=1</m:t>
                              </m:r>
                            </m:sub>
                            <m:sup>
                              <m:r>
                                <a:rPr lang="en-US" altLang="zh-CN" sz="2800" b="0" i="1" smtClean="0">
                                  <a:latin typeface="Cambria Math" charset="0"/>
                                  <a:ea typeface="Times New Roman" charset="0"/>
                                  <a:cs typeface="Times New Roman" charset="0"/>
                                </a:rPr>
                                <m:t>𝐿</m:t>
                              </m:r>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e>
                      </m:func>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panose="02040503050406030204" pitchFamily="18" charset="0"/>
                              <a:ea typeface="Times New Roman" charset="0"/>
                              <a:cs typeface="Times New Roman" charset="0"/>
                            </a:rPr>
                            <m:t>𝐶</m:t>
                          </m:r>
                        </m:e>
                        <m:sub>
                          <m:r>
                            <a:rPr lang="en-US" altLang="zh-CN" sz="2800" i="1">
                              <a:latin typeface="Cambria Math" charset="0"/>
                              <a:ea typeface="Times New Roman" charset="0"/>
                              <a:cs typeface="Times New Roman" charset="0"/>
                            </a:rPr>
                            <m:t>2</m:t>
                          </m:r>
                        </m:sub>
                      </m:sSub>
                      <m:nary>
                        <m:naryPr>
                          <m:chr m:val="∑"/>
                          <m:ctrlPr>
                            <a:rPr lang="en-US" altLang="zh-CN" sz="2800" i="1" smtClean="0">
                              <a:solidFill>
                                <a:srgbClr val="C00000"/>
                              </a:solidFill>
                              <a:latin typeface="Cambria Math" charset="0"/>
                              <a:ea typeface="Times New Roman" charset="0"/>
                              <a:cs typeface="Times New Roman" charset="0"/>
                            </a:rPr>
                          </m:ctrlPr>
                        </m:naryPr>
                        <m:sub>
                          <m:r>
                            <m:rPr>
                              <m:brk m:alnAt="23"/>
                            </m:rPr>
                            <a:rPr lang="en-US" altLang="zh-CN" sz="2800" i="1">
                              <a:solidFill>
                                <a:srgbClr val="C00000"/>
                              </a:solidFill>
                              <a:latin typeface="Cambria Math" charset="0"/>
                              <a:ea typeface="Times New Roman" charset="0"/>
                              <a:cs typeface="Times New Roman" charset="0"/>
                            </a:rPr>
                            <m:t>𝑖</m:t>
                          </m:r>
                          <m:r>
                            <a:rPr lang="en-US" altLang="zh-CN" sz="2800" i="1">
                              <a:solidFill>
                                <a:srgbClr val="C00000"/>
                              </a:solidFill>
                              <a:latin typeface="Cambria Math" charset="0"/>
                              <a:ea typeface="Times New Roman" charset="0"/>
                              <a:cs typeface="Times New Roman" charset="0"/>
                            </a:rPr>
                            <m:t>=</m:t>
                          </m:r>
                          <m:r>
                            <a:rPr lang="en-US" altLang="zh-CN" sz="2800" i="1">
                              <a:solidFill>
                                <a:srgbClr val="C00000"/>
                              </a:solidFill>
                              <a:latin typeface="Cambria Math" charset="0"/>
                              <a:ea typeface="Times New Roman" charset="0"/>
                              <a:cs typeface="Times New Roman" charset="0"/>
                            </a:rPr>
                            <m:t>𝐿</m:t>
                          </m:r>
                          <m:r>
                            <a:rPr lang="en-US" altLang="zh-CN" sz="2800" i="1">
                              <a:solidFill>
                                <a:srgbClr val="C00000"/>
                              </a:solidFill>
                              <a:latin typeface="Cambria Math" charset="0"/>
                              <a:ea typeface="Times New Roman" charset="0"/>
                              <a:cs typeface="Times New Roman" charset="0"/>
                            </a:rPr>
                            <m:t>+1</m:t>
                          </m:r>
                        </m:sub>
                        <m:sup>
                          <m:r>
                            <a:rPr lang="en-US" altLang="zh-CN" sz="2800" i="1">
                              <a:solidFill>
                                <a:srgbClr val="C00000"/>
                              </a:solidFill>
                              <a:latin typeface="Cambria Math" charset="0"/>
                              <a:ea typeface="Times New Roman" charset="0"/>
                              <a:cs typeface="Times New Roman" charset="0"/>
                            </a:rPr>
                            <m:t>𝑁</m:t>
                          </m:r>
                        </m:sup>
                        <m:e>
                          <m:sSub>
                            <m:sSubPr>
                              <m:ctrlPr>
                                <a:rPr lang="en-US" altLang="zh-CN" sz="2800" i="1">
                                  <a:solidFill>
                                    <a:srgbClr val="C00000"/>
                                  </a:solidFill>
                                  <a:latin typeface="Cambria Math" charset="0"/>
                                  <a:ea typeface="Times New Roman" charset="0"/>
                                  <a:cs typeface="Times New Roman" charset="0"/>
                                </a:rPr>
                              </m:ctrlPr>
                            </m:sSubPr>
                            <m:e>
                              <m:r>
                                <a:rPr lang="en-US" altLang="zh-CN" sz="2800" i="1">
                                  <a:solidFill>
                                    <a:srgbClr val="C00000"/>
                                  </a:solidFill>
                                  <a:latin typeface="Cambria Math" charset="0"/>
                                  <a:ea typeface="Times New Roman" charset="0"/>
                                  <a:cs typeface="Times New Roman" charset="0"/>
                                </a:rPr>
                                <m:t>(1−|</m:t>
                              </m:r>
                              <m:r>
                                <a:rPr lang="en-US" altLang="zh-CN" sz="2800" i="1">
                                  <a:solidFill>
                                    <a:srgbClr val="C00000"/>
                                  </a:solidFill>
                                  <a:latin typeface="Cambria Math" charset="0"/>
                                  <a:ea typeface="Times New Roman" charset="0"/>
                                  <a:cs typeface="Times New Roman" charset="0"/>
                                </a:rPr>
                                <m:t>𝑓</m:t>
                              </m:r>
                              <m:r>
                                <a:rPr lang="en-US" altLang="zh-CN" sz="2800" i="1">
                                  <a:solidFill>
                                    <a:srgbClr val="C00000"/>
                                  </a:solidFill>
                                  <a:latin typeface="Cambria Math" charset="0"/>
                                  <a:ea typeface="Times New Roman" charset="0"/>
                                  <a:cs typeface="Times New Roman" charset="0"/>
                                </a:rPr>
                                <m:t>(</m:t>
                              </m:r>
                              <m:sSub>
                                <m:sSubPr>
                                  <m:ctrlPr>
                                    <a:rPr lang="en-US" altLang="zh-CN" sz="2800" i="1">
                                      <a:solidFill>
                                        <a:srgbClr val="C00000"/>
                                      </a:solidFill>
                                      <a:latin typeface="Cambria Math" charset="0"/>
                                      <a:ea typeface="Times New Roman" charset="0"/>
                                      <a:cs typeface="Times New Roman" charset="0"/>
                                    </a:rPr>
                                  </m:ctrlPr>
                                </m:sSubPr>
                                <m:e>
                                  <m:r>
                                    <a:rPr lang="en-US" altLang="zh-CN" sz="2800" b="1" i="1">
                                      <a:solidFill>
                                        <a:srgbClr val="C00000"/>
                                      </a:solidFill>
                                      <a:latin typeface="Cambria Math" charset="0"/>
                                      <a:ea typeface="Times New Roman" charset="0"/>
                                      <a:cs typeface="Times New Roman" charset="0"/>
                                    </a:rPr>
                                    <m:t>𝒙</m:t>
                                  </m:r>
                                </m:e>
                                <m:sub>
                                  <m:r>
                                    <a:rPr lang="en-US" altLang="zh-CN" sz="2800" i="1">
                                      <a:solidFill>
                                        <a:srgbClr val="C00000"/>
                                      </a:solidFill>
                                      <a:latin typeface="Cambria Math" charset="0"/>
                                      <a:ea typeface="Times New Roman" charset="0"/>
                                      <a:cs typeface="Times New Roman" charset="0"/>
                                    </a:rPr>
                                    <m:t>𝑖</m:t>
                                  </m:r>
                                </m:sub>
                              </m:sSub>
                              <m:r>
                                <a:rPr lang="en-US" altLang="zh-CN" sz="2800" i="1">
                                  <a:solidFill>
                                    <a:srgbClr val="C00000"/>
                                  </a:solidFill>
                                  <a:latin typeface="Cambria Math" charset="0"/>
                                  <a:ea typeface="Times New Roman" charset="0"/>
                                  <a:cs typeface="Times New Roman" charset="0"/>
                                </a:rPr>
                                <m:t>)|)</m:t>
                              </m:r>
                            </m:e>
                            <m:sub>
                              <m:r>
                                <a:rPr lang="en-US" altLang="zh-CN" sz="2800" i="1">
                                  <a:solidFill>
                                    <a:srgbClr val="C00000"/>
                                  </a:solidFill>
                                  <a:latin typeface="Cambria Math" charset="0"/>
                                  <a:ea typeface="Times New Roman" charset="0"/>
                                  <a:cs typeface="Times New Roman" charset="0"/>
                                </a:rPr>
                                <m:t>+</m:t>
                              </m:r>
                            </m:sub>
                          </m:sSub>
                        </m:e>
                      </m:nary>
                    </m:oMath>
                  </m:oMathPara>
                </a14:m>
                <a:endParaRPr lang="en-US" altLang="zh-CN" sz="2800" dirty="0">
                  <a:latin typeface="Times New Roman" charset="0"/>
                  <a:ea typeface="Times New Roman" charset="0"/>
                  <a:cs typeface="Times New Roman"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96899" y="1227667"/>
                <a:ext cx="11053233" cy="6134100"/>
              </a:xfrm>
              <a:blipFill rotWithShape="0">
                <a:blip r:embed="rId2"/>
                <a:stretch>
                  <a:fillRect l="-993"/>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en-US" altLang="zh-CN" dirty="0">
                <a:cs typeface="Times New Roman" charset="0"/>
              </a:rPr>
              <a:t>S</a:t>
            </a:r>
            <a:r>
              <a:rPr lang="en-US" altLang="zh-CN" baseline="30000" dirty="0">
                <a:cs typeface="Times New Roman" charset="0"/>
              </a:rPr>
              <a:t>3</a:t>
            </a:r>
            <a:r>
              <a:rPr lang="en-US" altLang="zh-CN" dirty="0">
                <a:cs typeface="Times New Roman" charset="0"/>
              </a:rPr>
              <a:t>VM </a:t>
            </a:r>
            <a:r>
              <a:rPr lang="zh-CN" altLang="en-US" dirty="0">
                <a:cs typeface="Times New Roman" charset="0"/>
              </a:rPr>
              <a:t>目标函数</a:t>
            </a:r>
          </a:p>
        </p:txBody>
      </p:sp>
    </p:spTree>
    <p:extLst>
      <p:ext uri="{BB962C8B-B14F-4D97-AF65-F5344CB8AC3E}">
        <p14:creationId xmlns:p14="http://schemas.microsoft.com/office/powerpoint/2010/main" val="10968726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187689" cy="5128346"/>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sz="2200" dirty="0">
                  <a:latin typeface="Times New Roman" charset="0"/>
                  <a:ea typeface="Times New Roman" charset="0"/>
                  <a:cs typeface="Times New Roman" charset="0"/>
                </a:endParaRPr>
              </a:p>
              <a:p>
                <a:pPr marL="0" indent="0" algn="ctr">
                  <a:buNone/>
                </a:pPr>
                <a:r>
                  <a:rPr lang="zh-CN" altLang="en-US" sz="2800" dirty="0">
                    <a:latin typeface="Microsoft YaHei" charset="-122"/>
                    <a:ea typeface="Microsoft YaHei" charset="-122"/>
                    <a:cs typeface="Microsoft YaHei" charset="-122"/>
                  </a:rPr>
                  <a:t>偏向</a:t>
                </a:r>
                <a14:m>
                  <m:oMath xmlns:m="http://schemas.openxmlformats.org/officeDocument/2006/math">
                    <m:r>
                      <a:rPr lang="en-US" altLang="zh-CN" sz="2800" b="0" i="1" smtClean="0">
                        <a:latin typeface="Cambria Math" panose="02040503050406030204" pitchFamily="18" charset="0"/>
                        <a:ea typeface="Times New Roman" charset="0"/>
                        <a:cs typeface="Times New Roman" charset="0"/>
                      </a:rPr>
                      <m:t>𝑓</m:t>
                    </m:r>
                    <m:d>
                      <m:dPr>
                        <m:ctrlPr>
                          <a:rPr lang="en-US" altLang="zh-CN" sz="2800" b="0" i="1" smtClean="0">
                            <a:latin typeface="Cambria Math" charset="0"/>
                            <a:ea typeface="Times New Roman" charset="0"/>
                            <a:cs typeface="Times New Roman" charset="0"/>
                          </a:rPr>
                        </m:ctrlPr>
                      </m:dPr>
                      <m:e>
                        <m:r>
                          <a:rPr lang="en-US" altLang="zh-CN" sz="2800" b="1" i="1" smtClean="0">
                            <a:latin typeface="Cambria Math" panose="02040503050406030204" pitchFamily="18" charset="0"/>
                            <a:ea typeface="Times New Roman" charset="0"/>
                            <a:cs typeface="Times New Roman" charset="0"/>
                          </a:rPr>
                          <m:t>𝒙</m:t>
                        </m:r>
                      </m:e>
                    </m:d>
                    <m:r>
                      <a:rPr lang="en-US" altLang="zh-CN" sz="2800" b="0" i="1" smtClean="0">
                        <a:latin typeface="Cambria Math" panose="02040503050406030204" pitchFamily="18" charset="0"/>
                        <a:ea typeface="Times New Roman" charset="0"/>
                        <a:cs typeface="Times New Roman" charset="0"/>
                      </a:rPr>
                      <m:t>≥1</m:t>
                    </m:r>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或</a:t>
                </a:r>
                <a:r>
                  <a:rPr lang="en-US" altLang="zh-CN"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panose="02040503050406030204" pitchFamily="18" charset="0"/>
                        <a:ea typeface="Times New Roman" charset="0"/>
                        <a:cs typeface="Times New Roman" charset="0"/>
                      </a:rPr>
                      <m:t>𝑓</m:t>
                    </m:r>
                    <m:d>
                      <m:dPr>
                        <m:ctrlPr>
                          <a:rPr lang="en-US" altLang="zh-CN" sz="2800" b="0" i="1" smtClean="0">
                            <a:latin typeface="Cambria Math" charset="0"/>
                            <a:ea typeface="Times New Roman" charset="0"/>
                            <a:cs typeface="Times New Roman" charset="0"/>
                          </a:rPr>
                        </m:ctrlPr>
                      </m:dPr>
                      <m:e>
                        <m:r>
                          <a:rPr lang="en-US" altLang="zh-CN" sz="2800" b="1" i="1" smtClean="0">
                            <a:latin typeface="Cambria Math" panose="02040503050406030204" pitchFamily="18" charset="0"/>
                            <a:ea typeface="Times New Roman" charset="0"/>
                            <a:cs typeface="Times New Roman" charset="0"/>
                          </a:rPr>
                          <m:t>𝒙</m:t>
                        </m:r>
                      </m:e>
                    </m:d>
                    <m:r>
                      <a:rPr lang="en-US" altLang="zh-CN" sz="2800" b="0" i="1" smtClean="0">
                        <a:latin typeface="Cambria Math" panose="02040503050406030204" pitchFamily="18" charset="0"/>
                        <a:ea typeface="Times New Roman" charset="0"/>
                        <a:cs typeface="Times New Roman" charset="0"/>
                      </a:rPr>
                      <m:t>≤−1</m:t>
                    </m:r>
                  </m:oMath>
                </a14:m>
                <a:r>
                  <a:rPr lang="en-US" altLang="zh-CN" sz="2800" dirty="0">
                    <a:latin typeface="Times New Roman" charset="0"/>
                    <a:ea typeface="Times New Roman" charset="0"/>
                    <a:cs typeface="Times New Roman" charset="0"/>
                  </a:rPr>
                  <a:t>,</a:t>
                </a:r>
                <a:r>
                  <a:rPr lang="zh-CN" altLang="en-US" sz="2800" dirty="0">
                    <a:latin typeface="Times New Roman" charset="0"/>
                    <a:ea typeface="Times New Roman" charset="0"/>
                    <a:cs typeface="Times New Roman" charset="0"/>
                  </a:rPr>
                  <a:t> </a:t>
                </a:r>
                <a:r>
                  <a:rPr lang="zh-CN" altLang="en-US" sz="2800" spc="-5" dirty="0">
                    <a:latin typeface="Microsoft YaHei" charset="-122"/>
                    <a:ea typeface="Microsoft YaHei" charset="-122"/>
                    <a:cs typeface="Microsoft YaHei" charset="-122"/>
                  </a:rPr>
                  <a:t>即无标注数据远离决策边</a:t>
                </a:r>
                <a:r>
                  <a:rPr lang="zh-CN" altLang="en-US" sz="2800" dirty="0">
                    <a:latin typeface="Microsoft YaHei" charset="-122"/>
                    <a:ea typeface="Microsoft YaHei" charset="-122"/>
                    <a:cs typeface="Microsoft YaHei" charset="-122"/>
                  </a:rPr>
                  <a:t>界</a:t>
                </a:r>
                <a14:m>
                  <m:oMath xmlns:m="http://schemas.openxmlformats.org/officeDocument/2006/math">
                    <m:r>
                      <a:rPr lang="en-US" altLang="zh-CN" sz="2800" b="0" i="1" smtClean="0">
                        <a:latin typeface="Cambria Math" panose="02040503050406030204" pitchFamily="18" charset="0"/>
                        <a:ea typeface="Times New Roman" charset="0"/>
                        <a:cs typeface="Times New Roman" charset="0"/>
                      </a:rPr>
                      <m:t>𝑓</m:t>
                    </m:r>
                    <m:d>
                      <m:dPr>
                        <m:ctrlPr>
                          <a:rPr lang="en-US" altLang="zh-CN" sz="2800" b="0" i="1" smtClean="0">
                            <a:latin typeface="Cambria Math" charset="0"/>
                            <a:ea typeface="Times New Roman" charset="0"/>
                            <a:cs typeface="Times New Roman" charset="0"/>
                          </a:rPr>
                        </m:ctrlPr>
                      </m:dPr>
                      <m:e>
                        <m:r>
                          <a:rPr lang="en-US" altLang="zh-CN" sz="2800" b="1" i="1" smtClean="0">
                            <a:latin typeface="Cambria Math" panose="02040503050406030204" pitchFamily="18" charset="0"/>
                            <a:ea typeface="Times New Roman" charset="0"/>
                            <a:cs typeface="Times New Roman" charset="0"/>
                          </a:rPr>
                          <m:t>𝒙</m:t>
                        </m:r>
                      </m:e>
                    </m:d>
                    <m:r>
                      <a:rPr lang="en-US" altLang="zh-CN" sz="2800" b="0" i="1" smtClean="0">
                        <a:latin typeface="Cambria Math" panose="02040503050406030204" pitchFamily="18" charset="0"/>
                        <a:ea typeface="Times New Roman" charset="0"/>
                        <a:cs typeface="Times New Roman" charset="0"/>
                      </a:rPr>
                      <m:t>=0.</m:t>
                    </m:r>
                  </m:oMath>
                </a14:m>
                <a:r>
                  <a:rPr lang="en-US" altLang="zh-CN" sz="2200" dirty="0">
                    <a:latin typeface="Times New Roman" charset="0"/>
                    <a:ea typeface="Times New Roman" charset="0"/>
                    <a:cs typeface="Times New Roman" charset="0"/>
                  </a:rPr>
                  <a:t> </a:t>
                </a:r>
                <a:endParaRPr lang="zh-CN" altLang="en-US" sz="2200" dirty="0">
                  <a:latin typeface="Times New Roman" charset="0"/>
                  <a:ea typeface="Times New Roman" charset="0"/>
                  <a:cs typeface="Times New Roman"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187689" cy="5128346"/>
              </a:xfrm>
              <a:blipFill rotWithShape="0">
                <a:blip r:embed="rId2"/>
                <a:stretch>
                  <a:fillRect/>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6431021" cy="392112"/>
          </a:xfrm>
        </p:spPr>
        <p:txBody>
          <a:bodyPr/>
          <a:lstStyle/>
          <a:p>
            <a:r>
              <a:rPr lang="zh-CN" altLang="en-US" spc="-5" dirty="0">
                <a:solidFill>
                  <a:srgbClr val="FFFFFF"/>
                </a:solidFill>
                <a:latin typeface="Microsoft YaHei"/>
                <a:cs typeface="Microsoft YaHei"/>
              </a:rPr>
              <a:t>无标注数据上的帽形损</a:t>
            </a:r>
            <a:r>
              <a:rPr lang="zh-CN" altLang="en-US" dirty="0">
                <a:solidFill>
                  <a:srgbClr val="FFFFFF"/>
                </a:solidFill>
                <a:latin typeface="Microsoft YaHei"/>
                <a:cs typeface="Microsoft YaHei"/>
              </a:rPr>
              <a:t>失</a:t>
            </a:r>
            <a:r>
              <a:rPr lang="zh-CN" altLang="en-US" spc="-25" dirty="0">
                <a:solidFill>
                  <a:srgbClr val="FFFFFF"/>
                </a:solidFill>
                <a:latin typeface="Microsoft YaHei"/>
                <a:cs typeface="Microsoft YaHei"/>
              </a:rPr>
              <a:t> </a:t>
            </a:r>
            <a:r>
              <a:rPr lang="en-US" altLang="zh-CN" dirty="0">
                <a:solidFill>
                  <a:srgbClr val="FFFFFF"/>
                </a:solidFill>
                <a:latin typeface="Microsoft YaHei"/>
                <a:cs typeface="Microsoft YaHei"/>
              </a:rPr>
              <a:t>(hat</a:t>
            </a:r>
            <a:r>
              <a:rPr lang="zh-CN" altLang="en-US" spc="-35" dirty="0">
                <a:solidFill>
                  <a:srgbClr val="FFFFFF"/>
                </a:solidFill>
                <a:latin typeface="Microsoft YaHei"/>
                <a:cs typeface="Microsoft YaHei"/>
              </a:rPr>
              <a:t> </a:t>
            </a:r>
            <a:r>
              <a:rPr lang="en-US" altLang="zh-CN" dirty="0">
                <a:solidFill>
                  <a:srgbClr val="FFFFFF"/>
                </a:solidFill>
                <a:latin typeface="Microsoft YaHei"/>
                <a:cs typeface="Microsoft YaHei"/>
              </a:rPr>
              <a:t>loss</a:t>
            </a:r>
            <a:r>
              <a:rPr lang="zh-CN" altLang="en-US" spc="-15" dirty="0">
                <a:solidFill>
                  <a:srgbClr val="FFFFFF"/>
                </a:solidFill>
                <a:latin typeface="Microsoft YaHei"/>
                <a:cs typeface="Microsoft YaHei"/>
              </a:rPr>
              <a:t> </a:t>
            </a:r>
            <a:r>
              <a:rPr lang="en-US" altLang="zh-CN" dirty="0">
                <a:solidFill>
                  <a:srgbClr val="FFFFFF"/>
                </a:solidFill>
                <a:latin typeface="Microsoft YaHei"/>
                <a:cs typeface="Microsoft YaHei"/>
              </a:rPr>
              <a:t>)</a:t>
            </a:r>
            <a:endParaRPr lang="zh-CN" altLang="en-US" dirty="0">
              <a:cs typeface="Times New Roman" charset="0"/>
            </a:endParaRPr>
          </a:p>
        </p:txBody>
      </p:sp>
      <p:pic>
        <p:nvPicPr>
          <p:cNvPr id="4" name="图片 3"/>
          <p:cNvPicPr>
            <a:picLocks noChangeAspect="1"/>
          </p:cNvPicPr>
          <p:nvPr/>
        </p:nvPicPr>
        <p:blipFill>
          <a:blip r:embed="rId3"/>
          <a:stretch>
            <a:fillRect/>
          </a:stretch>
        </p:blipFill>
        <p:spPr>
          <a:xfrm>
            <a:off x="3925902" y="897467"/>
            <a:ext cx="4741745" cy="4363415"/>
          </a:xfrm>
          <a:prstGeom prst="rect">
            <a:avLst/>
          </a:prstGeom>
        </p:spPr>
      </p:pic>
    </p:spTree>
    <p:extLst>
      <p:ext uri="{BB962C8B-B14F-4D97-AF65-F5344CB8AC3E}">
        <p14:creationId xmlns:p14="http://schemas.microsoft.com/office/powerpoint/2010/main" val="13531430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07999" y="1071563"/>
                <a:ext cx="11548533" cy="2992437"/>
              </a:xfrm>
            </p:spPr>
            <p:txBody>
              <a:bodyPr/>
              <a:lstStyle/>
              <a:p>
                <a:pPr marL="0" indent="0">
                  <a:buNone/>
                </a:pPr>
                <a:r>
                  <a:rPr lang="en-US" altLang="zh-CN" sz="2400" dirty="0">
                    <a:latin typeface="Times New Roman" charset="0"/>
                    <a:ea typeface="Times New Roman" charset="0"/>
                    <a:cs typeface="Times New Roman" charset="0"/>
                  </a:rPr>
                  <a:t>S</a:t>
                </a:r>
                <a:r>
                  <a:rPr lang="en-US" altLang="zh-CN" sz="2400" baseline="30000" dirty="0">
                    <a:latin typeface="Times New Roman" charset="0"/>
                    <a:ea typeface="Times New Roman" charset="0"/>
                    <a:cs typeface="Times New Roman" charset="0"/>
                  </a:rPr>
                  <a:t>3</a:t>
                </a:r>
                <a:r>
                  <a:rPr lang="en-US" altLang="zh-CN" sz="2400" dirty="0">
                    <a:latin typeface="Times New Roman" charset="0"/>
                    <a:ea typeface="Times New Roman" charset="0"/>
                    <a:cs typeface="Times New Roman" charset="0"/>
                  </a:rPr>
                  <a:t>VM </a:t>
                </a:r>
                <a:r>
                  <a:rPr lang="zh-CN" altLang="en-US" sz="2400" dirty="0">
                    <a:latin typeface="Microsoft YaHei" charset="-122"/>
                    <a:ea typeface="Microsoft YaHei" charset="-122"/>
                    <a:cs typeface="Microsoft YaHei" charset="-122"/>
                  </a:rPr>
                  <a:t>目标函数</a:t>
                </a:r>
                <a:endParaRPr lang="en-US" altLang="zh-CN" sz="2400" dirty="0">
                  <a:latin typeface="Microsoft YaHei" charset="-122"/>
                  <a:ea typeface="Microsoft YaHei" charset="-122"/>
                  <a:cs typeface="Microsoft YaHei" charset="-122"/>
                </a:endParaRPr>
              </a:p>
              <a:p>
                <a:pPr marL="0" indent="0">
                  <a:buNone/>
                </a:pPr>
                <a14:m>
                  <m:oMathPara xmlns:m="http://schemas.openxmlformats.org/officeDocument/2006/math">
                    <m:oMathParaPr>
                      <m:jc m:val="center"/>
                    </m:oMathParaPr>
                    <m:oMath xmlns:m="http://schemas.openxmlformats.org/officeDocument/2006/math">
                      <m:func>
                        <m:funcPr>
                          <m:ctrlPr>
                            <a:rPr lang="en-US" altLang="zh-CN" sz="2800" i="1">
                              <a:latin typeface="Cambria Math" charset="0"/>
                              <a:ea typeface="Times New Roman" charset="0"/>
                              <a:cs typeface="Times New Roman" charset="0"/>
                            </a:rPr>
                          </m:ctrlPr>
                        </m:funcPr>
                        <m:fName>
                          <m:limLow>
                            <m:limLowPr>
                              <m:ctrlPr>
                                <a:rPr lang="en-US" altLang="zh-CN" sz="2800" i="1">
                                  <a:latin typeface="Cambria Math" charset="0"/>
                                  <a:ea typeface="Times New Roman" charset="0"/>
                                  <a:cs typeface="Times New Roman" charset="0"/>
                                </a:rPr>
                              </m:ctrlPr>
                            </m:limLowPr>
                            <m:e>
                              <m:r>
                                <m:rPr>
                                  <m:sty m:val="p"/>
                                </m:rPr>
                                <a:rPr lang="en-US" altLang="zh-CN" sz="2800">
                                  <a:latin typeface="Cambria Math" charset="0"/>
                                  <a:ea typeface="Times New Roman" charset="0"/>
                                  <a:cs typeface="Times New Roman" charset="0"/>
                                </a:rPr>
                                <m:t>min</m:t>
                              </m:r>
                            </m:e>
                            <m:lim>
                              <m:r>
                                <a:rPr lang="en-US" altLang="zh-CN" sz="2800" i="1">
                                  <a:latin typeface="Cambria Math" charset="0"/>
                                  <a:ea typeface="Times New Roman" charset="0"/>
                                  <a:cs typeface="Times New Roman" charset="0"/>
                                </a:rPr>
                                <m:t>𝑓</m:t>
                              </m:r>
                            </m:lim>
                          </m:limLow>
                        </m:fName>
                        <m:e>
                          <m:f>
                            <m:fPr>
                              <m:ctrlPr>
                                <a:rPr lang="en-US" altLang="zh-CN" sz="2800" i="1">
                                  <a:latin typeface="Cambria Math"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p>
                            <m:sSupPr>
                              <m:ctrlPr>
                                <a:rPr lang="en-US" altLang="zh-CN" sz="2800" i="1">
                                  <a:latin typeface="Cambria Math" charset="0"/>
                                </a:rPr>
                              </m:ctrlPr>
                            </m:sSupPr>
                            <m:e>
                              <m:d>
                                <m:dPr>
                                  <m:begChr m:val="‖"/>
                                  <m:endChr m:val="‖"/>
                                  <m:ctrlPr>
                                    <a:rPr lang="en-US" altLang="zh-CN" sz="2800" i="1">
                                      <a:latin typeface="Cambria Math" charset="0"/>
                                    </a:rPr>
                                  </m:ctrlPr>
                                </m:dPr>
                                <m:e>
                                  <m:r>
                                    <a:rPr lang="en-US" altLang="zh-CN" sz="2800" b="1" i="1">
                                      <a:latin typeface="Cambria Math" panose="02040503050406030204" pitchFamily="18" charset="0"/>
                                    </a:rPr>
                                    <m:t>𝒘</m:t>
                                  </m:r>
                                </m:e>
                              </m:d>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b>
                            <m:sSubPr>
                              <m:ctrlPr>
                                <a:rPr lang="en-US" altLang="zh-CN" sz="2800" i="1">
                                  <a:latin typeface="Cambria Math"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1</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charset="0"/>
                                  <a:ea typeface="Times New Roman" charset="0"/>
                                  <a:cs typeface="Times New Roman" charset="0"/>
                                </a:rPr>
                                <m:t>𝑖</m:t>
                              </m:r>
                              <m:r>
                                <a:rPr lang="en-US" altLang="zh-CN" sz="2800" i="1">
                                  <a:latin typeface="Cambria Math" charset="0"/>
                                  <a:ea typeface="Times New Roman" charset="0"/>
                                  <a:cs typeface="Times New Roman" charset="0"/>
                                </a:rPr>
                                <m:t>=1</m:t>
                              </m:r>
                            </m:sub>
                            <m:sup>
                              <m:r>
                                <a:rPr lang="en-US" altLang="zh-CN" sz="2800" i="1">
                                  <a:latin typeface="Cambria Math" charset="0"/>
                                  <a:ea typeface="Times New Roman" charset="0"/>
                                  <a:cs typeface="Times New Roman" charset="0"/>
                                </a:rPr>
                                <m:t>𝐿</m:t>
                              </m:r>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e>
                      </m:func>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panose="02040503050406030204" pitchFamily="18" charset="0"/>
                              <a:ea typeface="Times New Roman" charset="0"/>
                              <a:cs typeface="Times New Roman" charset="0"/>
                            </a:rPr>
                            <m:t>𝐶</m:t>
                          </m:r>
                        </m:e>
                        <m:sub>
                          <m:r>
                            <a:rPr lang="en-US" altLang="zh-CN" sz="2800" i="1">
                              <a:latin typeface="Cambria Math" charset="0"/>
                              <a:ea typeface="Times New Roman" charset="0"/>
                              <a:cs typeface="Times New Roman" charset="0"/>
                            </a:rPr>
                            <m:t>2</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charset="0"/>
                              <a:ea typeface="Times New Roman" charset="0"/>
                              <a:cs typeface="Times New Roman" charset="0"/>
                            </a:rPr>
                            <m:t>𝑖</m:t>
                          </m:r>
                          <m:r>
                            <a:rPr lang="en-US" altLang="zh-CN" sz="2800" i="1">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𝐿</m:t>
                          </m:r>
                          <m:r>
                            <a:rPr lang="en-US" altLang="zh-CN" sz="2800" i="1">
                              <a:latin typeface="Cambria Math" charset="0"/>
                              <a:ea typeface="Times New Roman" charset="0"/>
                              <a:cs typeface="Times New Roman" charset="0"/>
                            </a:rPr>
                            <m:t>+1</m:t>
                          </m:r>
                        </m:sub>
                        <m:sup>
                          <m:r>
                            <a:rPr lang="en-US" altLang="zh-CN" sz="2800" i="1">
                              <a:latin typeface="Cambria Math" charset="0"/>
                              <a:ea typeface="Times New Roman" charset="0"/>
                              <a:cs typeface="Times New Roman" charset="0"/>
                            </a:rPr>
                            <m:t>𝑁</m:t>
                          </m:r>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oMath>
                  </m:oMathPara>
                </a14:m>
                <a:endParaRPr lang="en-US" altLang="zh-CN" sz="2800" dirty="0">
                  <a:latin typeface="Times New Roman" charset="0"/>
                  <a:ea typeface="Times New Roman" charset="0"/>
                  <a:cs typeface="Times New Roman" charset="0"/>
                </a:endParaRPr>
              </a:p>
              <a:p>
                <a:pPr marL="0" indent="0">
                  <a:buNone/>
                </a:pPr>
                <a:r>
                  <a:rPr lang="zh-CN" altLang="en-US" sz="2400" dirty="0">
                    <a:latin typeface="Microsoft YaHei" charset="-122"/>
                    <a:ea typeface="Microsoft YaHei" charset="-122"/>
                    <a:cs typeface="Microsoft YaHei" charset="-122"/>
                  </a:rPr>
                  <a:t>第三项偏好无标注的点在间隔</a:t>
                </a:r>
                <a:r>
                  <a:rPr lang="zh-CN" altLang="en-US" sz="2400" spc="-10" dirty="0">
                    <a:latin typeface="Microsoft YaHei" charset="-122"/>
                    <a:ea typeface="Microsoft YaHei" charset="-122"/>
                    <a:cs typeface="Microsoft YaHei" charset="-122"/>
                  </a:rPr>
                  <a:t>外</a:t>
                </a:r>
                <a:r>
                  <a:rPr lang="zh-CN" altLang="en-US" sz="2400" dirty="0">
                    <a:latin typeface="Microsoft YaHei" charset="-122"/>
                    <a:ea typeface="Microsoft YaHei" charset="-122"/>
                    <a:cs typeface="Microsoft YaHei" charset="-122"/>
                  </a:rPr>
                  <a:t>。等价地，决策边</a:t>
                </a:r>
                <a:r>
                  <a:rPr lang="zh-CN" altLang="en-US" sz="2400" spc="-5" dirty="0">
                    <a:latin typeface="Microsoft YaHei" charset="-122"/>
                    <a:ea typeface="Microsoft YaHei" charset="-122"/>
                    <a:cs typeface="Microsoft YaHei" charset="-122"/>
                  </a:rPr>
                  <a:t>界</a:t>
                </a:r>
                <a14:m>
                  <m:oMath xmlns:m="http://schemas.openxmlformats.org/officeDocument/2006/math">
                    <m:r>
                      <a:rPr lang="en-US" altLang="zh-CN" sz="2400" b="0" i="1" smtClean="0">
                        <a:latin typeface="Cambria Math" charset="0"/>
                        <a:ea typeface="Cambria Math" charset="0"/>
                        <a:cs typeface="Cambria Math" charset="0"/>
                      </a:rPr>
                      <m:t>𝑓</m:t>
                    </m:r>
                    <m:r>
                      <a:rPr lang="en-US" altLang="zh-CN" sz="2400" b="0" i="1" smtClean="0">
                        <a:latin typeface="Cambria Math" charset="0"/>
                        <a:ea typeface="Cambria Math" charset="0"/>
                        <a:cs typeface="Cambria Math" charset="0"/>
                      </a:rPr>
                      <m:t>=0</m:t>
                    </m:r>
                  </m:oMath>
                </a14:m>
                <a:r>
                  <a:rPr lang="zh-CN" altLang="en-US" sz="2400" dirty="0">
                    <a:latin typeface="Microsoft YaHei" charset="-122"/>
                    <a:ea typeface="Microsoft YaHei" charset="-122"/>
                    <a:cs typeface="Microsoft YaHei" charset="-122"/>
                  </a:rPr>
                  <a:t>应该合理选择，使得尽</a:t>
                </a:r>
                <a:r>
                  <a:rPr lang="zh-CN" altLang="en-US" sz="2400" spc="-15" dirty="0">
                    <a:latin typeface="Microsoft YaHei" charset="-122"/>
                    <a:ea typeface="Microsoft YaHei" charset="-122"/>
                    <a:cs typeface="Microsoft YaHei" charset="-122"/>
                  </a:rPr>
                  <a:t>可</a:t>
                </a:r>
                <a:r>
                  <a:rPr lang="zh-CN" altLang="en-US" sz="2400" dirty="0">
                    <a:latin typeface="Microsoft YaHei" charset="-122"/>
                    <a:ea typeface="Microsoft YaHei" charset="-122"/>
                    <a:cs typeface="Microsoft YaHei" charset="-122"/>
                  </a:rPr>
                  <a:t>能少的无标注的点接近它。</a:t>
                </a:r>
                <a:endParaRPr lang="en-US" altLang="zh-CN" sz="2400" dirty="0">
                  <a:latin typeface="Microsoft YaHei" charset="-122"/>
                  <a:ea typeface="Microsoft YaHei" charset="-122"/>
                  <a:cs typeface="Microsoft YaHei" charset="-122"/>
                </a:endParaRPr>
              </a:p>
              <a:p>
                <a:pPr marL="0" indent="0">
                  <a:buNone/>
                </a:pPr>
                <a:endParaRPr lang="zh-CN" altLang="en-US" sz="1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07999" y="1071563"/>
                <a:ext cx="11548533" cy="2992437"/>
              </a:xfrm>
              <a:blipFill rotWithShape="0">
                <a:blip r:embed="rId2"/>
                <a:stretch>
                  <a:fillRect l="-792" b="-20774"/>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7815321" cy="392112"/>
          </a:xfrm>
        </p:spPr>
        <p:txBody>
          <a:bodyPr/>
          <a:lstStyle/>
          <a:p>
            <a:r>
              <a:rPr lang="zh-CN" altLang="en-US" spc="-5" dirty="0">
                <a:solidFill>
                  <a:srgbClr val="FFFFFF"/>
                </a:solidFill>
                <a:latin typeface="Microsoft YaHei"/>
                <a:cs typeface="Microsoft YaHei"/>
              </a:rPr>
              <a:t>避免无标签数据落在间隔内</a:t>
            </a:r>
            <a:endParaRPr lang="zh-CN" altLang="en-US" dirty="0">
              <a:cs typeface="Times New Roman" charset="0"/>
            </a:endParaRPr>
          </a:p>
        </p:txBody>
      </p:sp>
      <p:pic>
        <p:nvPicPr>
          <p:cNvPr id="4" name="图片 3"/>
          <p:cNvPicPr>
            <a:picLocks noChangeAspect="1"/>
          </p:cNvPicPr>
          <p:nvPr/>
        </p:nvPicPr>
        <p:blipFill>
          <a:blip r:embed="rId3"/>
          <a:stretch>
            <a:fillRect/>
          </a:stretch>
        </p:blipFill>
        <p:spPr>
          <a:xfrm>
            <a:off x="3800573" y="4570413"/>
            <a:ext cx="3576799" cy="2161439"/>
          </a:xfrm>
          <a:prstGeom prst="rect">
            <a:avLst/>
          </a:prstGeom>
        </p:spPr>
      </p:pic>
    </p:spTree>
    <p:extLst>
      <p:ext uri="{BB962C8B-B14F-4D97-AF65-F5344CB8AC3E}">
        <p14:creationId xmlns:p14="http://schemas.microsoft.com/office/powerpoint/2010/main" val="35963287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420658" y="1439863"/>
                <a:ext cx="11771342" cy="4122737"/>
              </a:xfrm>
            </p:spPr>
            <p:txBody>
              <a:bodyPr/>
              <a:lstStyle/>
              <a:p>
                <a:r>
                  <a:rPr lang="zh-CN" altLang="en-US" sz="2800" dirty="0">
                    <a:latin typeface="Microsoft YaHei" charset="-122"/>
                    <a:ea typeface="Microsoft YaHei" charset="-122"/>
                    <a:cs typeface="Microsoft YaHei" charset="-122"/>
                  </a:rPr>
                  <a:t>直接优化</a:t>
                </a:r>
                <a:r>
                  <a:rPr lang="en-US" altLang="zh-CN" sz="2800" dirty="0">
                    <a:solidFill>
                      <a:schemeClr val="accent1">
                        <a:lumMod val="50000"/>
                      </a:schemeClr>
                    </a:solidFill>
                    <a:latin typeface="Times New Roman" charset="0"/>
                    <a:ea typeface="Times New Roman" charset="0"/>
                    <a:cs typeface="Times New Roman" charset="0"/>
                  </a:rPr>
                  <a:t>S</a:t>
                </a:r>
                <a:r>
                  <a:rPr lang="en-US" altLang="zh-CN" sz="2800" baseline="30000" dirty="0">
                    <a:solidFill>
                      <a:schemeClr val="accent1">
                        <a:lumMod val="50000"/>
                      </a:schemeClr>
                    </a:solidFill>
                    <a:latin typeface="Times New Roman" charset="0"/>
                    <a:ea typeface="Times New Roman" charset="0"/>
                    <a:cs typeface="Times New Roman" charset="0"/>
                  </a:rPr>
                  <a:t>3</a:t>
                </a:r>
                <a:r>
                  <a:rPr lang="en-US" altLang="zh-CN" sz="2800" dirty="0">
                    <a:solidFill>
                      <a:schemeClr val="accent1">
                        <a:lumMod val="50000"/>
                      </a:schemeClr>
                    </a:solidFill>
                    <a:latin typeface="Times New Roman" charset="0"/>
                    <a:ea typeface="Times New Roman" charset="0"/>
                    <a:cs typeface="Times New Roman" charset="0"/>
                  </a:rPr>
                  <a:t>VM</a:t>
                </a:r>
                <a:r>
                  <a:rPr lang="zh-CN" altLang="en-US" sz="2800" spc="-5" dirty="0">
                    <a:solidFill>
                      <a:srgbClr val="1F4E79"/>
                    </a:solidFill>
                    <a:latin typeface="Microsoft YaHei" charset="-122"/>
                    <a:ea typeface="Microsoft YaHei" charset="-122"/>
                    <a:cs typeface="Microsoft YaHei" charset="-122"/>
                  </a:rPr>
                  <a:t>目标函数经常产生不均衡的分</a:t>
                </a:r>
                <a:r>
                  <a:rPr lang="zh-CN" altLang="en-US" sz="2800" dirty="0">
                    <a:solidFill>
                      <a:srgbClr val="1F4E79"/>
                    </a:solidFill>
                    <a:latin typeface="Microsoft YaHei" charset="-122"/>
                    <a:ea typeface="Microsoft YaHei" charset="-122"/>
                    <a:cs typeface="Microsoft YaHei" charset="-122"/>
                  </a:rPr>
                  <a:t>类 </a:t>
                </a:r>
                <a:r>
                  <a:rPr lang="en-US" altLang="zh-CN" sz="2800" dirty="0">
                    <a:solidFill>
                      <a:schemeClr val="accent1">
                        <a:lumMod val="50000"/>
                      </a:schemeClr>
                    </a:solidFill>
                    <a:latin typeface="Microsoft YaHei" charset="-122"/>
                    <a:ea typeface="Microsoft YaHei" charset="-122"/>
                    <a:cs typeface="Microsoft YaHei" charset="-122"/>
                  </a:rPr>
                  <a:t>—</a:t>
                </a:r>
                <a:r>
                  <a:rPr lang="zh-CN" altLang="en-US" sz="2800" dirty="0">
                    <a:solidFill>
                      <a:schemeClr val="accent1">
                        <a:lumMod val="50000"/>
                      </a:schemeClr>
                    </a:solidFill>
                    <a:latin typeface="Microsoft YaHei" charset="-122"/>
                    <a:ea typeface="Microsoft YaHei" charset="-122"/>
                    <a:cs typeface="Microsoft YaHei" charset="-122"/>
                  </a:rPr>
                  <a:t> </a:t>
                </a:r>
                <a:r>
                  <a:rPr lang="zh-CN" altLang="en-US" sz="2800" spc="-5" dirty="0">
                    <a:solidFill>
                      <a:srgbClr val="1F4E79"/>
                    </a:solidFill>
                    <a:latin typeface="Microsoft YaHei" charset="-122"/>
                    <a:ea typeface="Microsoft YaHei" charset="-122"/>
                    <a:cs typeface="Microsoft YaHei" charset="-122"/>
                  </a:rPr>
                  <a:t>大多数点落在一个类</a:t>
                </a:r>
                <a:r>
                  <a:rPr lang="zh-CN" altLang="en-US" sz="2800" spc="-1660" dirty="0">
                    <a:solidFill>
                      <a:srgbClr val="1F4E79"/>
                    </a:solidFill>
                    <a:latin typeface="Microsoft YaHei" charset="-122"/>
                    <a:ea typeface="Microsoft YaHei" charset="-122"/>
                    <a:cs typeface="Microsoft YaHei" charset="-122"/>
                  </a:rPr>
                  <a:t>内</a:t>
                </a:r>
                <a:endParaRPr lang="en-US" altLang="zh-CN" sz="2800" dirty="0">
                  <a:solidFill>
                    <a:schemeClr val="accent1">
                      <a:lumMod val="50000"/>
                    </a:schemeClr>
                  </a:solidFill>
                  <a:latin typeface="Microsoft YaHei" charset="-122"/>
                  <a:ea typeface="Microsoft YaHei" charset="-122"/>
                  <a:cs typeface="Microsoft YaHei" charset="-122"/>
                </a:endParaRPr>
              </a:p>
              <a:p>
                <a:r>
                  <a:rPr lang="zh-CN" altLang="en-US" sz="2800" dirty="0">
                    <a:solidFill>
                      <a:srgbClr val="1F4E79"/>
                    </a:solidFill>
                    <a:latin typeface="Microsoft YaHei" charset="-122"/>
                    <a:ea typeface="Microsoft YaHei" charset="-122"/>
                    <a:cs typeface="Microsoft YaHei" charset="-122"/>
                  </a:rPr>
                  <a:t>启发式的类别平衡方法</a:t>
                </a:r>
                <a:r>
                  <a:rPr lang="en-US" altLang="zh-CN" sz="2800" dirty="0">
                    <a:solidFill>
                      <a:schemeClr val="accent1">
                        <a:lumMod val="50000"/>
                      </a:schemeClr>
                    </a:solidFill>
                    <a:latin typeface="Times New Roman" charset="0"/>
                    <a:ea typeface="Times New Roman" charset="0"/>
                    <a:cs typeface="Times New Roman" charset="0"/>
                  </a:rPr>
                  <a:t>: </a:t>
                </a:r>
                <a14:m>
                  <m:oMath xmlns:m="http://schemas.openxmlformats.org/officeDocument/2006/math">
                    <m:f>
                      <m:fPr>
                        <m:ctrlPr>
                          <a:rPr lang="en-US" altLang="zh-CN" sz="2800" i="1" smtClean="0">
                            <a:solidFill>
                              <a:schemeClr val="accent1">
                                <a:lumMod val="50000"/>
                              </a:schemeClr>
                            </a:solidFill>
                            <a:latin typeface="Cambria Math" charset="0"/>
                            <a:ea typeface="Times New Roman" charset="0"/>
                            <a:cs typeface="Times New Roman" charset="0"/>
                          </a:rPr>
                        </m:ctrlPr>
                      </m:fPr>
                      <m:num>
                        <m:r>
                          <a:rPr lang="en-US" altLang="zh-CN" sz="2800" b="0" i="1" smtClean="0">
                            <a:solidFill>
                              <a:schemeClr val="accent1">
                                <a:lumMod val="50000"/>
                              </a:schemeClr>
                            </a:solidFill>
                            <a:latin typeface="Cambria Math" charset="0"/>
                            <a:ea typeface="Times New Roman" charset="0"/>
                            <a:cs typeface="Times New Roman" charset="0"/>
                          </a:rPr>
                          <m:t>1</m:t>
                        </m:r>
                      </m:num>
                      <m:den>
                        <m:r>
                          <a:rPr lang="en-US" altLang="zh-CN" sz="2800" b="0" i="1" smtClean="0">
                            <a:solidFill>
                              <a:schemeClr val="accent1">
                                <a:lumMod val="50000"/>
                              </a:schemeClr>
                            </a:solidFill>
                            <a:latin typeface="Cambria Math" charset="0"/>
                            <a:ea typeface="Times New Roman" charset="0"/>
                            <a:cs typeface="Times New Roman" charset="0"/>
                          </a:rPr>
                          <m:t>𝑁</m:t>
                        </m:r>
                        <m:r>
                          <a:rPr lang="en-US" altLang="zh-CN" sz="2800" b="0" i="1" smtClean="0">
                            <a:solidFill>
                              <a:schemeClr val="accent1">
                                <a:lumMod val="50000"/>
                              </a:schemeClr>
                            </a:solidFill>
                            <a:latin typeface="Cambria Math" charset="0"/>
                            <a:ea typeface="Times New Roman" charset="0"/>
                            <a:cs typeface="Times New Roman" charset="0"/>
                          </a:rPr>
                          <m:t>−</m:t>
                        </m:r>
                        <m:r>
                          <a:rPr lang="en-US" altLang="zh-CN" sz="2800" b="0" i="1" smtClean="0">
                            <a:solidFill>
                              <a:schemeClr val="accent1">
                                <a:lumMod val="50000"/>
                              </a:schemeClr>
                            </a:solidFill>
                            <a:latin typeface="Cambria Math" charset="0"/>
                            <a:ea typeface="Times New Roman" charset="0"/>
                            <a:cs typeface="Times New Roman" charset="0"/>
                          </a:rPr>
                          <m:t>𝐿</m:t>
                        </m:r>
                      </m:den>
                    </m:f>
                    <m:nary>
                      <m:naryPr>
                        <m:chr m:val="∑"/>
                        <m:limLoc m:val="subSup"/>
                        <m:ctrlPr>
                          <a:rPr lang="en-US" altLang="zh-CN" sz="2800" i="1" smtClean="0">
                            <a:solidFill>
                              <a:schemeClr val="accent1">
                                <a:lumMod val="50000"/>
                              </a:schemeClr>
                            </a:solidFill>
                            <a:latin typeface="Cambria Math" charset="0"/>
                            <a:ea typeface="Times New Roman" charset="0"/>
                            <a:cs typeface="Times New Roman" charset="0"/>
                          </a:rPr>
                        </m:ctrlPr>
                      </m:naryPr>
                      <m:sub>
                        <m:r>
                          <m:rPr>
                            <m:brk m:alnAt="25"/>
                          </m:rPr>
                          <a:rPr lang="en-US" altLang="zh-CN" sz="2800" b="0" i="1" smtClean="0">
                            <a:solidFill>
                              <a:schemeClr val="accent1">
                                <a:lumMod val="50000"/>
                              </a:schemeClr>
                            </a:solidFill>
                            <a:latin typeface="Cambria Math" charset="0"/>
                            <a:ea typeface="Times New Roman" charset="0"/>
                            <a:cs typeface="Times New Roman" charset="0"/>
                          </a:rPr>
                          <m:t>𝑖</m:t>
                        </m:r>
                        <m:r>
                          <a:rPr lang="en-US" altLang="zh-CN" sz="2800" b="0" i="1" smtClean="0">
                            <a:solidFill>
                              <a:schemeClr val="accent1">
                                <a:lumMod val="50000"/>
                              </a:schemeClr>
                            </a:solidFill>
                            <a:latin typeface="Cambria Math" charset="0"/>
                            <a:ea typeface="Times New Roman" charset="0"/>
                            <a:cs typeface="Times New Roman" charset="0"/>
                          </a:rPr>
                          <m:t>=</m:t>
                        </m:r>
                        <m:r>
                          <a:rPr lang="en-US" altLang="zh-CN" sz="2800" b="0" i="1" smtClean="0">
                            <a:solidFill>
                              <a:schemeClr val="accent1">
                                <a:lumMod val="50000"/>
                              </a:schemeClr>
                            </a:solidFill>
                            <a:latin typeface="Cambria Math" charset="0"/>
                            <a:ea typeface="Times New Roman" charset="0"/>
                            <a:cs typeface="Times New Roman" charset="0"/>
                          </a:rPr>
                          <m:t>𝐿</m:t>
                        </m:r>
                        <m:r>
                          <a:rPr lang="en-US" altLang="zh-CN" sz="2800" b="0" i="1" smtClean="0">
                            <a:solidFill>
                              <a:schemeClr val="accent1">
                                <a:lumMod val="50000"/>
                              </a:schemeClr>
                            </a:solidFill>
                            <a:latin typeface="Cambria Math" charset="0"/>
                            <a:ea typeface="Times New Roman" charset="0"/>
                            <a:cs typeface="Times New Roman" charset="0"/>
                          </a:rPr>
                          <m:t>+1</m:t>
                        </m:r>
                      </m:sub>
                      <m:sup>
                        <m:r>
                          <a:rPr lang="en-US" altLang="zh-CN" sz="2800" b="0" i="1" smtClean="0">
                            <a:solidFill>
                              <a:schemeClr val="accent1">
                                <a:lumMod val="50000"/>
                              </a:schemeClr>
                            </a:solidFill>
                            <a:latin typeface="Cambria Math" charset="0"/>
                            <a:ea typeface="Times New Roman" charset="0"/>
                            <a:cs typeface="Times New Roman" charset="0"/>
                          </a:rPr>
                          <m:t>𝑁</m:t>
                        </m:r>
                      </m:sup>
                      <m:e>
                        <m:sSub>
                          <m:sSubPr>
                            <m:ctrlPr>
                              <a:rPr lang="en-US" altLang="zh-CN" sz="2800" i="1" smtClean="0">
                                <a:solidFill>
                                  <a:schemeClr val="accent1">
                                    <a:lumMod val="50000"/>
                                  </a:schemeClr>
                                </a:solidFill>
                                <a:latin typeface="Cambria Math" charset="0"/>
                                <a:ea typeface="Times New Roman" charset="0"/>
                                <a:cs typeface="Times New Roman" charset="0"/>
                              </a:rPr>
                            </m:ctrlPr>
                          </m:sSubPr>
                          <m:e>
                            <m:r>
                              <a:rPr lang="en-US" altLang="zh-CN" sz="2800" b="0" i="1" smtClean="0">
                                <a:solidFill>
                                  <a:schemeClr val="accent1">
                                    <a:lumMod val="50000"/>
                                  </a:schemeClr>
                                </a:solidFill>
                                <a:latin typeface="Cambria Math" charset="0"/>
                                <a:ea typeface="Times New Roman" charset="0"/>
                                <a:cs typeface="Times New Roman" charset="0"/>
                              </a:rPr>
                              <m:t>𝑦</m:t>
                            </m:r>
                          </m:e>
                          <m:sub>
                            <m:r>
                              <a:rPr lang="en-US" altLang="zh-CN" sz="2800" b="0" i="1" smtClean="0">
                                <a:solidFill>
                                  <a:schemeClr val="accent1">
                                    <a:lumMod val="50000"/>
                                  </a:schemeClr>
                                </a:solidFill>
                                <a:latin typeface="Cambria Math" charset="0"/>
                                <a:ea typeface="Times New Roman" charset="0"/>
                                <a:cs typeface="Times New Roman" charset="0"/>
                              </a:rPr>
                              <m:t>𝑖</m:t>
                            </m:r>
                          </m:sub>
                        </m:sSub>
                        <m:r>
                          <a:rPr lang="en-US" altLang="zh-CN" sz="2800" b="0" i="1" smtClean="0">
                            <a:solidFill>
                              <a:schemeClr val="accent1">
                                <a:lumMod val="50000"/>
                              </a:schemeClr>
                            </a:solidFill>
                            <a:latin typeface="Cambria Math" charset="0"/>
                            <a:ea typeface="Times New Roman" charset="0"/>
                            <a:cs typeface="Times New Roman" charset="0"/>
                          </a:rPr>
                          <m:t>=</m:t>
                        </m:r>
                        <m:f>
                          <m:fPr>
                            <m:ctrlPr>
                              <a:rPr lang="en-US" altLang="zh-CN" sz="2800" b="0" i="1" smtClean="0">
                                <a:solidFill>
                                  <a:schemeClr val="accent1">
                                    <a:lumMod val="50000"/>
                                  </a:schemeClr>
                                </a:solidFill>
                                <a:latin typeface="Cambria Math" charset="0"/>
                                <a:ea typeface="Times New Roman" charset="0"/>
                                <a:cs typeface="Times New Roman" charset="0"/>
                              </a:rPr>
                            </m:ctrlPr>
                          </m:fPr>
                          <m:num>
                            <m:r>
                              <a:rPr lang="en-US" altLang="zh-CN" sz="2800" b="0" i="1" smtClean="0">
                                <a:solidFill>
                                  <a:schemeClr val="accent1">
                                    <a:lumMod val="50000"/>
                                  </a:schemeClr>
                                </a:solidFill>
                                <a:latin typeface="Cambria Math" charset="0"/>
                                <a:ea typeface="Times New Roman" charset="0"/>
                                <a:cs typeface="Times New Roman" charset="0"/>
                              </a:rPr>
                              <m:t>1</m:t>
                            </m:r>
                          </m:num>
                          <m:den>
                            <m:r>
                              <a:rPr lang="en-US" altLang="zh-CN" sz="2800" b="0" i="1" smtClean="0">
                                <a:solidFill>
                                  <a:schemeClr val="accent1">
                                    <a:lumMod val="50000"/>
                                  </a:schemeClr>
                                </a:solidFill>
                                <a:latin typeface="Cambria Math" charset="0"/>
                                <a:ea typeface="Times New Roman" charset="0"/>
                                <a:cs typeface="Times New Roman" charset="0"/>
                              </a:rPr>
                              <m:t>𝐿</m:t>
                            </m:r>
                          </m:den>
                        </m:f>
                      </m:e>
                    </m:nary>
                    <m:nary>
                      <m:naryPr>
                        <m:chr m:val="∑"/>
                        <m:limLoc m:val="subSup"/>
                        <m:ctrlPr>
                          <a:rPr lang="en-US" altLang="zh-CN" sz="2800" i="1" smtClean="0">
                            <a:solidFill>
                              <a:schemeClr val="accent1">
                                <a:lumMod val="50000"/>
                              </a:schemeClr>
                            </a:solidFill>
                            <a:latin typeface="Cambria Math" charset="0"/>
                            <a:ea typeface="Times New Roman" charset="0"/>
                            <a:cs typeface="Times New Roman" charset="0"/>
                          </a:rPr>
                        </m:ctrlPr>
                      </m:naryPr>
                      <m:sub>
                        <m:r>
                          <m:rPr>
                            <m:brk m:alnAt="25"/>
                          </m:rPr>
                          <a:rPr lang="en-US" altLang="zh-CN" sz="2800" b="0" i="1" smtClean="0">
                            <a:solidFill>
                              <a:schemeClr val="accent1">
                                <a:lumMod val="50000"/>
                              </a:schemeClr>
                            </a:solidFill>
                            <a:latin typeface="Cambria Math" charset="0"/>
                            <a:ea typeface="Times New Roman" charset="0"/>
                            <a:cs typeface="Times New Roman" charset="0"/>
                          </a:rPr>
                          <m:t>𝑖</m:t>
                        </m:r>
                        <m:r>
                          <a:rPr lang="en-US" altLang="zh-CN" sz="2800" b="0" i="1" smtClean="0">
                            <a:solidFill>
                              <a:schemeClr val="accent1">
                                <a:lumMod val="50000"/>
                              </a:schemeClr>
                            </a:solidFill>
                            <a:latin typeface="Cambria Math" charset="0"/>
                            <a:ea typeface="Times New Roman" charset="0"/>
                            <a:cs typeface="Times New Roman" charset="0"/>
                          </a:rPr>
                          <m:t>=1</m:t>
                        </m:r>
                      </m:sub>
                      <m:sup>
                        <m:r>
                          <a:rPr lang="en-US" altLang="zh-CN" sz="2800" b="0" i="1" smtClean="0">
                            <a:solidFill>
                              <a:schemeClr val="accent1">
                                <a:lumMod val="50000"/>
                              </a:schemeClr>
                            </a:solidFill>
                            <a:latin typeface="Cambria Math" charset="0"/>
                            <a:ea typeface="Times New Roman" charset="0"/>
                            <a:cs typeface="Times New Roman" charset="0"/>
                          </a:rPr>
                          <m:t>𝐿</m:t>
                        </m:r>
                      </m:sup>
                      <m:e>
                        <m:sSub>
                          <m:sSubPr>
                            <m:ctrlPr>
                              <a:rPr lang="en-US" altLang="zh-CN" sz="2800" i="1" smtClean="0">
                                <a:solidFill>
                                  <a:schemeClr val="accent1">
                                    <a:lumMod val="50000"/>
                                  </a:schemeClr>
                                </a:solidFill>
                                <a:latin typeface="Cambria Math" charset="0"/>
                                <a:ea typeface="Times New Roman" charset="0"/>
                                <a:cs typeface="Times New Roman" charset="0"/>
                              </a:rPr>
                            </m:ctrlPr>
                          </m:sSubPr>
                          <m:e>
                            <m:r>
                              <a:rPr lang="en-US" altLang="zh-CN" sz="2800" b="0" i="1" smtClean="0">
                                <a:solidFill>
                                  <a:schemeClr val="accent1">
                                    <a:lumMod val="50000"/>
                                  </a:schemeClr>
                                </a:solidFill>
                                <a:latin typeface="Cambria Math" charset="0"/>
                                <a:ea typeface="Times New Roman" charset="0"/>
                                <a:cs typeface="Times New Roman" charset="0"/>
                              </a:rPr>
                              <m:t>𝑦</m:t>
                            </m:r>
                          </m:e>
                          <m:sub>
                            <m:r>
                              <a:rPr lang="en-US" altLang="zh-CN" sz="2800" b="0" i="1" smtClean="0">
                                <a:solidFill>
                                  <a:schemeClr val="accent1">
                                    <a:lumMod val="50000"/>
                                  </a:schemeClr>
                                </a:solidFill>
                                <a:latin typeface="Cambria Math" charset="0"/>
                                <a:ea typeface="Times New Roman" charset="0"/>
                                <a:cs typeface="Times New Roman" charset="0"/>
                              </a:rPr>
                              <m:t>𝑖</m:t>
                            </m:r>
                          </m:sub>
                        </m:sSub>
                      </m:e>
                    </m:nary>
                  </m:oMath>
                </a14:m>
                <a:r>
                  <a:rPr lang="en-US" altLang="zh-CN" sz="2800" dirty="0">
                    <a:solidFill>
                      <a:schemeClr val="accent1">
                        <a:lumMod val="50000"/>
                      </a:schemeClr>
                    </a:solidFill>
                    <a:latin typeface="Times New Roman" charset="0"/>
                    <a:ea typeface="Times New Roman" charset="0"/>
                    <a:cs typeface="Times New Roman" charset="0"/>
                  </a:rPr>
                  <a:t>.</a:t>
                </a:r>
              </a:p>
              <a:p>
                <a:r>
                  <a:rPr lang="zh-CN" altLang="en-US" sz="2800" dirty="0">
                    <a:solidFill>
                      <a:srgbClr val="1F4E79"/>
                    </a:solidFill>
                    <a:latin typeface="Microsoft YaHei" charset="-122"/>
                    <a:ea typeface="Microsoft YaHei" charset="-122"/>
                    <a:cs typeface="Microsoft YaHei" charset="-122"/>
                  </a:rPr>
                  <a:t>放松的类别均衡限制</a:t>
                </a:r>
                <a:r>
                  <a:rPr lang="en-US" altLang="zh-CN" sz="2800" dirty="0">
                    <a:solidFill>
                      <a:schemeClr val="accent1">
                        <a:lumMod val="50000"/>
                      </a:schemeClr>
                    </a:solidFill>
                    <a:latin typeface="Times New Roman" charset="0"/>
                    <a:ea typeface="Times New Roman" charset="0"/>
                    <a:cs typeface="Times New Roman" charset="0"/>
                  </a:rPr>
                  <a:t>: </a:t>
                </a:r>
                <a14:m>
                  <m:oMath xmlns:m="http://schemas.openxmlformats.org/officeDocument/2006/math">
                    <m:f>
                      <m:fPr>
                        <m:ctrlPr>
                          <a:rPr lang="en-US" altLang="zh-CN" sz="2800" i="1">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i="1">
                            <a:solidFill>
                              <a:schemeClr val="accent1">
                                <a:lumMod val="50000"/>
                              </a:schemeClr>
                            </a:solidFill>
                            <a:latin typeface="Cambria Math" charset="0"/>
                            <a:ea typeface="Times New Roman" charset="0"/>
                            <a:cs typeface="Times New Roman" charset="0"/>
                          </a:rPr>
                          <m:t>𝑁</m:t>
                        </m:r>
                        <m:r>
                          <a:rPr lang="en-US" altLang="zh-CN" sz="2800" i="1">
                            <a:solidFill>
                              <a:schemeClr val="accent1">
                                <a:lumMod val="50000"/>
                              </a:schemeClr>
                            </a:solidFill>
                            <a:latin typeface="Cambria Math" charset="0"/>
                            <a:ea typeface="Times New Roman" charset="0"/>
                            <a:cs typeface="Times New Roman" charset="0"/>
                          </a:rPr>
                          <m:t>−</m:t>
                        </m:r>
                        <m:r>
                          <a:rPr lang="en-US" altLang="zh-CN" sz="2800" i="1">
                            <a:solidFill>
                              <a:schemeClr val="accent1">
                                <a:lumMod val="50000"/>
                              </a:schemeClr>
                            </a:solidFill>
                            <a:latin typeface="Cambria Math" charset="0"/>
                            <a:ea typeface="Times New Roman" charset="0"/>
                            <a:cs typeface="Times New Roman" charset="0"/>
                          </a:rPr>
                          <m:t>𝐿</m:t>
                        </m:r>
                      </m:den>
                    </m:f>
                    <m:nary>
                      <m:naryPr>
                        <m:chr m:val="∑"/>
                        <m:limLoc m:val="subSup"/>
                        <m:ctrlPr>
                          <a:rPr lang="en-US" altLang="zh-CN" sz="2800" i="1" smtClean="0">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m:t>
                        </m:r>
                        <m:r>
                          <a:rPr lang="en-US" altLang="zh-CN" sz="2800" b="0" i="1" smtClean="0">
                            <a:solidFill>
                              <a:schemeClr val="accent1">
                                <a:lumMod val="50000"/>
                              </a:schemeClr>
                            </a:solidFill>
                            <a:latin typeface="Cambria Math" charset="0"/>
                            <a:ea typeface="Times New Roman" charset="0"/>
                            <a:cs typeface="Times New Roman" charset="0"/>
                          </a:rPr>
                          <m:t>𝐿</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b="0" i="1" smtClean="0">
                            <a:solidFill>
                              <a:schemeClr val="accent1">
                                <a:lumMod val="50000"/>
                              </a:schemeClr>
                            </a:solidFill>
                            <a:latin typeface="Cambria Math" charset="0"/>
                            <a:ea typeface="Times New Roman" charset="0"/>
                            <a:cs typeface="Times New Roman" charset="0"/>
                          </a:rPr>
                          <m:t>𝑁</m:t>
                        </m:r>
                      </m:sup>
                      <m:e>
                        <m:r>
                          <a:rPr lang="en-US" altLang="zh-CN" sz="2800" b="0" i="1" smtClean="0">
                            <a:solidFill>
                              <a:srgbClr val="C00000"/>
                            </a:solidFill>
                            <a:latin typeface="Cambria Math" charset="0"/>
                            <a:ea typeface="Times New Roman" charset="0"/>
                            <a:cs typeface="Times New Roman" charset="0"/>
                          </a:rPr>
                          <m:t>𝑓</m:t>
                        </m:r>
                        <m:d>
                          <m:dPr>
                            <m:ctrlPr>
                              <a:rPr lang="en-US" altLang="zh-CN" sz="2800" b="0" i="1" smtClean="0">
                                <a:solidFill>
                                  <a:srgbClr val="C00000"/>
                                </a:solidFill>
                                <a:latin typeface="Cambria Math" charset="0"/>
                                <a:ea typeface="Times New Roman" charset="0"/>
                                <a:cs typeface="Times New Roman" charset="0"/>
                              </a:rPr>
                            </m:ctrlPr>
                          </m:dPr>
                          <m:e>
                            <m:sSub>
                              <m:sSubPr>
                                <m:ctrlPr>
                                  <a:rPr lang="en-US" altLang="zh-CN" sz="2800" b="0" i="1" smtClean="0">
                                    <a:solidFill>
                                      <a:srgbClr val="C00000"/>
                                    </a:solidFill>
                                    <a:latin typeface="Cambria Math" charset="0"/>
                                    <a:ea typeface="Times New Roman" charset="0"/>
                                    <a:cs typeface="Times New Roman" charset="0"/>
                                  </a:rPr>
                                </m:ctrlPr>
                              </m:sSubPr>
                              <m:e>
                                <m:r>
                                  <a:rPr lang="en-US" altLang="zh-CN" sz="2800" b="1" i="1" smtClean="0">
                                    <a:solidFill>
                                      <a:srgbClr val="C00000"/>
                                    </a:solidFill>
                                    <a:latin typeface="Cambria Math" charset="0"/>
                                    <a:ea typeface="Times New Roman" charset="0"/>
                                    <a:cs typeface="Times New Roman" charset="0"/>
                                  </a:rPr>
                                  <m:t>𝒙</m:t>
                                </m:r>
                              </m:e>
                              <m:sub>
                                <m:r>
                                  <a:rPr lang="en-US" altLang="zh-CN" sz="2800" b="0" i="1" smtClean="0">
                                    <a:solidFill>
                                      <a:srgbClr val="C00000"/>
                                    </a:solidFill>
                                    <a:latin typeface="Cambria Math" charset="0"/>
                                    <a:ea typeface="Times New Roman" charset="0"/>
                                    <a:cs typeface="Times New Roman" charset="0"/>
                                  </a:rPr>
                                  <m:t>𝑖</m:t>
                                </m:r>
                              </m:sub>
                            </m:sSub>
                          </m:e>
                        </m:d>
                        <m:r>
                          <a:rPr lang="en-US" altLang="zh-CN" sz="2800" i="1">
                            <a:solidFill>
                              <a:schemeClr val="accent1">
                                <a:lumMod val="50000"/>
                              </a:schemeClr>
                            </a:solidFill>
                            <a:latin typeface="Cambria Math" charset="0"/>
                            <a:ea typeface="Times New Roman" charset="0"/>
                            <a:cs typeface="Times New Roman" charset="0"/>
                          </a:rPr>
                          <m:t>=</m:t>
                        </m:r>
                        <m:f>
                          <m:fPr>
                            <m:ctrlPr>
                              <a:rPr lang="en-US" altLang="zh-CN" sz="2800" i="1">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b="0" i="1" smtClean="0">
                                <a:solidFill>
                                  <a:schemeClr val="accent1">
                                    <a:lumMod val="50000"/>
                                  </a:schemeClr>
                                </a:solidFill>
                                <a:latin typeface="Cambria Math" charset="0"/>
                                <a:ea typeface="Times New Roman" charset="0"/>
                                <a:cs typeface="Times New Roman" charset="0"/>
                              </a:rPr>
                              <m:t>𝐿</m:t>
                            </m:r>
                          </m:den>
                        </m:f>
                      </m:e>
                    </m:nary>
                    <m:nary>
                      <m:naryPr>
                        <m:chr m:val="∑"/>
                        <m:limLoc m:val="subSup"/>
                        <m:ctrlPr>
                          <a:rPr lang="en-U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b="0" i="1" smtClean="0">
                            <a:solidFill>
                              <a:schemeClr val="accent1">
                                <a:lumMod val="50000"/>
                              </a:schemeClr>
                            </a:solidFill>
                            <a:latin typeface="Cambria Math" charset="0"/>
                            <a:ea typeface="Times New Roman" charset="0"/>
                            <a:cs typeface="Times New Roman" charset="0"/>
                          </a:rPr>
                          <m:t>𝐿</m:t>
                        </m:r>
                      </m:sup>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i="1">
                                <a:solidFill>
                                  <a:schemeClr val="accent1">
                                    <a:lumMod val="50000"/>
                                  </a:schemeClr>
                                </a:solidFill>
                                <a:latin typeface="Cambria Math" charset="0"/>
                                <a:ea typeface="Times New Roman" charset="0"/>
                                <a:cs typeface="Times New Roman" charset="0"/>
                              </a:rPr>
                              <m:t>𝑦</m:t>
                            </m:r>
                          </m:e>
                          <m:sub>
                            <m:r>
                              <a:rPr lang="en-US" altLang="zh-CN" sz="2800" i="1">
                                <a:solidFill>
                                  <a:schemeClr val="accent1">
                                    <a:lumMod val="50000"/>
                                  </a:schemeClr>
                                </a:solidFill>
                                <a:latin typeface="Cambria Math" charset="0"/>
                                <a:ea typeface="Times New Roman" charset="0"/>
                                <a:cs typeface="Times New Roman" charset="0"/>
                              </a:rPr>
                              <m:t>𝑖</m:t>
                            </m:r>
                          </m:sub>
                        </m:sSub>
                      </m:e>
                    </m:nary>
                  </m:oMath>
                </a14:m>
                <a:endParaRPr lang="en-US" altLang="zh-CN" sz="2800" dirty="0">
                  <a:latin typeface="Times New Roman" charset="0"/>
                  <a:ea typeface="Times New Roman" charset="0"/>
                  <a:cs typeface="Times New Roman" charset="0"/>
                </a:endParaRPr>
              </a:p>
              <a:p>
                <a:endParaRPr lang="zh-CN" altLang="en-US" sz="20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420658" y="1439863"/>
                <a:ext cx="11771342" cy="4122737"/>
              </a:xfrm>
              <a:blipFill rotWithShape="0">
                <a:blip r:embed="rId2"/>
                <a:stretch>
                  <a:fillRect l="-880" r="-259"/>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6011921" cy="392112"/>
          </a:xfrm>
        </p:spPr>
        <p:txBody>
          <a:bodyPr/>
          <a:lstStyle/>
          <a:p>
            <a:r>
              <a:rPr lang="zh-CN" altLang="en-US" spc="-5" dirty="0">
                <a:solidFill>
                  <a:srgbClr val="FFFFFF"/>
                </a:solidFill>
                <a:latin typeface="Microsoft YaHei"/>
                <a:cs typeface="Microsoft YaHei"/>
              </a:rPr>
              <a:t>类别平衡限制</a:t>
            </a:r>
            <a:endParaRPr lang="zh-CN" altLang="en-US" dirty="0">
              <a:cs typeface="Times New Roman" charset="0"/>
            </a:endParaRPr>
          </a:p>
        </p:txBody>
      </p:sp>
    </p:spTree>
    <p:extLst>
      <p:ext uri="{BB962C8B-B14F-4D97-AF65-F5344CB8AC3E}">
        <p14:creationId xmlns:p14="http://schemas.microsoft.com/office/powerpoint/2010/main" val="16949758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47699" y="1262063"/>
                <a:ext cx="10449791" cy="4922837"/>
              </a:xfrm>
            </p:spPr>
            <p:txBody>
              <a:bodyPr/>
              <a:lstStyle/>
              <a:p>
                <a:r>
                  <a:rPr lang="zh-CN" altLang="en-US" sz="2800" dirty="0">
                    <a:latin typeface="Microsoft YaHei" charset="-122"/>
                    <a:ea typeface="Microsoft YaHei" charset="-122"/>
                    <a:cs typeface="Microsoft YaHei" charset="-122"/>
                  </a:rPr>
                  <a:t>输入</a:t>
                </a:r>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权重</a:t>
                </a:r>
                <a14:m>
                  <m:oMath xmlns:m="http://schemas.openxmlformats.org/officeDocument/2006/math">
                    <m:r>
                      <a:rPr lang="en-US" altLang="zh-CN" sz="2800" b="1" i="1" smtClean="0">
                        <a:latin typeface="Cambria Math" charset="0"/>
                        <a:ea typeface="Microsoft YaHei" charset="-122"/>
                        <a:cs typeface="Microsoft YaHei" charset="-122"/>
                      </a:rPr>
                      <m:t>𝒘</m:t>
                    </m:r>
                    <m:r>
                      <a:rPr lang="en-US" altLang="zh-CN" sz="2800" b="0" i="1" smtClean="0">
                        <a:latin typeface="Cambria Math" charset="0"/>
                        <a:ea typeface="Microsoft YaHei" charset="-122"/>
                        <a:cs typeface="Microsoft YaHei" charset="-122"/>
                      </a:rPr>
                      <m:t>,  </m:t>
                    </m:r>
                    <m:sSub>
                      <m:sSubPr>
                        <m:ctrlPr>
                          <a:rPr lang="en-US" altLang="zh-CN" sz="2800" i="1" smtClean="0">
                            <a:latin typeface="Cambria Math" charset="0"/>
                            <a:ea typeface="Times New Roman" charset="0"/>
                            <a:cs typeface="Times New Roman" charset="0"/>
                          </a:rPr>
                        </m:ctrlPr>
                      </m:sSubPr>
                      <m:e>
                        <m:r>
                          <a:rPr lang="en-US" altLang="zh-CN" sz="2800" b="0" i="1" smtClean="0">
                            <a:latin typeface="Cambria Math" panose="02040503050406030204" pitchFamily="18" charset="0"/>
                            <a:ea typeface="Times New Roman" charset="0"/>
                            <a:cs typeface="Times New Roman" charset="0"/>
                          </a:rPr>
                          <m:t>𝐶</m:t>
                        </m:r>
                      </m:e>
                      <m:sub>
                        <m:r>
                          <a:rPr lang="en-US" altLang="zh-CN" sz="2800" b="0" i="1" smtClean="0">
                            <a:latin typeface="Cambria Math" charset="0"/>
                            <a:ea typeface="Times New Roman" charset="0"/>
                            <a:cs typeface="Times New Roman" charset="0"/>
                          </a:rPr>
                          <m:t>1</m:t>
                        </m:r>
                      </m:sub>
                    </m:sSub>
                    <m:r>
                      <a:rPr lang="en-US" altLang="zh-CN" sz="2800" b="0" i="0" smtClean="0">
                        <a:latin typeface="Cambria Math" charset="0"/>
                        <a:ea typeface="Times New Roman" charset="0"/>
                        <a:cs typeface="Times New Roman" charset="0"/>
                      </a:rPr>
                      <m:t>,</m:t>
                    </m:r>
                    <m:r>
                      <a:rPr lang="zh-CN" altLang="en-US" sz="2800" b="0" i="0" smtClean="0">
                        <a:latin typeface="Cambria Math" charset="0"/>
                        <a:ea typeface="Times New Roman" charset="0"/>
                        <a:cs typeface="Times New Roman" charset="0"/>
                      </a:rPr>
                      <m:t>  </m:t>
                    </m:r>
                    <m:sSub>
                      <m:sSubPr>
                        <m:ctrlPr>
                          <a:rPr lang="en-US" altLang="zh-CN" sz="2800" i="1" smtClean="0">
                            <a:latin typeface="Cambria Math" charset="0"/>
                            <a:ea typeface="Times New Roman" charset="0"/>
                            <a:cs typeface="Times New Roman" charset="0"/>
                          </a:rPr>
                        </m:ctrlPr>
                      </m:sSubPr>
                      <m:e>
                        <m:r>
                          <a:rPr lang="en-US" altLang="zh-CN" sz="2800" b="0" i="1" smtClean="0">
                            <a:latin typeface="Cambria Math" panose="02040503050406030204" pitchFamily="18" charset="0"/>
                            <a:ea typeface="Times New Roman" charset="0"/>
                            <a:cs typeface="Times New Roman" charset="0"/>
                          </a:rPr>
                          <m:t>𝐶</m:t>
                        </m:r>
                      </m:e>
                      <m:sub>
                        <m:r>
                          <a:rPr lang="en-US" altLang="zh-CN" sz="2800" b="0" i="1" smtClean="0">
                            <a:latin typeface="Cambria Math" charset="0"/>
                            <a:ea typeface="Times New Roman" charset="0"/>
                            <a:cs typeface="Times New Roman" charset="0"/>
                          </a:rPr>
                          <m:t>2</m:t>
                        </m:r>
                      </m:sub>
                    </m:sSub>
                    <m:r>
                      <a:rPr lang="en-US" altLang="zh-CN" sz="2800" b="0" i="0" smtClean="0">
                        <a:latin typeface="Cambria Math" charset="0"/>
                        <a:ea typeface="Times New Roman" charset="0"/>
                        <a:cs typeface="Times New Roman" charset="0"/>
                      </a:rPr>
                      <m:t>,</m:t>
                    </m:r>
                    <m:r>
                      <a:rPr lang="zh-CN" altLang="en-US" sz="2800" b="0" i="0" smtClean="0">
                        <a:latin typeface="Cambria Math" charset="0"/>
                        <a:ea typeface="Times New Roman" charset="0"/>
                        <a:cs typeface="Times New Roman" charset="0"/>
                      </a:rPr>
                      <m:t>  </m:t>
                    </m:r>
                    <m:d>
                      <m:dPr>
                        <m:ctrlPr>
                          <a:rPr lang="en-US" altLang="zh-CN" sz="2800" b="0" i="1" smtClean="0">
                            <a:latin typeface="Cambria Math" charset="0"/>
                            <a:ea typeface="Times New Roman" charset="0"/>
                            <a:cs typeface="Times New Roman" charset="0"/>
                          </a:rPr>
                        </m:ctrlPr>
                      </m:dPr>
                      <m:e>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𝐿</m:t>
                            </m:r>
                          </m:sub>
                        </m:sSub>
                        <m:r>
                          <a:rPr lang="en-US" altLang="zh-CN" sz="2800" i="1">
                            <a:latin typeface="Cambria Math" charset="0"/>
                            <a:ea typeface="Cambria Math" charset="0"/>
                            <a:cs typeface="Cambria Math"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𝒚</m:t>
                            </m:r>
                          </m:e>
                          <m:sub>
                            <m:r>
                              <a:rPr lang="en-US" altLang="zh-CN" sz="2800" i="1">
                                <a:latin typeface="Cambria Math" charset="0"/>
                                <a:ea typeface="Cambria Math" charset="0"/>
                                <a:cs typeface="Cambria Math" charset="0"/>
                              </a:rPr>
                              <m:t>𝐿</m:t>
                            </m:r>
                          </m:sub>
                        </m:sSub>
                        <m:r>
                          <a:rPr lang="en-US" altLang="zh-CN" sz="2800" i="1" smtClean="0">
                            <a:latin typeface="Cambria Math" charset="0"/>
                            <a:ea typeface="Cambria Math" charset="0"/>
                            <a:cs typeface="Cambria Math" charset="0"/>
                          </a:rPr>
                          <m:t> </m:t>
                        </m:r>
                      </m:e>
                    </m:d>
                    <m:r>
                      <a:rPr lang="en-US" altLang="zh-CN" sz="2800" b="0" i="0" smtClean="0">
                        <a:latin typeface="Cambria Math" charset="0"/>
                        <a:ea typeface="Times New Roman" charset="0"/>
                        <a:cs typeface="Times New Roman" charset="0"/>
                      </a:rPr>
                      <m:t>,</m:t>
                    </m:r>
                    <m:sSub>
                      <m:sSubPr>
                        <m:ctrlPr>
                          <a:rPr lang="en-US" altLang="zh-CN" sz="2800" i="1">
                            <a:latin typeface="Cambria Math" charset="0"/>
                            <a:ea typeface="Cambria Math" charset="0"/>
                            <a:cs typeface="Cambria Math" charset="0"/>
                          </a:rPr>
                        </m:ctrlPr>
                      </m:sSubPr>
                      <m:e>
                        <m:r>
                          <a:rPr lang="en-US" altLang="zh-CN" sz="2800" b="1" i="1">
                            <a:latin typeface="Cambria Math" charset="0"/>
                            <a:ea typeface="Cambria Math" charset="0"/>
                            <a:cs typeface="Cambria Math" charset="0"/>
                          </a:rPr>
                          <m:t>𝑿</m:t>
                        </m:r>
                      </m:e>
                      <m:sub>
                        <m:r>
                          <a:rPr lang="en-US" altLang="zh-CN" sz="2800" i="1">
                            <a:latin typeface="Cambria Math" charset="0"/>
                            <a:ea typeface="Cambria Math" charset="0"/>
                            <a:cs typeface="Cambria Math" charset="0"/>
                          </a:rPr>
                          <m:t>𝑈</m:t>
                        </m:r>
                      </m:sub>
                    </m:sSub>
                  </m:oMath>
                </a14:m>
                <a:endParaRPr lang="en-US" altLang="zh-CN" sz="2800" dirty="0">
                  <a:latin typeface="Times New Roman" charset="0"/>
                  <a:ea typeface="Times New Roman" charset="0"/>
                  <a:cs typeface="Times New Roman" charset="0"/>
                </a:endParaRPr>
              </a:p>
              <a:p>
                <a:r>
                  <a:rPr lang="zh-CN" altLang="en-US" sz="2800" dirty="0">
                    <a:latin typeface="Microsoft YaHei" charset="-122"/>
                    <a:ea typeface="Microsoft YaHei" charset="-122"/>
                    <a:cs typeface="Microsoft YaHei" charset="-122"/>
                  </a:rPr>
                  <a:t>求解优化问题</a:t>
                </a:r>
                <a:r>
                  <a:rPr lang="zh-CN" altLang="en-US" sz="2800" spc="540" dirty="0">
                    <a:latin typeface="Microsoft YaHei" charset="-122"/>
                    <a:ea typeface="Microsoft YaHei" charset="-122"/>
                    <a:cs typeface="Microsoft YaHei" charset="-122"/>
                  </a:rPr>
                  <a:t>求</a:t>
                </a:r>
                <a14:m>
                  <m:oMath xmlns:m="http://schemas.openxmlformats.org/officeDocument/2006/math">
                    <m:r>
                      <a:rPr lang="en-US" altLang="zh-CN" sz="2800" b="0" i="1" smtClean="0">
                        <a:latin typeface="Cambria Math" charset="0"/>
                        <a:ea typeface="Times New Roman" charset="0"/>
                        <a:cs typeface="Times New Roman" charset="0"/>
                      </a:rPr>
                      <m:t>𝑓</m:t>
                    </m:r>
                    <m:d>
                      <m:dPr>
                        <m:ctrlPr>
                          <a:rPr lang="en-US" altLang="zh-CN" sz="2800" b="0" i="1" smtClean="0">
                            <a:latin typeface="Cambria Math" charset="0"/>
                            <a:ea typeface="Times New Roman" charset="0"/>
                            <a:cs typeface="Times New Roman" charset="0"/>
                          </a:rPr>
                        </m:ctrlPr>
                      </m:dPr>
                      <m:e>
                        <m:r>
                          <a:rPr lang="en-US" altLang="zh-CN" sz="2800" b="1" i="1" smtClean="0">
                            <a:latin typeface="Cambria Math" charset="0"/>
                            <a:ea typeface="Times New Roman" charset="0"/>
                            <a:cs typeface="Times New Roman" charset="0"/>
                          </a:rPr>
                          <m:t>𝒙</m:t>
                        </m:r>
                      </m:e>
                    </m:d>
                    <m:r>
                      <a:rPr lang="en-US" altLang="zh-CN" sz="2800" b="0" i="1" smtClean="0">
                        <a:latin typeface="Cambria Math" charset="0"/>
                        <a:ea typeface="Times New Roman" charset="0"/>
                        <a:cs typeface="Times New Roman" charset="0"/>
                      </a:rPr>
                      <m:t>=</m:t>
                    </m:r>
                    <m:sSup>
                      <m:sSupPr>
                        <m:ctrlPr>
                          <a:rPr lang="en-US" altLang="zh-CN" sz="2800" i="1">
                            <a:latin typeface="Cambria Math" charset="0"/>
                            <a:cs typeface="Times New Roman" panose="02020603050405020304" pitchFamily="18" charset="0"/>
                          </a:rPr>
                        </m:ctrlPr>
                      </m:sSupPr>
                      <m:e>
                        <m:r>
                          <a:rPr lang="en-US" altLang="zh-CN" sz="2800" b="1" i="1">
                            <a:latin typeface="Cambria Math" charset="0"/>
                            <a:cs typeface="Times New Roman" panose="02020603050405020304" pitchFamily="18" charset="0"/>
                          </a:rPr>
                          <m:t>𝒘</m:t>
                        </m:r>
                      </m:e>
                      <m:sup>
                        <m:r>
                          <m:rPr>
                            <m:sty m:val="p"/>
                          </m:rPr>
                          <a:rPr lang="en-US" altLang="zh-CN" sz="2800">
                            <a:latin typeface="Cambria Math" charset="0"/>
                            <a:cs typeface="Times New Roman" panose="02020603050405020304" pitchFamily="18" charset="0"/>
                          </a:rPr>
                          <m:t>T</m:t>
                        </m:r>
                      </m:sup>
                    </m:sSup>
                    <m:r>
                      <a:rPr lang="en-US" altLang="zh-CN" sz="2800" b="1" i="1">
                        <a:latin typeface="Cambria Math" panose="02040503050406030204" pitchFamily="18" charset="0"/>
                        <a:cs typeface="Times New Roman" panose="02020603050405020304" pitchFamily="18" charset="0"/>
                      </a:rPr>
                      <m:t>𝒙</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𝑏</m:t>
                    </m:r>
                  </m:oMath>
                </a14:m>
                <a:endParaRPr lang="en-US" altLang="zh-CN" sz="2800" dirty="0">
                  <a:latin typeface="Times New Roman" charset="0"/>
                  <a:ea typeface="Times New Roman" charset="0"/>
                  <a:cs typeface="Times New Roman" charset="0"/>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800" i="1">
                              <a:latin typeface="Cambria Math" charset="0"/>
                              <a:ea typeface="Times New Roman" charset="0"/>
                              <a:cs typeface="Times New Roman" charset="0"/>
                            </a:rPr>
                          </m:ctrlPr>
                        </m:funcPr>
                        <m:fName>
                          <m:limLow>
                            <m:limLowPr>
                              <m:ctrlPr>
                                <a:rPr lang="en-US" altLang="zh-CN" sz="2800" i="1">
                                  <a:latin typeface="Cambria Math" charset="0"/>
                                  <a:ea typeface="Times New Roman" charset="0"/>
                                  <a:cs typeface="Times New Roman" charset="0"/>
                                </a:rPr>
                              </m:ctrlPr>
                            </m:limLowPr>
                            <m:e>
                              <m:r>
                                <m:rPr>
                                  <m:sty m:val="p"/>
                                </m:rPr>
                                <a:rPr lang="en-US" altLang="zh-CN" sz="2800">
                                  <a:latin typeface="Cambria Math" charset="0"/>
                                  <a:ea typeface="Times New Roman" charset="0"/>
                                  <a:cs typeface="Times New Roman" charset="0"/>
                                </a:rPr>
                                <m:t>min</m:t>
                              </m:r>
                            </m:e>
                            <m:lim>
                              <m:r>
                                <a:rPr lang="en-US" altLang="zh-CN" sz="2800" i="1">
                                  <a:latin typeface="Cambria Math" charset="0"/>
                                  <a:ea typeface="Times New Roman" charset="0"/>
                                  <a:cs typeface="Times New Roman" charset="0"/>
                                </a:rPr>
                                <m:t>𝑓</m:t>
                              </m:r>
                            </m:lim>
                          </m:limLow>
                        </m:fName>
                        <m:e>
                          <m:f>
                            <m:fPr>
                              <m:ctrlPr>
                                <a:rPr lang="en-US" altLang="zh-CN" sz="2800" i="1">
                                  <a:latin typeface="Cambria Math"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p>
                            <m:sSupPr>
                              <m:ctrlPr>
                                <a:rPr lang="en-US" altLang="zh-CN" sz="2800" i="1">
                                  <a:latin typeface="Cambria Math" charset="0"/>
                                </a:rPr>
                              </m:ctrlPr>
                            </m:sSupPr>
                            <m:e>
                              <m:d>
                                <m:dPr>
                                  <m:begChr m:val="‖"/>
                                  <m:endChr m:val="‖"/>
                                  <m:ctrlPr>
                                    <a:rPr lang="en-US" altLang="zh-CN" sz="2800" i="1">
                                      <a:latin typeface="Cambria Math" charset="0"/>
                                    </a:rPr>
                                  </m:ctrlPr>
                                </m:dPr>
                                <m:e>
                                  <m:r>
                                    <a:rPr lang="en-US" altLang="zh-CN" sz="2800" b="1" i="1">
                                      <a:latin typeface="Cambria Math" panose="02040503050406030204" pitchFamily="18" charset="0"/>
                                    </a:rPr>
                                    <m:t>𝒘</m:t>
                                  </m:r>
                                </m:e>
                              </m:d>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b>
                            <m:sSubPr>
                              <m:ctrlPr>
                                <a:rPr lang="en-US" altLang="zh-CN" sz="2800" i="1">
                                  <a:latin typeface="Cambria Math"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1</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charset="0"/>
                                  <a:ea typeface="Times New Roman" charset="0"/>
                                  <a:cs typeface="Times New Roman" charset="0"/>
                                </a:rPr>
                                <m:t>𝑖</m:t>
                              </m:r>
                              <m:r>
                                <a:rPr lang="en-US" altLang="zh-CN" sz="2800" i="1">
                                  <a:latin typeface="Cambria Math" charset="0"/>
                                  <a:ea typeface="Times New Roman" charset="0"/>
                                  <a:cs typeface="Times New Roman" charset="0"/>
                                </a:rPr>
                                <m:t>=1</m:t>
                              </m:r>
                            </m:sub>
                            <m:sup>
                              <m:r>
                                <a:rPr lang="en-US" altLang="zh-CN" sz="2800" b="0" i="1" smtClean="0">
                                  <a:latin typeface="Cambria Math" charset="0"/>
                                  <a:ea typeface="Times New Roman" charset="0"/>
                                  <a:cs typeface="Times New Roman" charset="0"/>
                                </a:rPr>
                                <m:t>𝐿</m:t>
                              </m:r>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e>
                      </m:func>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panose="02040503050406030204" pitchFamily="18" charset="0"/>
                              <a:ea typeface="Times New Roman" charset="0"/>
                              <a:cs typeface="Times New Roman" charset="0"/>
                            </a:rPr>
                            <m:t>𝐶</m:t>
                          </m:r>
                        </m:e>
                        <m:sub>
                          <m:r>
                            <a:rPr lang="en-US" altLang="zh-CN" sz="2800" i="1">
                              <a:latin typeface="Cambria Math" charset="0"/>
                              <a:ea typeface="Times New Roman" charset="0"/>
                              <a:cs typeface="Times New Roman" charset="0"/>
                            </a:rPr>
                            <m:t>2</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charset="0"/>
                              <a:ea typeface="Times New Roman" charset="0"/>
                              <a:cs typeface="Times New Roman" charset="0"/>
                            </a:rPr>
                            <m:t>𝑖</m:t>
                          </m:r>
                          <m:r>
                            <a:rPr lang="en-US" altLang="zh-CN" sz="2800" i="1">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𝐿</m:t>
                          </m:r>
                          <m:r>
                            <a:rPr lang="en-US" altLang="zh-CN" sz="2800" i="1">
                              <a:latin typeface="Cambria Math" charset="0"/>
                              <a:ea typeface="Times New Roman" charset="0"/>
                              <a:cs typeface="Times New Roman" charset="0"/>
                            </a:rPr>
                            <m:t>+1</m:t>
                          </m:r>
                        </m:sub>
                        <m:sup>
                          <m:r>
                            <a:rPr lang="en-US" altLang="zh-CN" sz="2800" b="0" i="1" smtClean="0">
                              <a:latin typeface="Cambria Math" charset="0"/>
                              <a:ea typeface="Times New Roman" charset="0"/>
                              <a:cs typeface="Times New Roman" charset="0"/>
                            </a:rPr>
                            <m:t>𝑁</m:t>
                          </m:r>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oMath>
                  </m:oMathPara>
                </a14:m>
                <a:endParaRPr lang="en-US" altLang="zh-CN" sz="2800" dirty="0">
                  <a:latin typeface="Times New Roman" charset="0"/>
                  <a:ea typeface="Times New Roman" charset="0"/>
                  <a:cs typeface="Times New Roman" charset="0"/>
                </a:endParaRPr>
              </a:p>
              <a:p>
                <a:pPr marL="0" indent="0">
                  <a:buNone/>
                </a:pPr>
                <a:r>
                  <a:rPr lang="en-US" altLang="zh-CN" sz="2800" dirty="0">
                    <a:latin typeface="Times New Roman" charset="0"/>
                    <a:ea typeface="Times New Roman" charset="0"/>
                    <a:cs typeface="Times New Roman" charset="0"/>
                  </a:rPr>
                  <a:t>        		s. t.       </a:t>
                </a:r>
                <a14:m>
                  <m:oMath xmlns:m="http://schemas.openxmlformats.org/officeDocument/2006/math">
                    <m:f>
                      <m:fPr>
                        <m:ctrlPr>
                          <a:rPr lang="en-US" altLang="zh-CN" sz="2800" i="1">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b="0" i="1" smtClean="0">
                            <a:solidFill>
                              <a:schemeClr val="accent1">
                                <a:lumMod val="50000"/>
                              </a:schemeClr>
                            </a:solidFill>
                            <a:latin typeface="Cambria Math" charset="0"/>
                            <a:ea typeface="Times New Roman" charset="0"/>
                            <a:cs typeface="Times New Roman" charset="0"/>
                          </a:rPr>
                          <m:t>𝑁</m:t>
                        </m:r>
                        <m:r>
                          <a:rPr lang="en-US" altLang="zh-CN" sz="2800" i="1">
                            <a:solidFill>
                              <a:schemeClr val="accent1">
                                <a:lumMod val="50000"/>
                              </a:schemeClr>
                            </a:solidFill>
                            <a:latin typeface="Cambria Math" charset="0"/>
                            <a:ea typeface="Times New Roman" charset="0"/>
                            <a:cs typeface="Times New Roman" charset="0"/>
                          </a:rPr>
                          <m:t>−</m:t>
                        </m:r>
                        <m:r>
                          <a:rPr lang="en-US" altLang="zh-CN" sz="2800" b="0" i="1" smtClean="0">
                            <a:solidFill>
                              <a:schemeClr val="accent1">
                                <a:lumMod val="50000"/>
                              </a:schemeClr>
                            </a:solidFill>
                            <a:latin typeface="Cambria Math" charset="0"/>
                            <a:ea typeface="Times New Roman" charset="0"/>
                            <a:cs typeface="Times New Roman" charset="0"/>
                          </a:rPr>
                          <m:t>𝐿</m:t>
                        </m:r>
                      </m:den>
                    </m:f>
                    <m:nary>
                      <m:naryPr>
                        <m:chr m:val="∑"/>
                        <m:limLoc m:val="subSup"/>
                        <m:ctrlPr>
                          <a:rPr lang="en-U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m:t>
                        </m:r>
                        <m:r>
                          <a:rPr lang="en-US" altLang="zh-CN" sz="2800" b="0" i="1" smtClean="0">
                            <a:solidFill>
                              <a:schemeClr val="accent1">
                                <a:lumMod val="50000"/>
                              </a:schemeClr>
                            </a:solidFill>
                            <a:latin typeface="Cambria Math" charset="0"/>
                            <a:ea typeface="Times New Roman" charset="0"/>
                            <a:cs typeface="Times New Roman" charset="0"/>
                          </a:rPr>
                          <m:t>𝐿</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b="0" i="1" smtClean="0">
                            <a:solidFill>
                              <a:schemeClr val="accent1">
                                <a:lumMod val="50000"/>
                              </a:schemeClr>
                            </a:solidFill>
                            <a:latin typeface="Cambria Math" charset="0"/>
                            <a:ea typeface="Times New Roman" charset="0"/>
                            <a:cs typeface="Times New Roman" charset="0"/>
                          </a:rPr>
                          <m:t>𝑁</m:t>
                        </m:r>
                      </m:sup>
                      <m:e>
                        <m:r>
                          <a:rPr lang="en-US" altLang="zh-CN" sz="2800" i="1">
                            <a:solidFill>
                              <a:schemeClr val="accent1">
                                <a:lumMod val="50000"/>
                              </a:schemeClr>
                            </a:solidFill>
                            <a:latin typeface="Cambria Math" charset="0"/>
                            <a:ea typeface="Times New Roman" charset="0"/>
                            <a:cs typeface="Times New Roman" charset="0"/>
                          </a:rPr>
                          <m:t>𝑓</m:t>
                        </m:r>
                        <m:d>
                          <m:dPr>
                            <m:ctrlPr>
                              <a:rPr lang="en-US" altLang="zh-CN" sz="2800" i="1">
                                <a:solidFill>
                                  <a:schemeClr val="accent1">
                                    <a:lumMod val="50000"/>
                                  </a:schemeClr>
                                </a:solidFill>
                                <a:latin typeface="Cambria Math" charset="0"/>
                                <a:ea typeface="Times New Roman" charset="0"/>
                                <a:cs typeface="Times New Roman" charset="0"/>
                              </a:rPr>
                            </m:ctrlPr>
                          </m:dPr>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b="1" i="1">
                                    <a:solidFill>
                                      <a:schemeClr val="accent1">
                                        <a:lumMod val="50000"/>
                                      </a:schemeClr>
                                    </a:solidFill>
                                    <a:latin typeface="Cambria Math" charset="0"/>
                                    <a:ea typeface="Times New Roman" charset="0"/>
                                    <a:cs typeface="Times New Roman" charset="0"/>
                                  </a:rPr>
                                  <m:t>𝒙</m:t>
                                </m:r>
                              </m:e>
                              <m:sub>
                                <m:r>
                                  <a:rPr lang="en-US" altLang="zh-CN" sz="2800" i="1">
                                    <a:solidFill>
                                      <a:schemeClr val="accent1">
                                        <a:lumMod val="50000"/>
                                      </a:schemeClr>
                                    </a:solidFill>
                                    <a:latin typeface="Cambria Math" charset="0"/>
                                    <a:ea typeface="Times New Roman" charset="0"/>
                                    <a:cs typeface="Times New Roman" charset="0"/>
                                  </a:rPr>
                                  <m:t>𝑖</m:t>
                                </m:r>
                              </m:sub>
                            </m:sSub>
                          </m:e>
                        </m:d>
                        <m:r>
                          <a:rPr lang="en-US" altLang="zh-CN" sz="2800" i="1">
                            <a:solidFill>
                              <a:schemeClr val="accent1">
                                <a:lumMod val="50000"/>
                              </a:schemeClr>
                            </a:solidFill>
                            <a:latin typeface="Cambria Math" charset="0"/>
                            <a:ea typeface="Times New Roman" charset="0"/>
                            <a:cs typeface="Times New Roman" charset="0"/>
                          </a:rPr>
                          <m:t>=</m:t>
                        </m:r>
                        <m:f>
                          <m:fPr>
                            <m:ctrlPr>
                              <a:rPr lang="en-US" altLang="zh-CN" sz="2800" i="1">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b="0" i="1" smtClean="0">
                                <a:solidFill>
                                  <a:schemeClr val="accent1">
                                    <a:lumMod val="50000"/>
                                  </a:schemeClr>
                                </a:solidFill>
                                <a:latin typeface="Cambria Math" charset="0"/>
                                <a:ea typeface="Times New Roman" charset="0"/>
                                <a:cs typeface="Times New Roman" charset="0"/>
                              </a:rPr>
                              <m:t>𝐿</m:t>
                            </m:r>
                          </m:den>
                        </m:f>
                      </m:e>
                    </m:nary>
                    <m:nary>
                      <m:naryPr>
                        <m:chr m:val="∑"/>
                        <m:limLoc m:val="subSup"/>
                        <m:ctrlPr>
                          <a:rPr lang="en-U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b="0" i="1" smtClean="0">
                            <a:solidFill>
                              <a:schemeClr val="accent1">
                                <a:lumMod val="50000"/>
                              </a:schemeClr>
                            </a:solidFill>
                            <a:latin typeface="Cambria Math" charset="0"/>
                            <a:ea typeface="Times New Roman" charset="0"/>
                            <a:cs typeface="Times New Roman" charset="0"/>
                          </a:rPr>
                          <m:t>𝐿</m:t>
                        </m:r>
                      </m:sup>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i="1">
                                <a:solidFill>
                                  <a:schemeClr val="accent1">
                                    <a:lumMod val="50000"/>
                                  </a:schemeClr>
                                </a:solidFill>
                                <a:latin typeface="Cambria Math" charset="0"/>
                                <a:ea typeface="Times New Roman" charset="0"/>
                                <a:cs typeface="Times New Roman" charset="0"/>
                              </a:rPr>
                              <m:t>𝑦</m:t>
                            </m:r>
                          </m:e>
                          <m:sub>
                            <m:r>
                              <a:rPr lang="en-US" altLang="zh-CN" sz="2800" i="1">
                                <a:solidFill>
                                  <a:schemeClr val="accent1">
                                    <a:lumMod val="50000"/>
                                  </a:schemeClr>
                                </a:solidFill>
                                <a:latin typeface="Cambria Math" charset="0"/>
                                <a:ea typeface="Times New Roman" charset="0"/>
                                <a:cs typeface="Times New Roman" charset="0"/>
                              </a:rPr>
                              <m:t>𝑖</m:t>
                            </m:r>
                          </m:sub>
                        </m:sSub>
                      </m:e>
                    </m:nary>
                  </m:oMath>
                </a14:m>
                <a:endParaRPr lang="en-US" altLang="zh-CN" sz="2800" dirty="0">
                  <a:latin typeface="Times New Roman" charset="0"/>
                  <a:ea typeface="Times New Roman" charset="0"/>
                  <a:cs typeface="Times New Roman" charset="0"/>
                </a:endParaRPr>
              </a:p>
              <a:p>
                <a:pPr>
                  <a:buFont typeface="Wingdings" charset="2"/>
                  <a:buChar char="n"/>
                </a:pPr>
                <a:r>
                  <a:rPr lang="zh-CN" altLang="en-US" sz="2800" dirty="0">
                    <a:latin typeface="Microsoft YaHei" charset="-122"/>
                    <a:ea typeface="Microsoft YaHei" charset="-122"/>
                    <a:cs typeface="Microsoft YaHei" charset="-122"/>
                  </a:rPr>
                  <a:t>通过</a:t>
                </a:r>
                <a:r>
                  <a:rPr lang="en-US" altLang="zh-CN" sz="2800" dirty="0">
                    <a:latin typeface="Times New Roman" charset="0"/>
                    <a:ea typeface="Times New Roman" charset="0"/>
                    <a:cs typeface="Times New Roman" charset="0"/>
                  </a:rPr>
                  <a:t>sign</a:t>
                </a:r>
                <a14:m>
                  <m:oMath xmlns:m="http://schemas.openxmlformats.org/officeDocument/2006/math">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𝑓</m:t>
                    </m:r>
                    <m:r>
                      <a:rPr lang="en-US" altLang="zh-CN" sz="2800" b="0" i="1" smtClean="0">
                        <a:latin typeface="Cambria Math" charset="0"/>
                        <a:ea typeface="Times New Roman" charset="0"/>
                        <a:cs typeface="Times New Roman" charset="0"/>
                      </a:rPr>
                      <m:t>(</m:t>
                    </m:r>
                    <m:r>
                      <a:rPr lang="en-US" altLang="zh-CN" sz="2800" b="1" i="1" smtClean="0">
                        <a:latin typeface="Cambria Math" charset="0"/>
                        <a:ea typeface="Times New Roman" charset="0"/>
                        <a:cs typeface="Times New Roman" charset="0"/>
                      </a:rPr>
                      <m:t>𝒙</m:t>
                    </m:r>
                    <m:r>
                      <a:rPr lang="en-US" altLang="zh-CN" sz="2800" b="0" i="1" smtClean="0">
                        <a:latin typeface="Cambria Math" charset="0"/>
                        <a:ea typeface="Times New Roman" charset="0"/>
                        <a:cs typeface="Times New Roman" charset="0"/>
                      </a:rPr>
                      <m:t>))</m:t>
                    </m:r>
                  </m:oMath>
                </a14:m>
                <a:r>
                  <a:rPr lang="zh-CN" altLang="en-US" sz="2800" spc="-5" dirty="0">
                    <a:latin typeface="Microsoft YaHei" charset="-122"/>
                    <a:ea typeface="Microsoft YaHei" charset="-122"/>
                    <a:cs typeface="Microsoft YaHei" charset="-122"/>
                  </a:rPr>
                  <a:t>分类新的测试点</a:t>
                </a:r>
                <a14:m>
                  <m:oMath xmlns:m="http://schemas.openxmlformats.org/officeDocument/2006/math">
                    <m:r>
                      <a:rPr lang="en-US" altLang="zh-CN" sz="2800" b="1" i="1">
                        <a:latin typeface="Cambria Math" charset="0"/>
                        <a:ea typeface="Times New Roman" charset="0"/>
                        <a:cs typeface="Times New Roman" charset="0"/>
                      </a:rPr>
                      <m:t>𝒙</m:t>
                    </m:r>
                  </m:oMath>
                </a14:m>
                <a:r>
                  <a:rPr lang="en-US" altLang="zh-CN" sz="2800" dirty="0">
                    <a:latin typeface="Times New Roman" charset="0"/>
                    <a:ea typeface="Times New Roman" charset="0"/>
                    <a:cs typeface="Times New Roman" charset="0"/>
                  </a:rPr>
                  <a:t> </a:t>
                </a:r>
                <a:endParaRPr lang="en-US" altLang="zh-CN" sz="2800" dirty="0"/>
              </a:p>
              <a:p>
                <a:pPr marL="0" indent="0">
                  <a:buNone/>
                </a:pPr>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endParaRPr lang="en-US" altLang="zh-CN" sz="2800" dirty="0"/>
              </a:p>
              <a:p>
                <a:pPr marL="0" indent="0">
                  <a:buNone/>
                </a:pPr>
                <a:endParaRPr lang="en-US" altLang="zh-CN" sz="2800" dirty="0"/>
              </a:p>
              <a:p>
                <a:pPr marL="0" indent="0">
                  <a:buNone/>
                </a:pPr>
                <a:endParaRPr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47699" y="1262063"/>
                <a:ext cx="10449791" cy="4922837"/>
              </a:xfrm>
              <a:blipFill rotWithShape="0">
                <a:blip r:embed="rId2"/>
                <a:stretch>
                  <a:fillRect l="-992"/>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en-US" altLang="zh-CN" dirty="0">
                <a:cs typeface="Times New Roman" charset="0"/>
              </a:rPr>
              <a:t>S</a:t>
            </a:r>
            <a:r>
              <a:rPr lang="en-US" altLang="zh-CN" baseline="30000" dirty="0">
                <a:cs typeface="Times New Roman" charset="0"/>
              </a:rPr>
              <a:t>3</a:t>
            </a:r>
            <a:r>
              <a:rPr lang="en-US" altLang="zh-CN" dirty="0">
                <a:cs typeface="Times New Roman" charset="0"/>
              </a:rPr>
              <a:t>VM </a:t>
            </a:r>
            <a:r>
              <a:rPr lang="zh-CN" altLang="en-US" dirty="0">
                <a:cs typeface="Times New Roman" charset="0"/>
              </a:rPr>
              <a:t>算法</a:t>
            </a:r>
          </a:p>
        </p:txBody>
      </p:sp>
    </p:spTree>
    <p:extLst>
      <p:ext uri="{BB962C8B-B14F-4D97-AF65-F5344CB8AC3E}">
        <p14:creationId xmlns:p14="http://schemas.microsoft.com/office/powerpoint/2010/main" val="28658955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40938" y="956286"/>
            <a:ext cx="11555444" cy="5815607"/>
          </a:xfrm>
        </p:spPr>
        <p:txBody>
          <a:bodyPr/>
          <a:lstStyle/>
          <a:p>
            <a:pPr>
              <a:lnSpc>
                <a:spcPct val="100000"/>
              </a:lnSpc>
            </a:pPr>
            <a:r>
              <a:rPr lang="en-US" altLang="zh-CN" sz="2800" dirty="0">
                <a:latin typeface="Times New Roman" charset="0"/>
                <a:ea typeface="Times New Roman" charset="0"/>
                <a:cs typeface="Times New Roman" charset="0"/>
              </a:rPr>
              <a:t>SVM </a:t>
            </a:r>
            <a:r>
              <a:rPr lang="zh-CN" altLang="en-US" sz="2800" dirty="0">
                <a:latin typeface="Microsoft YaHei" charset="-122"/>
                <a:ea typeface="Microsoft YaHei" charset="-122"/>
                <a:cs typeface="Microsoft YaHei" charset="-122"/>
              </a:rPr>
              <a:t>目标函数是凸函数</a:t>
            </a:r>
            <a:r>
              <a:rPr lang="en-US" altLang="zh-CN" sz="2800" dirty="0">
                <a:latin typeface="Microsoft YaHei" charset="-122"/>
                <a:ea typeface="Microsoft YaHei" charset="-122"/>
                <a:cs typeface="Microsoft YaHei" charset="-122"/>
              </a:rPr>
              <a:t>:</a:t>
            </a:r>
          </a:p>
          <a:p>
            <a:pPr>
              <a:lnSpc>
                <a:spcPct val="100000"/>
              </a:lnSpc>
            </a:pPr>
            <a:endParaRPr lang="en-US" altLang="zh-CN" sz="2800" dirty="0">
              <a:latin typeface="Times New Roman" charset="0"/>
              <a:ea typeface="Times New Roman" charset="0"/>
              <a:cs typeface="Times New Roman" charset="0"/>
            </a:endParaRPr>
          </a:p>
          <a:p>
            <a:pPr marL="0" indent="0">
              <a:lnSpc>
                <a:spcPct val="100000"/>
              </a:lnSpc>
              <a:buNone/>
            </a:pPr>
            <a:endParaRPr lang="en-US" altLang="zh-CN" sz="2800" dirty="0">
              <a:latin typeface="Times New Roman" charset="0"/>
              <a:ea typeface="Times New Roman" charset="0"/>
              <a:cs typeface="Times New Roman" charset="0"/>
            </a:endParaRPr>
          </a:p>
          <a:p>
            <a:pPr marL="0" indent="0">
              <a:lnSpc>
                <a:spcPct val="100000"/>
              </a:lnSpc>
              <a:buNone/>
            </a:pPr>
            <a:endParaRPr lang="en-US" altLang="zh-CN" sz="2800" dirty="0">
              <a:latin typeface="Times New Roman" charset="0"/>
              <a:ea typeface="Times New Roman" charset="0"/>
              <a:cs typeface="Times New Roman" charset="0"/>
            </a:endParaRPr>
          </a:p>
          <a:p>
            <a:pPr marL="0" indent="0">
              <a:lnSpc>
                <a:spcPct val="100000"/>
              </a:lnSpc>
              <a:buNone/>
            </a:pPr>
            <a:endParaRPr lang="en-US" altLang="zh-CN" sz="2800" dirty="0">
              <a:latin typeface="Times New Roman" charset="0"/>
              <a:ea typeface="Times New Roman" charset="0"/>
              <a:cs typeface="Times New Roman" charset="0"/>
            </a:endParaRPr>
          </a:p>
          <a:p>
            <a:pPr marL="0" indent="0">
              <a:lnSpc>
                <a:spcPct val="100000"/>
              </a:lnSpc>
              <a:buNone/>
            </a:pPr>
            <a:endParaRPr lang="en-US" altLang="zh-CN" sz="2800" dirty="0">
              <a:latin typeface="Times New Roman" charset="0"/>
              <a:ea typeface="Times New Roman" charset="0"/>
              <a:cs typeface="Times New Roman" charset="0"/>
            </a:endParaRPr>
          </a:p>
          <a:p>
            <a:pPr>
              <a:lnSpc>
                <a:spcPct val="100000"/>
              </a:lnSpc>
            </a:pPr>
            <a:r>
              <a:rPr lang="zh-CN" altLang="en-US" sz="2800" dirty="0">
                <a:latin typeface="Microsoft YaHei" charset="-122"/>
                <a:ea typeface="Microsoft YaHei" charset="-122"/>
                <a:cs typeface="Microsoft YaHei" charset="-122"/>
              </a:rPr>
              <a:t>半监督</a:t>
            </a:r>
            <a:r>
              <a:rPr lang="en-US" altLang="zh-CN" sz="2800" dirty="0">
                <a:latin typeface="Times New Roman" charset="0"/>
                <a:ea typeface="Times New Roman" charset="0"/>
                <a:cs typeface="Times New Roman" charset="0"/>
              </a:rPr>
              <a:t>SVM </a:t>
            </a:r>
            <a:r>
              <a:rPr lang="zh-CN" altLang="en-US" sz="2800" dirty="0">
                <a:latin typeface="Microsoft YaHei" charset="-122"/>
                <a:ea typeface="Microsoft YaHei" charset="-122"/>
                <a:cs typeface="Microsoft YaHei" charset="-122"/>
              </a:rPr>
              <a:t>目标函数是</a:t>
            </a:r>
            <a:r>
              <a:rPr lang="zh-CN" altLang="en-US" sz="2800" dirty="0">
                <a:solidFill>
                  <a:srgbClr val="C00000"/>
                </a:solidFill>
                <a:latin typeface="Microsoft YaHei" charset="-122"/>
                <a:ea typeface="Microsoft YaHei" charset="-122"/>
                <a:cs typeface="Microsoft YaHei" charset="-122"/>
              </a:rPr>
              <a:t>非凸的</a:t>
            </a:r>
            <a:r>
              <a:rPr lang="en-US" altLang="zh-CN" sz="2800" dirty="0">
                <a:latin typeface="Times New Roman" charset="0"/>
                <a:ea typeface="Times New Roman" charset="0"/>
                <a:cs typeface="Times New Roman" charset="0"/>
              </a:rPr>
              <a:t>:</a:t>
            </a:r>
          </a:p>
          <a:p>
            <a:endParaRPr lang="en-US" altLang="zh-CN" sz="2800" dirty="0">
              <a:latin typeface="Times New Roman" charset="0"/>
              <a:ea typeface="Times New Roman" charset="0"/>
              <a:cs typeface="Times New Roman" charset="0"/>
            </a:endParaRPr>
          </a:p>
          <a:p>
            <a:pPr marL="0" indent="0">
              <a:buNone/>
            </a:pPr>
            <a:endParaRPr lang="en-US" altLang="zh-CN" sz="2800" dirty="0">
              <a:latin typeface="Times New Roman" charset="0"/>
              <a:ea typeface="Times New Roman" charset="0"/>
              <a:cs typeface="Times New Roman" charset="0"/>
            </a:endParaRPr>
          </a:p>
          <a:p>
            <a:pPr marL="0" indent="0">
              <a:buNone/>
            </a:pPr>
            <a:endParaRPr lang="en-US" altLang="zh-CN" sz="2800" dirty="0">
              <a:latin typeface="Times New Roman" charset="0"/>
              <a:ea typeface="Times New Roman" charset="0"/>
              <a:cs typeface="Times New Roman" charset="0"/>
            </a:endParaRPr>
          </a:p>
          <a:p>
            <a:pPr marL="0" indent="0">
              <a:lnSpc>
                <a:spcPct val="100000"/>
              </a:lnSpc>
              <a:spcBef>
                <a:spcPts val="100"/>
              </a:spcBef>
              <a:buNone/>
            </a:pPr>
            <a:r>
              <a:rPr lang="zh-CN" altLang="en-US" sz="2800" spc="1085" dirty="0">
                <a:latin typeface="Wingdings"/>
                <a:cs typeface="Wingdings"/>
              </a:rPr>
              <a:t>◼</a:t>
            </a:r>
            <a:r>
              <a:rPr lang="zh-CN" altLang="en-US" sz="2800" dirty="0">
                <a:latin typeface="Microsoft YaHei" charset="-122"/>
                <a:ea typeface="Microsoft YaHei" charset="-122"/>
                <a:cs typeface="Microsoft YaHei" charset="-122"/>
              </a:rPr>
              <a:t>求解半监督</a:t>
            </a:r>
            <a:r>
              <a:rPr lang="en-US" altLang="zh-CN" sz="2800" spc="-10" dirty="0">
                <a:latin typeface="Times New Roman" charset="0"/>
                <a:ea typeface="Times New Roman" charset="0"/>
                <a:cs typeface="Times New Roman" charset="0"/>
              </a:rPr>
              <a:t>SVM</a:t>
            </a:r>
            <a:r>
              <a:rPr lang="zh-CN" altLang="en-US" sz="2800" dirty="0">
                <a:latin typeface="Microsoft YaHei" charset="-122"/>
                <a:ea typeface="Microsoft YaHei" charset="-122"/>
                <a:cs typeface="Microsoft YaHei" charset="-122"/>
              </a:rPr>
              <a:t>的解是困难</a:t>
            </a:r>
            <a:r>
              <a:rPr lang="zh-CN" altLang="en-US" sz="2800" spc="-15" dirty="0">
                <a:latin typeface="Microsoft YaHei" charset="-122"/>
                <a:ea typeface="Microsoft YaHei" charset="-122"/>
                <a:cs typeface="Microsoft YaHei" charset="-122"/>
              </a:rPr>
              <a:t>的</a:t>
            </a:r>
            <a:r>
              <a:rPr lang="en-US" altLang="zh-CN" sz="2800" dirty="0">
                <a:latin typeface="Microsoft YaHei" charset="-122"/>
                <a:ea typeface="Microsoft YaHei" charset="-122"/>
                <a:cs typeface="Microsoft YaHei" charset="-122"/>
              </a:rPr>
              <a:t>,</a:t>
            </a:r>
            <a:r>
              <a:rPr lang="zh-CN" altLang="en-US" sz="2800" spc="-3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也是</a:t>
            </a:r>
            <a:r>
              <a:rPr lang="en-US" altLang="zh-CN" sz="2800" spc="-5" dirty="0">
                <a:latin typeface="Times New Roman" charset="0"/>
                <a:ea typeface="Times New Roman" charset="0"/>
                <a:cs typeface="Times New Roman" charset="0"/>
              </a:rPr>
              <a:t>S</a:t>
            </a:r>
            <a:r>
              <a:rPr lang="en-US" altLang="zh-CN" sz="2800" spc="-5" baseline="30000" dirty="0">
                <a:latin typeface="Times New Roman" charset="0"/>
                <a:ea typeface="Times New Roman" charset="0"/>
                <a:cs typeface="Times New Roman" charset="0"/>
              </a:rPr>
              <a:t>3</a:t>
            </a:r>
            <a:r>
              <a:rPr lang="en-US" altLang="zh-CN" sz="2800" spc="-5" dirty="0">
                <a:latin typeface="Times New Roman" charset="0"/>
                <a:ea typeface="Times New Roman" charset="0"/>
                <a:cs typeface="Times New Roman" charset="0"/>
              </a:rPr>
              <a:t>VM</a:t>
            </a:r>
            <a:r>
              <a:rPr lang="zh-CN" altLang="en-US" sz="2800" dirty="0">
                <a:latin typeface="Microsoft YaHei" charset="-122"/>
                <a:ea typeface="Microsoft YaHei" charset="-122"/>
                <a:cs typeface="Microsoft YaHei" charset="-122"/>
              </a:rPr>
              <a:t>研究主要关注的点</a:t>
            </a:r>
            <a:endParaRPr lang="en-US" altLang="zh-CN" sz="2000" dirty="0">
              <a:latin typeface="Microsoft YaHei" charset="-122"/>
              <a:ea typeface="Microsoft YaHei" charset="-122"/>
              <a:cs typeface="Microsoft YaHei" charset="-122"/>
            </a:endParaRPr>
          </a:p>
          <a:p>
            <a:pPr marL="0" indent="0">
              <a:buNone/>
            </a:pPr>
            <a:endParaRPr lang="en-US" altLang="zh-CN" sz="2000" dirty="0">
              <a:latin typeface="Microsoft YaHei" charset="-122"/>
              <a:ea typeface="Microsoft YaHei" charset="-122"/>
              <a:cs typeface="Microsoft YaHei" charset="-122"/>
            </a:endParaRPr>
          </a:p>
          <a:p>
            <a:pPr marL="0" indent="0">
              <a:buNone/>
            </a:pPr>
            <a:endParaRPr lang="zh-CN" altLang="en-US" sz="2000" dirty="0"/>
          </a:p>
        </p:txBody>
      </p:sp>
      <p:sp>
        <p:nvSpPr>
          <p:cNvPr id="3" name="文本占位符 2"/>
          <p:cNvSpPr>
            <a:spLocks noGrp="1"/>
          </p:cNvSpPr>
          <p:nvPr>
            <p:ph type="body" sz="quarter" idx="12"/>
          </p:nvPr>
        </p:nvSpPr>
        <p:spPr>
          <a:xfrm>
            <a:off x="858779" y="173038"/>
            <a:ext cx="6710421" cy="392112"/>
          </a:xfrm>
        </p:spPr>
        <p:txBody>
          <a:bodyPr/>
          <a:lstStyle/>
          <a:p>
            <a:r>
              <a:rPr lang="en-US" altLang="zh-CN" dirty="0">
                <a:solidFill>
                  <a:srgbClr val="FFFFFF"/>
                </a:solidFill>
                <a:latin typeface="Microsoft YaHei"/>
                <a:cs typeface="Microsoft YaHei"/>
              </a:rPr>
              <a:t>S</a:t>
            </a:r>
            <a:r>
              <a:rPr lang="en-US" altLang="zh-CN" baseline="30000" dirty="0">
                <a:solidFill>
                  <a:srgbClr val="FFFFFF"/>
                </a:solidFill>
                <a:latin typeface="Microsoft YaHei"/>
                <a:cs typeface="Microsoft YaHei"/>
              </a:rPr>
              <a:t>3</a:t>
            </a:r>
            <a:r>
              <a:rPr lang="en-US" altLang="zh-CN" dirty="0">
                <a:solidFill>
                  <a:srgbClr val="FFFFFF"/>
                </a:solidFill>
                <a:latin typeface="Microsoft YaHei"/>
                <a:cs typeface="Microsoft YaHei"/>
              </a:rPr>
              <a:t>VM</a:t>
            </a:r>
            <a:r>
              <a:rPr lang="zh-CN" altLang="en-US" spc="-5" dirty="0">
                <a:solidFill>
                  <a:srgbClr val="FFFFFF"/>
                </a:solidFill>
                <a:latin typeface="Microsoft YaHei"/>
                <a:cs typeface="Microsoft YaHei"/>
              </a:rPr>
              <a:t>优化中的挑战</a:t>
            </a:r>
            <a:endParaRPr lang="zh-CN" altLang="en-US" dirty="0">
              <a:cs typeface="Times New Roman" charset="0"/>
            </a:endParaRPr>
          </a:p>
        </p:txBody>
      </p:sp>
      <p:sp>
        <p:nvSpPr>
          <p:cNvPr id="7" name="文本框 6"/>
          <p:cNvSpPr txBox="1"/>
          <p:nvPr/>
        </p:nvSpPr>
        <p:spPr>
          <a:xfrm>
            <a:off x="5638800" y="1447800"/>
            <a:ext cx="65" cy="276999"/>
          </a:xfrm>
          <a:prstGeom prst="rect">
            <a:avLst/>
          </a:prstGeom>
          <a:noFill/>
        </p:spPr>
        <p:txBody>
          <a:bodyPr wrap="none" lIns="0" tIns="0" rIns="0" bIns="0" rtlCol="0">
            <a:spAutoFit/>
          </a:bodyPr>
          <a:lstStyle/>
          <a:p>
            <a:endParaRPr kumimoji="1" lang="zh-CN" altLang="en-US" dirty="0"/>
          </a:p>
        </p:txBody>
      </p:sp>
      <p:pic>
        <p:nvPicPr>
          <p:cNvPr id="4" name="图片 3"/>
          <p:cNvPicPr>
            <a:picLocks noChangeAspect="1"/>
          </p:cNvPicPr>
          <p:nvPr/>
        </p:nvPicPr>
        <p:blipFill>
          <a:blip r:embed="rId3"/>
          <a:stretch>
            <a:fillRect/>
          </a:stretch>
        </p:blipFill>
        <p:spPr>
          <a:xfrm>
            <a:off x="5886425" y="1048814"/>
            <a:ext cx="2653434" cy="2017188"/>
          </a:xfrm>
          <a:prstGeom prst="rect">
            <a:avLst/>
          </a:prstGeom>
        </p:spPr>
      </p:pic>
      <p:pic>
        <p:nvPicPr>
          <p:cNvPr id="9" name="图片 8"/>
          <p:cNvPicPr>
            <a:picLocks noChangeAspect="1"/>
          </p:cNvPicPr>
          <p:nvPr/>
        </p:nvPicPr>
        <p:blipFill>
          <a:blip r:embed="rId4"/>
          <a:stretch>
            <a:fillRect/>
          </a:stretch>
        </p:blipFill>
        <p:spPr>
          <a:xfrm>
            <a:off x="6015460" y="3429000"/>
            <a:ext cx="2524399" cy="1971301"/>
          </a:xfrm>
          <a:prstGeom prst="rect">
            <a:avLst/>
          </a:prstGeom>
        </p:spPr>
      </p:pic>
    </p:spTree>
    <p:extLst>
      <p:ext uri="{BB962C8B-B14F-4D97-AF65-F5344CB8AC3E}">
        <p14:creationId xmlns:p14="http://schemas.microsoft.com/office/powerpoint/2010/main" val="15790994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3" y="838199"/>
            <a:ext cx="12188952" cy="60197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4"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
        <p:nvSpPr>
          <p:cNvPr id="5" name="object 5"/>
          <p:cNvSpPr txBox="1"/>
          <p:nvPr/>
        </p:nvSpPr>
        <p:spPr>
          <a:xfrm>
            <a:off x="708913" y="1287526"/>
            <a:ext cx="11481562" cy="5532284"/>
          </a:xfrm>
          <a:prstGeom prst="rect">
            <a:avLst/>
          </a:prstGeom>
        </p:spPr>
        <p:txBody>
          <a:bodyPr vert="horz" wrap="square" lIns="0" tIns="12700" rIns="0" bIns="0" rtlCol="0">
            <a:spAutoFit/>
          </a:bodyPr>
          <a:lstStyle/>
          <a:p>
            <a:pPr marL="298450" indent="-285750">
              <a:lnSpc>
                <a:spcPct val="100000"/>
              </a:lnSpc>
              <a:spcBef>
                <a:spcPts val="100"/>
              </a:spcBef>
              <a:buFont typeface="Wingdings"/>
              <a:buChar char="◼"/>
              <a:tabLst>
                <a:tab pos="299085" algn="l"/>
              </a:tabLst>
            </a:pPr>
            <a:r>
              <a:rPr sz="2800" dirty="0">
                <a:solidFill>
                  <a:srgbClr val="09405E"/>
                </a:solidFill>
                <a:latin typeface="Microsoft YaHei" charset="-122"/>
                <a:ea typeface="Microsoft YaHei" charset="-122"/>
                <a:cs typeface="Microsoft YaHei" charset="-122"/>
              </a:rPr>
              <a:t>精确方法:</a:t>
            </a:r>
            <a:endParaRPr sz="2800" dirty="0">
              <a:latin typeface="Microsoft YaHei" charset="-122"/>
              <a:ea typeface="Microsoft YaHei" charset="-122"/>
              <a:cs typeface="Microsoft YaHei" charset="-122"/>
            </a:endParaRPr>
          </a:p>
          <a:p>
            <a:pPr marL="469900" lvl="1" indent="-190500">
              <a:lnSpc>
                <a:spcPct val="100000"/>
              </a:lnSpc>
              <a:spcBef>
                <a:spcPts val="1940"/>
              </a:spcBef>
              <a:buFont typeface="Arial"/>
              <a:buChar char="•"/>
              <a:tabLst>
                <a:tab pos="470534" algn="l"/>
              </a:tabLst>
            </a:pPr>
            <a:r>
              <a:rPr sz="2800" dirty="0">
                <a:solidFill>
                  <a:srgbClr val="09405E"/>
                </a:solidFill>
                <a:latin typeface="Microsoft YaHei" charset="-122"/>
                <a:ea typeface="Microsoft YaHei" charset="-122"/>
                <a:cs typeface="Microsoft YaHei" charset="-122"/>
              </a:rPr>
              <a:t>混合整数规划</a:t>
            </a:r>
            <a:r>
              <a:rPr sz="2800" spc="-15" dirty="0">
                <a:solidFill>
                  <a:srgbClr val="09405E"/>
                </a:solidFill>
                <a:latin typeface="Calibri"/>
                <a:cs typeface="Calibri"/>
              </a:rPr>
              <a:t>(Mixed</a:t>
            </a:r>
            <a:r>
              <a:rPr sz="2800" spc="-5" dirty="0">
                <a:solidFill>
                  <a:srgbClr val="09405E"/>
                </a:solidFill>
                <a:latin typeface="Calibri"/>
                <a:cs typeface="Calibri"/>
              </a:rPr>
              <a:t> </a:t>
            </a:r>
            <a:r>
              <a:rPr sz="2800" spc="-15" dirty="0">
                <a:solidFill>
                  <a:srgbClr val="09405E"/>
                </a:solidFill>
                <a:latin typeface="Calibri"/>
                <a:cs typeface="Calibri"/>
              </a:rPr>
              <a:t>Integer</a:t>
            </a:r>
            <a:r>
              <a:rPr sz="2800" dirty="0">
                <a:solidFill>
                  <a:srgbClr val="09405E"/>
                </a:solidFill>
                <a:latin typeface="Calibri"/>
                <a:cs typeface="Calibri"/>
              </a:rPr>
              <a:t> </a:t>
            </a:r>
            <a:r>
              <a:rPr sz="2800" spc="-10" dirty="0">
                <a:solidFill>
                  <a:srgbClr val="09405E"/>
                </a:solidFill>
                <a:latin typeface="Calibri"/>
                <a:cs typeface="Calibri"/>
              </a:rPr>
              <a:t>Programming</a:t>
            </a:r>
            <a:r>
              <a:rPr sz="2800" spc="-35" dirty="0">
                <a:solidFill>
                  <a:srgbClr val="09405E"/>
                </a:solidFill>
                <a:latin typeface="Calibri"/>
                <a:cs typeface="Calibri"/>
              </a:rPr>
              <a:t> </a:t>
            </a:r>
            <a:r>
              <a:rPr sz="2800" spc="-10" dirty="0">
                <a:solidFill>
                  <a:srgbClr val="09405E"/>
                </a:solidFill>
                <a:latin typeface="Calibri"/>
                <a:cs typeface="Calibri"/>
              </a:rPr>
              <a:t>)[Bennett,</a:t>
            </a:r>
            <a:r>
              <a:rPr sz="2800" dirty="0">
                <a:solidFill>
                  <a:srgbClr val="09405E"/>
                </a:solidFill>
                <a:latin typeface="Calibri"/>
                <a:cs typeface="Calibri"/>
              </a:rPr>
              <a:t> </a:t>
            </a:r>
            <a:r>
              <a:rPr sz="2800" spc="-5" dirty="0">
                <a:solidFill>
                  <a:srgbClr val="09405E"/>
                </a:solidFill>
                <a:latin typeface="Calibri"/>
                <a:cs typeface="Calibri"/>
              </a:rPr>
              <a:t>Demiriz;</a:t>
            </a:r>
            <a:r>
              <a:rPr sz="2800" spc="-15" dirty="0">
                <a:solidFill>
                  <a:srgbClr val="09405E"/>
                </a:solidFill>
                <a:latin typeface="Calibri"/>
                <a:cs typeface="Calibri"/>
              </a:rPr>
              <a:t> </a:t>
            </a:r>
            <a:r>
              <a:rPr sz="2800" dirty="0">
                <a:solidFill>
                  <a:srgbClr val="09405E"/>
                </a:solidFill>
                <a:latin typeface="Calibri"/>
                <a:cs typeface="Calibri"/>
              </a:rPr>
              <a:t>NIPS</a:t>
            </a:r>
            <a:r>
              <a:rPr sz="2800" spc="-15" dirty="0">
                <a:solidFill>
                  <a:srgbClr val="09405E"/>
                </a:solidFill>
                <a:latin typeface="Calibri"/>
                <a:cs typeface="Calibri"/>
              </a:rPr>
              <a:t> </a:t>
            </a:r>
            <a:r>
              <a:rPr sz="2800" dirty="0">
                <a:solidFill>
                  <a:srgbClr val="09405E"/>
                </a:solidFill>
                <a:latin typeface="Calibri"/>
                <a:cs typeface="Calibri"/>
              </a:rPr>
              <a:t>1998]</a:t>
            </a:r>
            <a:endParaRPr sz="2800" dirty="0">
              <a:latin typeface="Calibri"/>
              <a:cs typeface="Calibri"/>
            </a:endParaRPr>
          </a:p>
          <a:p>
            <a:pPr marL="469900" lvl="1" indent="-190500">
              <a:lnSpc>
                <a:spcPct val="100000"/>
              </a:lnSpc>
              <a:spcBef>
                <a:spcPts val="1945"/>
              </a:spcBef>
              <a:buFont typeface="Arial"/>
              <a:buChar char="•"/>
              <a:tabLst>
                <a:tab pos="470534" algn="l"/>
              </a:tabLst>
            </a:pPr>
            <a:r>
              <a:rPr sz="2800" dirty="0">
                <a:solidFill>
                  <a:srgbClr val="09405E"/>
                </a:solidFill>
                <a:latin typeface="Microsoft YaHei" charset="-122"/>
                <a:ea typeface="Microsoft YaHei" charset="-122"/>
                <a:cs typeface="Microsoft YaHei" charset="-122"/>
              </a:rPr>
              <a:t>分支定界</a:t>
            </a:r>
            <a:r>
              <a:rPr sz="2800" spc="-10" dirty="0">
                <a:solidFill>
                  <a:srgbClr val="09405E"/>
                </a:solidFill>
                <a:latin typeface="Calibri"/>
                <a:cs typeface="Calibri"/>
              </a:rPr>
              <a:t>(Branch</a:t>
            </a:r>
            <a:r>
              <a:rPr sz="2800" spc="-15" dirty="0">
                <a:solidFill>
                  <a:srgbClr val="09405E"/>
                </a:solidFill>
                <a:latin typeface="Calibri"/>
                <a:cs typeface="Calibri"/>
              </a:rPr>
              <a:t> </a:t>
            </a:r>
            <a:r>
              <a:rPr sz="2800" dirty="0">
                <a:solidFill>
                  <a:srgbClr val="09405E"/>
                </a:solidFill>
                <a:latin typeface="Calibri"/>
                <a:cs typeface="Calibri"/>
              </a:rPr>
              <a:t>&amp;</a:t>
            </a:r>
            <a:r>
              <a:rPr sz="2800" spc="-5" dirty="0">
                <a:solidFill>
                  <a:srgbClr val="09405E"/>
                </a:solidFill>
                <a:latin typeface="Calibri"/>
                <a:cs typeface="Calibri"/>
              </a:rPr>
              <a:t> </a:t>
            </a:r>
            <a:r>
              <a:rPr sz="2800" dirty="0">
                <a:solidFill>
                  <a:srgbClr val="09405E"/>
                </a:solidFill>
                <a:latin typeface="Calibri"/>
                <a:cs typeface="Calibri"/>
              </a:rPr>
              <a:t>Bound)</a:t>
            </a:r>
            <a:r>
              <a:rPr sz="2800" spc="-15" dirty="0">
                <a:solidFill>
                  <a:srgbClr val="09405E"/>
                </a:solidFill>
                <a:latin typeface="Calibri"/>
                <a:cs typeface="Calibri"/>
              </a:rPr>
              <a:t> </a:t>
            </a:r>
            <a:r>
              <a:rPr sz="2800" dirty="0">
                <a:solidFill>
                  <a:srgbClr val="09405E"/>
                </a:solidFill>
                <a:latin typeface="Calibri"/>
                <a:cs typeface="Calibri"/>
              </a:rPr>
              <a:t>[Chapelle,</a:t>
            </a:r>
            <a:r>
              <a:rPr sz="2800" spc="-15" dirty="0">
                <a:solidFill>
                  <a:srgbClr val="09405E"/>
                </a:solidFill>
                <a:latin typeface="Calibri"/>
                <a:cs typeface="Calibri"/>
              </a:rPr>
              <a:t> </a:t>
            </a:r>
            <a:r>
              <a:rPr sz="2800" spc="-10" dirty="0">
                <a:solidFill>
                  <a:srgbClr val="09405E"/>
                </a:solidFill>
                <a:latin typeface="Calibri"/>
                <a:cs typeface="Calibri"/>
              </a:rPr>
              <a:t>Sindhwani,</a:t>
            </a:r>
            <a:r>
              <a:rPr sz="2800" dirty="0">
                <a:solidFill>
                  <a:srgbClr val="09405E"/>
                </a:solidFill>
                <a:latin typeface="Calibri"/>
                <a:cs typeface="Calibri"/>
              </a:rPr>
              <a:t> </a:t>
            </a:r>
            <a:r>
              <a:rPr sz="2800" spc="-10" dirty="0">
                <a:solidFill>
                  <a:srgbClr val="09405E"/>
                </a:solidFill>
                <a:latin typeface="Calibri"/>
                <a:cs typeface="Calibri"/>
              </a:rPr>
              <a:t>Keerthi;</a:t>
            </a:r>
            <a:r>
              <a:rPr sz="2800" spc="-15" dirty="0">
                <a:solidFill>
                  <a:srgbClr val="09405E"/>
                </a:solidFill>
                <a:latin typeface="Calibri"/>
                <a:cs typeface="Calibri"/>
              </a:rPr>
              <a:t> </a:t>
            </a:r>
            <a:r>
              <a:rPr sz="2800" dirty="0">
                <a:solidFill>
                  <a:srgbClr val="09405E"/>
                </a:solidFill>
                <a:latin typeface="Calibri"/>
                <a:cs typeface="Calibri"/>
              </a:rPr>
              <a:t>NIPS</a:t>
            </a:r>
            <a:r>
              <a:rPr sz="2800" spc="-15" dirty="0">
                <a:solidFill>
                  <a:srgbClr val="09405E"/>
                </a:solidFill>
                <a:latin typeface="Calibri"/>
                <a:cs typeface="Calibri"/>
              </a:rPr>
              <a:t> </a:t>
            </a:r>
            <a:r>
              <a:rPr sz="2800" dirty="0">
                <a:solidFill>
                  <a:srgbClr val="09405E"/>
                </a:solidFill>
                <a:latin typeface="Calibri"/>
                <a:cs typeface="Calibri"/>
              </a:rPr>
              <a:t>2006]</a:t>
            </a:r>
            <a:endParaRPr sz="2800" dirty="0">
              <a:latin typeface="Calibri"/>
              <a:cs typeface="Calibri"/>
            </a:endParaRPr>
          </a:p>
          <a:p>
            <a:pPr marL="298450" indent="-285750">
              <a:lnSpc>
                <a:spcPct val="100000"/>
              </a:lnSpc>
              <a:spcBef>
                <a:spcPts val="1435"/>
              </a:spcBef>
              <a:buFont typeface="Wingdings"/>
              <a:buChar char="◼"/>
              <a:tabLst>
                <a:tab pos="299085" algn="l"/>
              </a:tabLst>
            </a:pPr>
            <a:r>
              <a:rPr sz="2800" dirty="0">
                <a:solidFill>
                  <a:srgbClr val="09405E"/>
                </a:solidFill>
                <a:latin typeface="Microsoft YaHei" charset="-122"/>
                <a:ea typeface="Microsoft YaHei" charset="-122"/>
                <a:cs typeface="Microsoft YaHei" charset="-122"/>
              </a:rPr>
              <a:t>近似方法</a:t>
            </a:r>
            <a:r>
              <a:rPr sz="2800" dirty="0">
                <a:solidFill>
                  <a:srgbClr val="09405E"/>
                </a:solidFill>
                <a:latin typeface="Calibri"/>
                <a:cs typeface="Calibri"/>
              </a:rPr>
              <a:t>:</a:t>
            </a:r>
            <a:endParaRPr sz="2800" dirty="0">
              <a:latin typeface="Calibri"/>
              <a:cs typeface="Calibri"/>
            </a:endParaRPr>
          </a:p>
          <a:p>
            <a:pPr marL="469900" lvl="1" indent="-190500">
              <a:lnSpc>
                <a:spcPct val="100000"/>
              </a:lnSpc>
              <a:spcBef>
                <a:spcPts val="1939"/>
              </a:spcBef>
              <a:buFont typeface="Arial"/>
              <a:buChar char="•"/>
              <a:tabLst>
                <a:tab pos="470534" algn="l"/>
              </a:tabLst>
            </a:pPr>
            <a:r>
              <a:rPr sz="2800" dirty="0">
                <a:solidFill>
                  <a:srgbClr val="09405E"/>
                </a:solidFill>
                <a:latin typeface="Microsoft YaHei" charset="-122"/>
                <a:ea typeface="Microsoft YaHei" charset="-122"/>
                <a:cs typeface="Microsoft YaHei" charset="-122"/>
              </a:rPr>
              <a:t>自标注启发式</a:t>
            </a:r>
            <a:r>
              <a:rPr sz="2800" spc="-5" dirty="0">
                <a:solidFill>
                  <a:srgbClr val="09405E"/>
                </a:solidFill>
                <a:latin typeface="Calibri"/>
                <a:cs typeface="Calibri"/>
              </a:rPr>
              <a:t>S</a:t>
            </a:r>
            <a:r>
              <a:rPr sz="2800" spc="-7" baseline="24305" dirty="0">
                <a:solidFill>
                  <a:srgbClr val="09405E"/>
                </a:solidFill>
                <a:latin typeface="Calibri"/>
                <a:cs typeface="Calibri"/>
              </a:rPr>
              <a:t>3</a:t>
            </a:r>
            <a:r>
              <a:rPr sz="2800" spc="-5" dirty="0">
                <a:solidFill>
                  <a:srgbClr val="09405E"/>
                </a:solidFill>
                <a:latin typeface="Calibri"/>
                <a:cs typeface="Calibri"/>
              </a:rPr>
              <a:t>VM</a:t>
            </a:r>
            <a:r>
              <a:rPr sz="2800" spc="-7" baseline="24305" dirty="0">
                <a:solidFill>
                  <a:srgbClr val="09405E"/>
                </a:solidFill>
                <a:latin typeface="Calibri"/>
                <a:cs typeface="Calibri"/>
              </a:rPr>
              <a:t>light</a:t>
            </a:r>
            <a:r>
              <a:rPr sz="2800" spc="-30" baseline="24305" dirty="0">
                <a:solidFill>
                  <a:srgbClr val="09405E"/>
                </a:solidFill>
                <a:latin typeface="Calibri"/>
                <a:cs typeface="Calibri"/>
              </a:rPr>
              <a:t> </a:t>
            </a:r>
            <a:r>
              <a:rPr sz="2800" spc="-5" dirty="0">
                <a:solidFill>
                  <a:srgbClr val="09405E"/>
                </a:solidFill>
                <a:latin typeface="Calibri"/>
                <a:cs typeface="Calibri"/>
              </a:rPr>
              <a:t>(self-labeling</a:t>
            </a:r>
            <a:r>
              <a:rPr sz="2800" spc="10" dirty="0">
                <a:solidFill>
                  <a:srgbClr val="09405E"/>
                </a:solidFill>
                <a:latin typeface="Calibri"/>
                <a:cs typeface="Calibri"/>
              </a:rPr>
              <a:t> </a:t>
            </a:r>
            <a:r>
              <a:rPr sz="2800" spc="-10" dirty="0">
                <a:solidFill>
                  <a:srgbClr val="09405E"/>
                </a:solidFill>
                <a:latin typeface="Calibri"/>
                <a:cs typeface="Calibri"/>
              </a:rPr>
              <a:t>heuristic</a:t>
            </a:r>
            <a:r>
              <a:rPr sz="2800" dirty="0">
                <a:solidFill>
                  <a:srgbClr val="09405E"/>
                </a:solidFill>
                <a:latin typeface="Calibri"/>
                <a:cs typeface="Calibri"/>
              </a:rPr>
              <a:t> </a:t>
            </a:r>
            <a:r>
              <a:rPr sz="2800" spc="-5" dirty="0">
                <a:solidFill>
                  <a:srgbClr val="09405E"/>
                </a:solidFill>
                <a:latin typeface="Calibri"/>
                <a:cs typeface="Calibri"/>
              </a:rPr>
              <a:t>S</a:t>
            </a:r>
            <a:r>
              <a:rPr sz="2800" spc="-7" baseline="24305" dirty="0">
                <a:solidFill>
                  <a:srgbClr val="09405E"/>
                </a:solidFill>
                <a:latin typeface="Calibri"/>
                <a:cs typeface="Calibri"/>
              </a:rPr>
              <a:t>3</a:t>
            </a:r>
            <a:r>
              <a:rPr sz="2800" spc="-5" dirty="0">
                <a:solidFill>
                  <a:srgbClr val="09405E"/>
                </a:solidFill>
                <a:latin typeface="Calibri"/>
                <a:cs typeface="Calibri"/>
              </a:rPr>
              <a:t>VM</a:t>
            </a:r>
            <a:r>
              <a:rPr sz="2800" spc="-7" baseline="24305" dirty="0">
                <a:solidFill>
                  <a:srgbClr val="09405E"/>
                </a:solidFill>
                <a:latin typeface="Calibri"/>
                <a:cs typeface="Calibri"/>
              </a:rPr>
              <a:t>light</a:t>
            </a:r>
            <a:r>
              <a:rPr sz="2800" spc="232" baseline="24305" dirty="0">
                <a:solidFill>
                  <a:srgbClr val="09405E"/>
                </a:solidFill>
                <a:latin typeface="Calibri"/>
                <a:cs typeface="Calibri"/>
              </a:rPr>
              <a:t> </a:t>
            </a:r>
            <a:r>
              <a:rPr sz="2800" spc="-65" dirty="0">
                <a:solidFill>
                  <a:srgbClr val="09405E"/>
                </a:solidFill>
                <a:latin typeface="Calibri"/>
                <a:cs typeface="Calibri"/>
              </a:rPr>
              <a:t>)[T.</a:t>
            </a:r>
            <a:r>
              <a:rPr sz="2800" dirty="0">
                <a:solidFill>
                  <a:srgbClr val="09405E"/>
                </a:solidFill>
                <a:latin typeface="Calibri"/>
                <a:cs typeface="Calibri"/>
              </a:rPr>
              <a:t> Joachims;</a:t>
            </a:r>
            <a:r>
              <a:rPr sz="2800" spc="-30" dirty="0">
                <a:solidFill>
                  <a:srgbClr val="09405E"/>
                </a:solidFill>
                <a:latin typeface="Calibri"/>
                <a:cs typeface="Calibri"/>
              </a:rPr>
              <a:t> </a:t>
            </a:r>
            <a:r>
              <a:rPr sz="2800" dirty="0">
                <a:solidFill>
                  <a:srgbClr val="09405E"/>
                </a:solidFill>
                <a:latin typeface="Calibri"/>
                <a:cs typeface="Calibri"/>
              </a:rPr>
              <a:t>ICML</a:t>
            </a:r>
            <a:r>
              <a:rPr sz="2800" spc="-15" dirty="0">
                <a:solidFill>
                  <a:srgbClr val="09405E"/>
                </a:solidFill>
                <a:latin typeface="Calibri"/>
                <a:cs typeface="Calibri"/>
              </a:rPr>
              <a:t> </a:t>
            </a:r>
            <a:r>
              <a:rPr sz="2800" dirty="0">
                <a:solidFill>
                  <a:srgbClr val="09405E"/>
                </a:solidFill>
                <a:latin typeface="Calibri"/>
                <a:cs typeface="Calibri"/>
              </a:rPr>
              <a:t>1999]</a:t>
            </a:r>
            <a:endParaRPr sz="2800" dirty="0">
              <a:latin typeface="Calibri"/>
              <a:cs typeface="Calibri"/>
            </a:endParaRPr>
          </a:p>
          <a:p>
            <a:pPr marL="469900" lvl="1" indent="-190500">
              <a:lnSpc>
                <a:spcPct val="100000"/>
              </a:lnSpc>
              <a:spcBef>
                <a:spcPts val="1940"/>
              </a:spcBef>
              <a:buFont typeface="Arial"/>
              <a:buChar char="•"/>
              <a:tabLst>
                <a:tab pos="470534" algn="l"/>
              </a:tabLst>
            </a:pPr>
            <a:r>
              <a:rPr sz="2800" dirty="0">
                <a:solidFill>
                  <a:srgbClr val="09405E"/>
                </a:solidFill>
                <a:latin typeface="Microsoft YaHei" charset="-122"/>
                <a:ea typeface="Microsoft YaHei" charset="-122"/>
                <a:cs typeface="Microsoft YaHei" charset="-122"/>
              </a:rPr>
              <a:t>梯度下降</a:t>
            </a:r>
            <a:r>
              <a:rPr sz="2800" spc="-10" dirty="0">
                <a:solidFill>
                  <a:srgbClr val="09405E"/>
                </a:solidFill>
                <a:latin typeface="Calibri"/>
                <a:cs typeface="Calibri"/>
              </a:rPr>
              <a:t>(gradient</a:t>
            </a:r>
            <a:r>
              <a:rPr sz="2800" spc="-5" dirty="0">
                <a:solidFill>
                  <a:srgbClr val="09405E"/>
                </a:solidFill>
                <a:latin typeface="Calibri"/>
                <a:cs typeface="Calibri"/>
              </a:rPr>
              <a:t> </a:t>
            </a:r>
            <a:r>
              <a:rPr sz="2800" spc="-10" dirty="0">
                <a:solidFill>
                  <a:srgbClr val="09405E"/>
                </a:solidFill>
                <a:latin typeface="Calibri"/>
                <a:cs typeface="Calibri"/>
              </a:rPr>
              <a:t>descent</a:t>
            </a:r>
            <a:r>
              <a:rPr sz="2800" spc="5" dirty="0">
                <a:solidFill>
                  <a:srgbClr val="09405E"/>
                </a:solidFill>
                <a:latin typeface="Calibri"/>
                <a:cs typeface="Calibri"/>
              </a:rPr>
              <a:t> </a:t>
            </a:r>
            <a:r>
              <a:rPr sz="2800" spc="-5" dirty="0">
                <a:solidFill>
                  <a:srgbClr val="09405E"/>
                </a:solidFill>
                <a:latin typeface="Calibri"/>
                <a:cs typeface="Calibri"/>
              </a:rPr>
              <a:t>)[Chapelle,</a:t>
            </a:r>
            <a:r>
              <a:rPr sz="2800" spc="20" dirty="0">
                <a:solidFill>
                  <a:srgbClr val="09405E"/>
                </a:solidFill>
                <a:latin typeface="Calibri"/>
                <a:cs typeface="Calibri"/>
              </a:rPr>
              <a:t> </a:t>
            </a:r>
            <a:r>
              <a:rPr sz="2800" spc="-5" dirty="0">
                <a:solidFill>
                  <a:srgbClr val="09405E"/>
                </a:solidFill>
                <a:latin typeface="Calibri"/>
                <a:cs typeface="Calibri"/>
              </a:rPr>
              <a:t>Zien;</a:t>
            </a:r>
            <a:r>
              <a:rPr sz="2800" dirty="0">
                <a:solidFill>
                  <a:srgbClr val="09405E"/>
                </a:solidFill>
                <a:latin typeface="Calibri"/>
                <a:cs typeface="Calibri"/>
              </a:rPr>
              <a:t> </a:t>
            </a:r>
            <a:r>
              <a:rPr sz="2800" spc="-60" dirty="0">
                <a:solidFill>
                  <a:srgbClr val="09405E"/>
                </a:solidFill>
                <a:latin typeface="Calibri"/>
                <a:cs typeface="Calibri"/>
              </a:rPr>
              <a:t>AISTATS</a:t>
            </a:r>
            <a:r>
              <a:rPr sz="2800" spc="-10" dirty="0">
                <a:solidFill>
                  <a:srgbClr val="09405E"/>
                </a:solidFill>
                <a:latin typeface="Calibri"/>
                <a:cs typeface="Calibri"/>
              </a:rPr>
              <a:t> </a:t>
            </a:r>
            <a:r>
              <a:rPr sz="2800" dirty="0">
                <a:solidFill>
                  <a:srgbClr val="09405E"/>
                </a:solidFill>
                <a:latin typeface="Calibri"/>
                <a:cs typeface="Calibri"/>
              </a:rPr>
              <a:t>2005]</a:t>
            </a:r>
            <a:endParaRPr sz="2800" dirty="0">
              <a:latin typeface="Calibri"/>
              <a:cs typeface="Calibri"/>
            </a:endParaRPr>
          </a:p>
          <a:p>
            <a:pPr marL="469900" lvl="1" indent="-190500">
              <a:lnSpc>
                <a:spcPct val="100000"/>
              </a:lnSpc>
              <a:spcBef>
                <a:spcPts val="1945"/>
              </a:spcBef>
              <a:buFont typeface="Arial"/>
              <a:buChar char="•"/>
              <a:tabLst>
                <a:tab pos="470534" algn="l"/>
              </a:tabLst>
            </a:pPr>
            <a:r>
              <a:rPr sz="2800" spc="-5" dirty="0">
                <a:solidFill>
                  <a:srgbClr val="09405E"/>
                </a:solidFill>
                <a:latin typeface="Calibri"/>
                <a:cs typeface="Calibri"/>
              </a:rPr>
              <a:t>CCCP-S</a:t>
            </a:r>
            <a:r>
              <a:rPr sz="2800" spc="-7" baseline="24305" dirty="0">
                <a:solidFill>
                  <a:srgbClr val="09405E"/>
                </a:solidFill>
                <a:latin typeface="Calibri"/>
                <a:cs typeface="Calibri"/>
              </a:rPr>
              <a:t>3</a:t>
            </a:r>
            <a:r>
              <a:rPr sz="2800" spc="-5" dirty="0">
                <a:solidFill>
                  <a:srgbClr val="09405E"/>
                </a:solidFill>
                <a:latin typeface="Calibri"/>
                <a:cs typeface="Calibri"/>
              </a:rPr>
              <a:t>VM </a:t>
            </a:r>
            <a:r>
              <a:rPr sz="2800" dirty="0">
                <a:solidFill>
                  <a:srgbClr val="09405E"/>
                </a:solidFill>
                <a:latin typeface="Calibri"/>
                <a:cs typeface="Calibri"/>
              </a:rPr>
              <a:t>[R. </a:t>
            </a:r>
            <a:r>
              <a:rPr sz="2800" spc="-5" dirty="0">
                <a:solidFill>
                  <a:srgbClr val="09405E"/>
                </a:solidFill>
                <a:latin typeface="Calibri"/>
                <a:cs typeface="Calibri"/>
              </a:rPr>
              <a:t>Collobert </a:t>
            </a:r>
            <a:r>
              <a:rPr sz="2800" spc="-10" dirty="0">
                <a:solidFill>
                  <a:srgbClr val="09405E"/>
                </a:solidFill>
                <a:latin typeface="Calibri"/>
                <a:cs typeface="Calibri"/>
              </a:rPr>
              <a:t>et </a:t>
            </a:r>
            <a:r>
              <a:rPr sz="2800" dirty="0">
                <a:solidFill>
                  <a:srgbClr val="09405E"/>
                </a:solidFill>
                <a:latin typeface="Calibri"/>
                <a:cs typeface="Calibri"/>
              </a:rPr>
              <a:t>al.; ICML</a:t>
            </a:r>
            <a:r>
              <a:rPr sz="2800" spc="-70" dirty="0">
                <a:solidFill>
                  <a:srgbClr val="09405E"/>
                </a:solidFill>
                <a:latin typeface="Calibri"/>
                <a:cs typeface="Calibri"/>
              </a:rPr>
              <a:t> </a:t>
            </a:r>
            <a:r>
              <a:rPr sz="2800" dirty="0">
                <a:solidFill>
                  <a:srgbClr val="09405E"/>
                </a:solidFill>
                <a:latin typeface="Calibri"/>
                <a:cs typeface="Calibri"/>
              </a:rPr>
              <a:t>2006]</a:t>
            </a:r>
            <a:endParaRPr sz="2800" dirty="0">
              <a:latin typeface="Calibri"/>
              <a:cs typeface="Calibri"/>
            </a:endParaRPr>
          </a:p>
          <a:p>
            <a:pPr marL="469900" lvl="1" indent="-190500">
              <a:lnSpc>
                <a:spcPct val="100000"/>
              </a:lnSpc>
              <a:spcBef>
                <a:spcPts val="1935"/>
              </a:spcBef>
              <a:buFont typeface="Arial"/>
              <a:buChar char="•"/>
              <a:tabLst>
                <a:tab pos="470534" algn="l"/>
              </a:tabLst>
            </a:pPr>
            <a:r>
              <a:rPr sz="2800" spc="-10" dirty="0">
                <a:solidFill>
                  <a:srgbClr val="09405E"/>
                </a:solidFill>
                <a:latin typeface="Calibri"/>
                <a:cs typeface="Calibri"/>
              </a:rPr>
              <a:t>contS</a:t>
            </a:r>
            <a:r>
              <a:rPr sz="2800" spc="-15" baseline="24305" dirty="0">
                <a:solidFill>
                  <a:srgbClr val="09405E"/>
                </a:solidFill>
                <a:latin typeface="Calibri"/>
                <a:cs typeface="Calibri"/>
              </a:rPr>
              <a:t>3</a:t>
            </a:r>
            <a:r>
              <a:rPr sz="2800" spc="-10" dirty="0">
                <a:solidFill>
                  <a:srgbClr val="09405E"/>
                </a:solidFill>
                <a:latin typeface="Calibri"/>
                <a:cs typeface="Calibri"/>
              </a:rPr>
              <a:t>VM </a:t>
            </a:r>
            <a:r>
              <a:rPr sz="2800" dirty="0">
                <a:solidFill>
                  <a:srgbClr val="09405E"/>
                </a:solidFill>
                <a:latin typeface="Calibri"/>
                <a:cs typeface="Calibri"/>
              </a:rPr>
              <a:t>[Chapelle </a:t>
            </a:r>
            <a:r>
              <a:rPr sz="2800" spc="-5" dirty="0">
                <a:solidFill>
                  <a:srgbClr val="09405E"/>
                </a:solidFill>
                <a:latin typeface="Calibri"/>
                <a:cs typeface="Calibri"/>
              </a:rPr>
              <a:t>et </a:t>
            </a:r>
            <a:r>
              <a:rPr sz="2800" dirty="0">
                <a:solidFill>
                  <a:srgbClr val="09405E"/>
                </a:solidFill>
                <a:latin typeface="Calibri"/>
                <a:cs typeface="Calibri"/>
              </a:rPr>
              <a:t>al.; ICML</a:t>
            </a:r>
            <a:r>
              <a:rPr sz="2800" spc="-45" dirty="0">
                <a:solidFill>
                  <a:srgbClr val="09405E"/>
                </a:solidFill>
                <a:latin typeface="Calibri"/>
                <a:cs typeface="Calibri"/>
              </a:rPr>
              <a:t> </a:t>
            </a:r>
            <a:r>
              <a:rPr sz="2800" dirty="0">
                <a:solidFill>
                  <a:srgbClr val="09405E"/>
                </a:solidFill>
                <a:latin typeface="Calibri"/>
                <a:cs typeface="Calibri"/>
              </a:rPr>
              <a:t>2006]</a:t>
            </a:r>
            <a:endParaRPr sz="2800" dirty="0">
              <a:latin typeface="Calibri"/>
              <a:cs typeface="Calibri"/>
            </a:endParaRPr>
          </a:p>
        </p:txBody>
      </p:sp>
      <p:sp>
        <p:nvSpPr>
          <p:cNvPr id="6" name="object 6"/>
          <p:cNvSpPr txBox="1">
            <a:spLocks noGrp="1"/>
          </p:cNvSpPr>
          <p:nvPr>
            <p:ph type="title"/>
          </p:nvPr>
        </p:nvSpPr>
        <p:spPr>
          <a:xfrm>
            <a:off x="937513" y="149351"/>
            <a:ext cx="428244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用于</a:t>
            </a:r>
            <a:r>
              <a:rPr sz="2800" b="1" dirty="0">
                <a:solidFill>
                  <a:srgbClr val="FFFFFF"/>
                </a:solidFill>
                <a:latin typeface="Microsoft YaHei" charset="-122"/>
                <a:ea typeface="Microsoft YaHei" charset="-122"/>
                <a:cs typeface="Microsoft YaHei" charset="-122"/>
              </a:rPr>
              <a:t>S</a:t>
            </a:r>
            <a:r>
              <a:rPr sz="2800" b="1" baseline="30000" dirty="0">
                <a:solidFill>
                  <a:srgbClr val="FFFFFF"/>
                </a:solidFill>
                <a:latin typeface="Microsoft YaHei" charset="-122"/>
                <a:ea typeface="Microsoft YaHei" charset="-122"/>
                <a:cs typeface="Microsoft YaHei" charset="-122"/>
              </a:rPr>
              <a:t>3</a:t>
            </a:r>
            <a:r>
              <a:rPr sz="2800" b="1" dirty="0">
                <a:solidFill>
                  <a:srgbClr val="FFFFFF"/>
                </a:solidFill>
                <a:latin typeface="Microsoft YaHei" charset="-122"/>
                <a:ea typeface="Microsoft YaHei" charset="-122"/>
                <a:cs typeface="Microsoft YaHei" charset="-122"/>
              </a:rPr>
              <a:t>VM训练的</a:t>
            </a:r>
            <a:r>
              <a:rPr sz="2800" b="1" spc="-15" dirty="0">
                <a:solidFill>
                  <a:srgbClr val="FFFFFF"/>
                </a:solidFill>
                <a:latin typeface="Microsoft YaHei" charset="-122"/>
                <a:ea typeface="Microsoft YaHei" charset="-122"/>
                <a:cs typeface="Microsoft YaHei" charset="-122"/>
              </a:rPr>
              <a:t>优</a:t>
            </a:r>
            <a:r>
              <a:rPr sz="2800" b="1" dirty="0">
                <a:solidFill>
                  <a:srgbClr val="FFFFFF"/>
                </a:solidFill>
                <a:latin typeface="Microsoft YaHei" charset="-122"/>
                <a:ea typeface="Microsoft YaHei" charset="-122"/>
                <a:cs typeface="Microsoft YaHei" charset="-122"/>
              </a:rPr>
              <a:t>化方法</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59248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79437" y="1617663"/>
                <a:ext cx="8578417" cy="3640137"/>
              </a:xfrm>
            </p:spPr>
            <p:txBody>
              <a:bodyPr/>
              <a:lstStyle/>
              <a:p>
                <a:pPr>
                  <a:lnSpc>
                    <a:spcPct val="200000"/>
                  </a:lnSpc>
                </a:pPr>
                <a:r>
                  <a:rPr lang="zh-CN" altLang="en-US" sz="2800" dirty="0">
                    <a:latin typeface="Microsoft YaHei" charset="-122"/>
                    <a:ea typeface="Microsoft YaHei" charset="-122"/>
                    <a:cs typeface="Microsoft YaHei" charset="-122"/>
                  </a:rPr>
                  <a:t>局部组合搜索策略</a:t>
                </a:r>
                <a:r>
                  <a:rPr lang="en-US" altLang="zh-CN" sz="2800" dirty="0">
                    <a:latin typeface="SimSun"/>
                    <a:cs typeface="SimSun"/>
                  </a:rPr>
                  <a:t>(</a:t>
                </a:r>
                <a:r>
                  <a:rPr lang="en-US" altLang="zh-CN" sz="2800" dirty="0">
                    <a:latin typeface="Times New Roman" charset="0"/>
                    <a:ea typeface="Times New Roman" charset="0"/>
                    <a:cs typeface="Times New Roman" charset="0"/>
                  </a:rPr>
                  <a:t>Local combinatorial search)</a:t>
                </a:r>
                <a:endParaRPr lang="en-US" altLang="zh-CN" sz="2800" dirty="0">
                  <a:latin typeface="Times New Roman"/>
                  <a:cs typeface="Times New Roman"/>
                </a:endParaRPr>
              </a:p>
              <a:p>
                <a:pPr>
                  <a:lnSpc>
                    <a:spcPct val="200000"/>
                  </a:lnSpc>
                </a:pPr>
                <a:r>
                  <a:rPr lang="zh-CN" altLang="en-US" sz="2800" dirty="0">
                    <a:latin typeface="Microsoft YaHei" charset="-122"/>
                    <a:ea typeface="Microsoft YaHei" charset="-122"/>
                    <a:cs typeface="Microsoft YaHei" charset="-122"/>
                  </a:rPr>
                  <a:t>分配一个</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硬</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标签到无标注数据</a:t>
                </a:r>
                <a:endParaRPr lang="en-US" altLang="zh-CN" sz="2800" dirty="0">
                  <a:latin typeface="Microsoft YaHei" charset="-122"/>
                  <a:ea typeface="Microsoft YaHei" charset="-122"/>
                  <a:cs typeface="Microsoft YaHei" charset="-122"/>
                </a:endParaRPr>
              </a:p>
              <a:p>
                <a:pPr>
                  <a:lnSpc>
                    <a:spcPct val="200000"/>
                  </a:lnSpc>
                </a:pPr>
                <a:r>
                  <a:rPr lang="zh-CN" altLang="en-US" sz="2800" dirty="0">
                    <a:latin typeface="Microsoft YaHei" charset="-122"/>
                    <a:ea typeface="Microsoft YaHei" charset="-122"/>
                    <a:cs typeface="Microsoft YaHei" charset="-122"/>
                  </a:rPr>
                  <a:t>外层循环</a:t>
                </a:r>
                <a:r>
                  <a:rPr lang="en-US" altLang="zh-CN" sz="2800" dirty="0">
                    <a:latin typeface="Times New Roman" charset="0"/>
                    <a:ea typeface="Times New Roman" charset="0"/>
                    <a:cs typeface="Times New Roman" charset="0"/>
                  </a:rPr>
                  <a:t>: </a:t>
                </a:r>
                <a14:m>
                  <m:oMath xmlns:m="http://schemas.openxmlformats.org/officeDocument/2006/math">
                    <m:sSub>
                      <m:sSubPr>
                        <m:ctrlPr>
                          <a:rPr lang="en-US" altLang="zh-CN" sz="2800" i="1" smtClean="0">
                            <a:latin typeface="Cambria Math" charset="0"/>
                            <a:ea typeface="Times New Roman" charset="0"/>
                            <a:cs typeface="Times New Roman" charset="0"/>
                          </a:rPr>
                        </m:ctrlPr>
                      </m:sSubPr>
                      <m:e>
                        <m:r>
                          <a:rPr lang="en-US" altLang="zh-CN" sz="2800" b="0" i="1" smtClean="0">
                            <a:latin typeface="Cambria Math" panose="02040503050406030204" pitchFamily="18" charset="0"/>
                            <a:ea typeface="Times New Roman" charset="0"/>
                            <a:cs typeface="Times New Roman" charset="0"/>
                          </a:rPr>
                          <m:t>𝐶</m:t>
                        </m:r>
                      </m:e>
                      <m:sub>
                        <m:r>
                          <a:rPr lang="en-US" altLang="zh-CN" sz="2800" b="0" i="1" smtClean="0">
                            <a:latin typeface="Cambria Math" charset="0"/>
                            <a:ea typeface="Times New Roman" charset="0"/>
                            <a:cs typeface="Times New Roman" charset="0"/>
                          </a:rPr>
                          <m:t>2</m:t>
                        </m:r>
                      </m:sub>
                    </m:sSub>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从</a:t>
                </a:r>
                <a:r>
                  <a:rPr lang="en-US" altLang="zh-CN" sz="2800" dirty="0">
                    <a:latin typeface="Cambria Math" charset="0"/>
                    <a:ea typeface="Cambria Math" charset="0"/>
                    <a:cs typeface="Cambria Math" charset="0"/>
                  </a:rPr>
                  <a:t>0</a:t>
                </a:r>
                <a:r>
                  <a:rPr lang="zh-CN" altLang="en-US" sz="2800" dirty="0">
                    <a:latin typeface="Microsoft YaHei" charset="-122"/>
                    <a:ea typeface="Microsoft YaHei" charset="-122"/>
                    <a:cs typeface="Microsoft YaHei" charset="-122"/>
                  </a:rPr>
                  <a:t>开始向上退火</a:t>
                </a:r>
                <a:endParaRPr lang="en-US" altLang="zh-CN" sz="2800" dirty="0">
                  <a:latin typeface="Microsoft YaHei" charset="-122"/>
                  <a:ea typeface="Microsoft YaHei" charset="-122"/>
                  <a:cs typeface="Microsoft YaHei" charset="-122"/>
                </a:endParaRPr>
              </a:p>
              <a:p>
                <a:pPr>
                  <a:lnSpc>
                    <a:spcPct val="200000"/>
                  </a:lnSpc>
                </a:pPr>
                <a:r>
                  <a:rPr lang="zh-CN" altLang="en-US" sz="2800" dirty="0">
                    <a:latin typeface="Microsoft YaHei" charset="-122"/>
                    <a:ea typeface="Microsoft YaHei" charset="-122"/>
                    <a:cs typeface="Microsoft YaHei" charset="-122"/>
                  </a:rPr>
                  <a:t>内层循环：成对标签切换</a:t>
                </a:r>
              </a:p>
              <a:p>
                <a:pPr>
                  <a:lnSpc>
                    <a:spcPct val="200000"/>
                  </a:lnSpc>
                </a:pPr>
                <a:endParaRPr lang="zh-CN" altLang="en-US" sz="2800" dirty="0">
                  <a:latin typeface="Times New Roman" charset="0"/>
                  <a:ea typeface="Times New Roman" charset="0"/>
                  <a:cs typeface="Times New Roman"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79437" y="1617663"/>
                <a:ext cx="8578417" cy="3640137"/>
              </a:xfrm>
              <a:blipFill rotWithShape="0">
                <a:blip r:embed="rId2"/>
                <a:stretch>
                  <a:fillRect l="-1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p:cNvSpPr>
                <a:spLocks noGrp="1"/>
              </p:cNvSpPr>
              <p:nvPr>
                <p:ph type="body" sz="quarter" idx="12"/>
              </p:nvPr>
            </p:nvSpPr>
            <p:spPr>
              <a:xfrm>
                <a:off x="858779" y="173038"/>
                <a:ext cx="7332721" cy="392112"/>
              </a:xfrm>
            </p:spPr>
            <p:txBody>
              <a:bodyPr/>
              <a:lstStyle/>
              <a:p>
                <a:r>
                  <a:rPr lang="en-US" altLang="zh-CN" dirty="0">
                    <a:solidFill>
                      <a:schemeClr val="bg1"/>
                    </a:solidFill>
                    <a:cs typeface="Times New Roman" charset="0"/>
                  </a:rPr>
                  <a:t>S</a:t>
                </a:r>
                <a:r>
                  <a:rPr lang="en-US" altLang="zh-CN" baseline="30000" dirty="0">
                    <a:solidFill>
                      <a:schemeClr val="bg1"/>
                    </a:solidFill>
                    <a:cs typeface="Times New Roman" charset="0"/>
                  </a:rPr>
                  <a:t>3</a:t>
                </a:r>
                <a:r>
                  <a:rPr lang="en-US" altLang="zh-CN" dirty="0">
                    <a:solidFill>
                      <a:schemeClr val="bg1"/>
                    </a:solidFill>
                    <a:cs typeface="Times New Roman" charset="0"/>
                  </a:rPr>
                  <a:t>VM </a:t>
                </a:r>
                <a:r>
                  <a:rPr lang="zh-CN" altLang="en-US" dirty="0">
                    <a:solidFill>
                      <a:schemeClr val="bg1"/>
                    </a:solidFill>
                    <a:cs typeface="Times New Roman" charset="0"/>
                  </a:rPr>
                  <a:t>实现</a:t>
                </a:r>
                <a:r>
                  <a:rPr lang="en-US" altLang="zh-CN" dirty="0">
                    <a:solidFill>
                      <a:schemeClr val="bg1"/>
                    </a:solidFill>
                    <a:cs typeface="Times New Roman" charset="0"/>
                  </a:rPr>
                  <a:t>1: </a:t>
                </a:r>
                <a14:m>
                  <m:oMath xmlns:m="http://schemas.openxmlformats.org/officeDocument/2006/math">
                    <m:sSup>
                      <m:sSupPr>
                        <m:ctrlPr>
                          <a:rPr lang="en-US" altLang="zh-CN" i="1" smtClean="0">
                            <a:solidFill>
                              <a:schemeClr val="bg1"/>
                            </a:solidFill>
                            <a:latin typeface="Cambria Math" charset="0"/>
                            <a:ea typeface="Times New Roman" charset="0"/>
                            <a:cs typeface="Times New Roman" charset="0"/>
                          </a:rPr>
                        </m:ctrlPr>
                      </m:sSupPr>
                      <m:e>
                        <m:r>
                          <a:rPr lang="en-US" altLang="zh-CN" b="1" i="1" smtClean="0">
                            <a:solidFill>
                              <a:schemeClr val="bg1"/>
                            </a:solidFill>
                            <a:latin typeface="Cambria Math" charset="0"/>
                            <a:ea typeface="Times New Roman" charset="0"/>
                            <a:cs typeface="Times New Roman" charset="0"/>
                          </a:rPr>
                          <m:t>𝑺𝑽𝑴</m:t>
                        </m:r>
                      </m:e>
                      <m:sup>
                        <m:r>
                          <a:rPr lang="en-US" altLang="zh-CN" b="1" i="1" smtClean="0">
                            <a:solidFill>
                              <a:schemeClr val="bg1"/>
                            </a:solidFill>
                            <a:latin typeface="Cambria Math" charset="0"/>
                            <a:ea typeface="Times New Roman" charset="0"/>
                            <a:cs typeface="Times New Roman" charset="0"/>
                          </a:rPr>
                          <m:t>𝒍𝒊𝒈𝒉𝒕</m:t>
                        </m:r>
                      </m:sup>
                    </m:sSup>
                  </m:oMath>
                </a14:m>
                <a:endParaRPr lang="zh-CN" altLang="en-US" dirty="0">
                  <a:solidFill>
                    <a:schemeClr val="bg1"/>
                  </a:solidFill>
                  <a:cs typeface="Times New Roman"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2"/>
              </p:nvPr>
            </p:nvSpPr>
            <p:spPr>
              <a:xfrm>
                <a:off x="858779" y="173038"/>
                <a:ext cx="7332721" cy="392112"/>
              </a:xfrm>
              <a:blipFill rotWithShape="0">
                <a:blip r:embed="rId3"/>
                <a:stretch>
                  <a:fillRect l="-1746" t="-21538" b="-6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3684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8" y="1147764"/>
                <a:ext cx="11409362" cy="3032350"/>
              </a:xfrm>
            </p:spPr>
            <p:txBody>
              <a:bodyPr/>
              <a:lstStyle/>
              <a:p>
                <a:pPr marL="0" indent="0">
                  <a:buNone/>
                </a:pPr>
                <a:r>
                  <a:rPr lang="zh-CN" altLang="en-US" sz="2600" b="1" dirty="0">
                    <a:latin typeface="Microsoft YaHei" charset="-122"/>
                    <a:ea typeface="Microsoft YaHei" charset="-122"/>
                    <a:cs typeface="Microsoft YaHei" charset="-122"/>
                  </a:rPr>
                  <a:t>监督学习</a:t>
                </a:r>
                <a:r>
                  <a:rPr lang="zh-CN" altLang="en-US" sz="2600" dirty="0">
                    <a:latin typeface="Microsoft YaHei" charset="-122"/>
                    <a:ea typeface="Microsoft YaHei" charset="-122"/>
                    <a:cs typeface="Microsoft YaHei" charset="-122"/>
                  </a:rPr>
                  <a:t>（分类</a:t>
                </a:r>
                <a:r>
                  <a:rPr lang="en-US" altLang="zh-CN" sz="2600" dirty="0">
                    <a:latin typeface="Microsoft YaHei" charset="-122"/>
                    <a:ea typeface="Microsoft YaHei" charset="-122"/>
                    <a:cs typeface="Microsoft YaHei" charset="-122"/>
                  </a:rPr>
                  <a:t>, </a:t>
                </a:r>
                <a:r>
                  <a:rPr lang="zh-CN" altLang="en-US" sz="2600" dirty="0">
                    <a:latin typeface="Microsoft YaHei" charset="-122"/>
                    <a:ea typeface="Microsoft YaHei" charset="-122"/>
                    <a:cs typeface="Microsoft YaHei" charset="-122"/>
                  </a:rPr>
                  <a:t>回归）</a:t>
                </a:r>
                <a:r>
                  <a:rPr lang="en-US" altLang="zh-CN" sz="2600" dirty="0">
                    <a:latin typeface="Microsoft YaHei" charset="-122"/>
                    <a:ea typeface="Microsoft YaHei" charset="-122"/>
                    <a:cs typeface="Microsoft YaHei" charset="-122"/>
                  </a:rPr>
                  <a:t> </a:t>
                </a:r>
                <a14:m>
                  <m:oMath xmlns:m="http://schemas.openxmlformats.org/officeDocument/2006/math">
                    <m:r>
                      <a:rPr lang="en-US" altLang="zh-CN" sz="2600" b="0" i="1" smtClean="0">
                        <a:latin typeface="Cambria Math"/>
                      </a:rPr>
                      <m:t>{(</m:t>
                    </m:r>
                    <m:sSub>
                      <m:sSubPr>
                        <m:ctrlPr>
                          <a:rPr lang="en-US" altLang="zh-CN" sz="2600" b="0" i="1" smtClean="0">
                            <a:latin typeface="Cambria Math" charset="0"/>
                          </a:rPr>
                        </m:ctrlPr>
                      </m:sSubPr>
                      <m:e>
                        <m:r>
                          <a:rPr lang="en-US" altLang="zh-CN" sz="2600" b="1" i="1" smtClean="0">
                            <a:latin typeface="Cambria Math"/>
                          </a:rPr>
                          <m:t>𝒙</m:t>
                        </m:r>
                      </m:e>
                      <m:sub>
                        <m:r>
                          <a:rPr lang="en-US" altLang="zh-CN" sz="2600" b="0" i="1" smtClean="0">
                            <a:latin typeface="Cambria Math"/>
                          </a:rPr>
                          <m:t>1:</m:t>
                        </m:r>
                        <m:r>
                          <a:rPr lang="en-US" altLang="zh-CN" sz="2600" b="0" i="1" smtClean="0">
                            <a:latin typeface="Cambria Math" charset="0"/>
                          </a:rPr>
                          <m:t>𝑁</m:t>
                        </m:r>
                      </m:sub>
                    </m:sSub>
                    <m:r>
                      <a:rPr lang="en-US" altLang="zh-CN" sz="2600" b="0" i="1" smtClean="0">
                        <a:latin typeface="Cambria Math"/>
                      </a:rPr>
                      <m:t>,</m:t>
                    </m:r>
                    <m:sSub>
                      <m:sSubPr>
                        <m:ctrlPr>
                          <a:rPr lang="en-US" altLang="zh-CN" sz="2600" b="0" i="1" smtClean="0">
                            <a:latin typeface="Cambria Math" charset="0"/>
                          </a:rPr>
                        </m:ctrlPr>
                      </m:sSubPr>
                      <m:e>
                        <m:r>
                          <a:rPr lang="en-US" altLang="zh-CN" sz="2600" b="0" i="1" smtClean="0">
                            <a:latin typeface="Cambria Math"/>
                          </a:rPr>
                          <m:t>𝑦</m:t>
                        </m:r>
                      </m:e>
                      <m:sub>
                        <m:r>
                          <a:rPr lang="en-US" altLang="zh-CN" sz="2600" b="0" i="1" smtClean="0">
                            <a:latin typeface="Cambria Math"/>
                          </a:rPr>
                          <m:t>1:</m:t>
                        </m:r>
                        <m:r>
                          <a:rPr lang="en-US" altLang="zh-CN" sz="2600" b="0" i="1" smtClean="0">
                            <a:latin typeface="Cambria Math" charset="0"/>
                          </a:rPr>
                          <m:t>𝑁</m:t>
                        </m:r>
                      </m:sub>
                    </m:sSub>
                    <m:r>
                      <a:rPr lang="en-US" altLang="zh-CN" sz="2600" b="0" i="1" smtClean="0">
                        <a:latin typeface="Cambria Math"/>
                      </a:rPr>
                      <m:t>)}</m:t>
                    </m:r>
                  </m:oMath>
                </a14:m>
                <a:endParaRPr lang="en-US" altLang="zh-CN" sz="2600" dirty="0">
                  <a:latin typeface="Times New Roman" panose="02020603050405020304" pitchFamily="18" charset="0"/>
                  <a:cs typeface="Times New Roman" panose="02020603050405020304" pitchFamily="18" charset="0"/>
                </a:endParaRPr>
              </a:p>
              <a:p>
                <a:pPr marL="0" indent="0">
                  <a:buNone/>
                </a:pPr>
                <a:endParaRPr lang="en-US" altLang="zh-CN" sz="2600"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600" dirty="0">
                    <a:solidFill>
                      <a:srgbClr val="C00000"/>
                    </a:solidFill>
                    <a:latin typeface="Microsoft YaHei" charset="-122"/>
                    <a:ea typeface="Microsoft YaHei" charset="-122"/>
                    <a:cs typeface="Microsoft YaHei" charset="-122"/>
                  </a:rPr>
                  <a:t>半监督学习</a:t>
                </a:r>
                <a:r>
                  <a:rPr lang="en-US" altLang="zh-CN" sz="2600" dirty="0">
                    <a:solidFill>
                      <a:srgbClr val="C00000"/>
                    </a:solidFill>
                    <a:latin typeface="Microsoft YaHei" charset="-122"/>
                    <a:ea typeface="Microsoft YaHei" charset="-122"/>
                    <a:cs typeface="Microsoft YaHei" charset="-122"/>
                  </a:rPr>
                  <a:t>  </a:t>
                </a:r>
                <a:r>
                  <a:rPr lang="zh-CN" altLang="en-US" sz="2600" dirty="0">
                    <a:solidFill>
                      <a:srgbClr val="C00000"/>
                    </a:solidFill>
                    <a:latin typeface="Microsoft YaHei" charset="-122"/>
                    <a:ea typeface="Microsoft YaHei" charset="-122"/>
                    <a:cs typeface="Microsoft YaHei" charset="-122"/>
                  </a:rPr>
                  <a:t>分类</a:t>
                </a:r>
                <a:r>
                  <a:rPr lang="en-US" altLang="zh-CN" sz="2600" dirty="0">
                    <a:solidFill>
                      <a:srgbClr val="C00000"/>
                    </a:solidFill>
                    <a:latin typeface="Microsoft YaHei" charset="-122"/>
                    <a:ea typeface="Microsoft YaHei" charset="-122"/>
                    <a:cs typeface="Microsoft YaHei" charset="-122"/>
                  </a:rPr>
                  <a:t>/</a:t>
                </a:r>
                <a:r>
                  <a:rPr lang="zh-CN" altLang="en-US" sz="2600" dirty="0">
                    <a:solidFill>
                      <a:srgbClr val="C00000"/>
                    </a:solidFill>
                    <a:latin typeface="Microsoft YaHei" charset="-122"/>
                    <a:ea typeface="Microsoft YaHei" charset="-122"/>
                    <a:cs typeface="Microsoft YaHei" charset="-122"/>
                  </a:rPr>
                  <a:t>回归 </a:t>
                </a:r>
                <a14:m>
                  <m:oMath xmlns:m="http://schemas.openxmlformats.org/officeDocument/2006/math">
                    <m:r>
                      <a:rPr lang="en-US" altLang="zh-CN" sz="2600" b="0" i="1" smtClean="0">
                        <a:latin typeface="Cambria Math"/>
                        <a:cs typeface="Times New Roman" panose="02020603050405020304" pitchFamily="18" charset="0"/>
                      </a:rPr>
                      <m:t>{</m:t>
                    </m:r>
                    <m:d>
                      <m:dPr>
                        <m:ctrlPr>
                          <a:rPr lang="en-US" altLang="zh-CN" sz="2600" b="0" i="1" smtClean="0">
                            <a:latin typeface="Cambria Math" charset="0"/>
                            <a:cs typeface="Times New Roman" panose="02020603050405020304" pitchFamily="18" charset="0"/>
                          </a:rPr>
                        </m:ctrlPr>
                      </m:dPr>
                      <m:e>
                        <m:sSub>
                          <m:sSubPr>
                            <m:ctrlPr>
                              <a:rPr lang="en-US" altLang="zh-CN" sz="2600" b="0" i="1" smtClean="0">
                                <a:latin typeface="Cambria Math" charset="0"/>
                                <a:cs typeface="Times New Roman" panose="02020603050405020304" pitchFamily="18" charset="0"/>
                              </a:rPr>
                            </m:ctrlPr>
                          </m:sSubPr>
                          <m:e>
                            <m:r>
                              <a:rPr lang="en-US" altLang="zh-CN" sz="2600" b="1" i="1" smtClean="0">
                                <a:latin typeface="Cambria Math"/>
                                <a:cs typeface="Times New Roman" panose="02020603050405020304" pitchFamily="18" charset="0"/>
                              </a:rPr>
                              <m:t>𝒙</m:t>
                            </m:r>
                          </m:e>
                          <m:sub>
                            <m:r>
                              <a:rPr lang="en-US" altLang="zh-CN" sz="2600" b="0" i="1" smtClean="0">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𝐿</m:t>
                            </m:r>
                          </m:sub>
                        </m:sSub>
                        <m:r>
                          <a:rPr lang="en-US" altLang="zh-CN" sz="2600" b="0" i="1" smtClean="0">
                            <a:latin typeface="Cambria Math"/>
                            <a:cs typeface="Times New Roman" panose="02020603050405020304" pitchFamily="18" charset="0"/>
                          </a:rPr>
                          <m:t>,</m:t>
                        </m:r>
                        <m:sSub>
                          <m:sSubPr>
                            <m:ctrlPr>
                              <a:rPr lang="en-US" altLang="zh-CN" sz="2600" b="0" i="1" smtClean="0">
                                <a:latin typeface="Cambria Math" charset="0"/>
                                <a:cs typeface="Times New Roman" panose="02020603050405020304" pitchFamily="18" charset="0"/>
                              </a:rPr>
                            </m:ctrlPr>
                          </m:sSubPr>
                          <m:e>
                            <m:r>
                              <a:rPr lang="en-US" altLang="zh-CN" sz="2600" b="0" i="1" smtClean="0">
                                <a:latin typeface="Cambria Math"/>
                                <a:cs typeface="Times New Roman" panose="02020603050405020304" pitchFamily="18" charset="0"/>
                              </a:rPr>
                              <m:t>𝑦</m:t>
                            </m:r>
                          </m:e>
                          <m:sub>
                            <m:r>
                              <a:rPr lang="en-US" altLang="zh-CN" sz="2600" b="0" i="1" smtClean="0">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𝐿</m:t>
                            </m:r>
                          </m:sub>
                        </m:sSub>
                      </m:e>
                    </m:d>
                    <m:r>
                      <a:rPr lang="en-US" altLang="zh-CN" sz="2600" b="0" i="1" smtClean="0">
                        <a:latin typeface="Cambria Math"/>
                        <a:cs typeface="Times New Roman" panose="02020603050405020304" pitchFamily="18" charset="0"/>
                      </a:rPr>
                      <m:t>,</m:t>
                    </m:r>
                    <m:sSub>
                      <m:sSubPr>
                        <m:ctrlPr>
                          <a:rPr lang="en-US" altLang="zh-CN" sz="2600" b="0" i="1" smtClean="0">
                            <a:latin typeface="Cambria Math" charset="0"/>
                            <a:cs typeface="Times New Roman" panose="02020603050405020304" pitchFamily="18" charset="0"/>
                          </a:rPr>
                        </m:ctrlPr>
                      </m:sSubPr>
                      <m:e>
                        <m:r>
                          <a:rPr lang="en-US" altLang="zh-CN" sz="2600" b="1" i="1" smtClean="0">
                            <a:latin typeface="Cambria Math"/>
                            <a:cs typeface="Times New Roman" panose="02020603050405020304" pitchFamily="18" charset="0"/>
                          </a:rPr>
                          <m:t>𝒙</m:t>
                        </m:r>
                      </m:e>
                      <m:sub>
                        <m:r>
                          <a:rPr lang="en-US" altLang="zh-CN" sz="2600" b="0" i="1" smtClean="0">
                            <a:latin typeface="Cambria Math" charset="0"/>
                            <a:cs typeface="Times New Roman" panose="02020603050405020304" pitchFamily="18" charset="0"/>
                          </a:rPr>
                          <m:t>𝐿</m:t>
                        </m:r>
                        <m:r>
                          <a:rPr lang="en-US" altLang="zh-CN" sz="2600" b="0" i="1" smtClean="0">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𝑁</m:t>
                        </m:r>
                      </m:sub>
                    </m:sSub>
                    <m:r>
                      <a:rPr lang="en-US" altLang="zh-CN" sz="2600" b="0" i="1" smtClean="0">
                        <a:latin typeface="Cambria Math"/>
                        <a:cs typeface="Times New Roman" panose="02020603050405020304" pitchFamily="18" charset="0"/>
                      </a:rPr>
                      <m:t>,</m:t>
                    </m:r>
                    <m:sSub>
                      <m:sSubPr>
                        <m:ctrlPr>
                          <a:rPr lang="en-US" altLang="zh-CN" sz="2600" b="0" i="1" smtClean="0">
                            <a:latin typeface="Cambria Math" charset="0"/>
                            <a:cs typeface="Times New Roman" panose="02020603050405020304" pitchFamily="18" charset="0"/>
                          </a:rPr>
                        </m:ctrlPr>
                      </m:sSubPr>
                      <m:e>
                        <m:r>
                          <a:rPr lang="en-US" altLang="zh-CN" sz="2600" b="1" i="1" smtClean="0">
                            <a:latin typeface="Cambria Math" panose="02040503050406030204" pitchFamily="18" charset="0"/>
                            <a:cs typeface="Times New Roman" panose="02020603050405020304" pitchFamily="18" charset="0"/>
                          </a:rPr>
                          <m:t>𝒙</m:t>
                        </m:r>
                      </m:e>
                      <m:sub>
                        <m:r>
                          <a:rPr lang="en-US" altLang="zh-CN" sz="2600" b="0" i="1" smtClean="0">
                            <a:latin typeface="Cambria Math" panose="02040503050406030204" pitchFamily="18" charset="0"/>
                            <a:cs typeface="Times New Roman" panose="02020603050405020304" pitchFamily="18" charset="0"/>
                          </a:rPr>
                          <m:t>𝑡𝑒𝑠𝑡</m:t>
                        </m:r>
                      </m:sub>
                    </m:sSub>
                    <m:r>
                      <a:rPr lang="en-US" altLang="zh-CN" sz="2600" b="0" i="1" smtClean="0">
                        <a:latin typeface="Cambria Math"/>
                        <a:cs typeface="Times New Roman" panose="02020603050405020304" pitchFamily="18" charset="0"/>
                      </a:rPr>
                      <m:t>}</m:t>
                    </m:r>
                  </m:oMath>
                </a14:m>
                <a:endParaRPr lang="en-US" altLang="zh-CN" sz="2600"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600" dirty="0">
                    <a:solidFill>
                      <a:srgbClr val="C00000"/>
                    </a:solidFill>
                    <a:latin typeface="Microsoft YaHei" charset="-122"/>
                    <a:ea typeface="Microsoft YaHei" charset="-122"/>
                    <a:cs typeface="Microsoft YaHei" charset="-122"/>
                  </a:rPr>
                  <a:t>直推分类</a:t>
                </a:r>
                <a:r>
                  <a:rPr lang="en-US" altLang="zh-CN" sz="2600" dirty="0">
                    <a:solidFill>
                      <a:srgbClr val="C00000"/>
                    </a:solidFill>
                    <a:latin typeface="Microsoft YaHei" charset="-122"/>
                    <a:ea typeface="Microsoft YaHei" charset="-122"/>
                    <a:cs typeface="Microsoft YaHei" charset="-122"/>
                  </a:rPr>
                  <a:t>/</a:t>
                </a:r>
                <a:r>
                  <a:rPr lang="zh-CN" altLang="en-US" sz="2600" dirty="0">
                    <a:solidFill>
                      <a:srgbClr val="C00000"/>
                    </a:solidFill>
                    <a:latin typeface="Microsoft YaHei" charset="-122"/>
                    <a:ea typeface="Microsoft YaHei" charset="-122"/>
                    <a:cs typeface="Microsoft YaHei" charset="-122"/>
                  </a:rPr>
                  <a:t>回归</a:t>
                </a:r>
                <a14:m>
                  <m:oMath xmlns:m="http://schemas.openxmlformats.org/officeDocument/2006/math">
                    <m:r>
                      <a:rPr lang="zh-CN" altLang="en-US" sz="2600" b="0" i="0" smtClean="0">
                        <a:latin typeface="Cambria Math" charset="0"/>
                        <a:cs typeface="Times New Roman" panose="02020603050405020304" pitchFamily="18" charset="0"/>
                      </a:rPr>
                      <m:t> </m:t>
                    </m:r>
                    <m:r>
                      <a:rPr lang="en-US" altLang="zh-CN" sz="2600" b="0" i="1" smtClean="0">
                        <a:latin typeface="Cambria Math"/>
                        <a:cs typeface="Times New Roman" panose="02020603050405020304" pitchFamily="18" charset="0"/>
                      </a:rPr>
                      <m:t>{</m:t>
                    </m:r>
                    <m:r>
                      <a:rPr lang="en-US" altLang="zh-CN" sz="2600" i="1">
                        <a:latin typeface="Cambria Math"/>
                        <a:cs typeface="Times New Roman" panose="02020603050405020304" pitchFamily="18" charset="0"/>
                      </a:rPr>
                      <m:t>{</m:t>
                    </m:r>
                    <m:d>
                      <m:dPr>
                        <m:ctrlPr>
                          <a:rPr lang="en-US" altLang="zh-CN" sz="2600" i="1">
                            <a:latin typeface="Cambria Math" charset="0"/>
                            <a:cs typeface="Times New Roman" panose="02020603050405020304" pitchFamily="18" charset="0"/>
                          </a:rPr>
                        </m:ctrlPr>
                      </m:dPr>
                      <m:e>
                        <m:sSub>
                          <m:sSubPr>
                            <m:ctrlPr>
                              <a:rPr lang="en-US" altLang="zh-CN" sz="2600" i="1">
                                <a:latin typeface="Cambria Math" charset="0"/>
                                <a:cs typeface="Times New Roman" panose="02020603050405020304" pitchFamily="18" charset="0"/>
                              </a:rPr>
                            </m:ctrlPr>
                          </m:sSubPr>
                          <m:e>
                            <m:r>
                              <a:rPr lang="en-US" altLang="zh-CN" sz="2600" b="1" i="1">
                                <a:latin typeface="Cambria Math"/>
                                <a:cs typeface="Times New Roman" panose="02020603050405020304" pitchFamily="18" charset="0"/>
                              </a:rPr>
                              <m:t>𝒙</m:t>
                            </m:r>
                          </m:e>
                          <m:sub>
                            <m:r>
                              <a:rPr lang="en-US" altLang="zh-CN" sz="2600" i="1">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𝐿</m:t>
                            </m:r>
                          </m:sub>
                        </m:sSub>
                        <m:r>
                          <a:rPr lang="en-US" altLang="zh-CN" sz="2600" i="1">
                            <a:latin typeface="Cambria Math"/>
                            <a:cs typeface="Times New Roman" panose="02020603050405020304" pitchFamily="18" charset="0"/>
                          </a:rPr>
                          <m:t>,</m:t>
                        </m:r>
                        <m:sSub>
                          <m:sSubPr>
                            <m:ctrlPr>
                              <a:rPr lang="en-US" altLang="zh-CN" sz="2600" i="1">
                                <a:latin typeface="Cambria Math" charset="0"/>
                                <a:cs typeface="Times New Roman" panose="02020603050405020304" pitchFamily="18" charset="0"/>
                              </a:rPr>
                            </m:ctrlPr>
                          </m:sSubPr>
                          <m:e>
                            <m:r>
                              <a:rPr lang="en-US" altLang="zh-CN" sz="2600" i="1">
                                <a:latin typeface="Cambria Math"/>
                                <a:cs typeface="Times New Roman" panose="02020603050405020304" pitchFamily="18" charset="0"/>
                              </a:rPr>
                              <m:t>𝑦</m:t>
                            </m:r>
                          </m:e>
                          <m:sub>
                            <m:r>
                              <a:rPr lang="en-US" altLang="zh-CN" sz="2600" i="1">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𝐿</m:t>
                            </m:r>
                          </m:sub>
                        </m:sSub>
                      </m:e>
                    </m:d>
                    <m:r>
                      <a:rPr lang="en-US" altLang="zh-CN" sz="2600" i="1">
                        <a:latin typeface="Cambria Math"/>
                        <a:cs typeface="Times New Roman" panose="02020603050405020304" pitchFamily="18" charset="0"/>
                      </a:rPr>
                      <m:t>,</m:t>
                    </m:r>
                    <m:sSub>
                      <m:sSubPr>
                        <m:ctrlPr>
                          <a:rPr lang="en-US" altLang="zh-CN" sz="2600" i="1">
                            <a:latin typeface="Cambria Math" charset="0"/>
                            <a:cs typeface="Times New Roman" panose="02020603050405020304" pitchFamily="18" charset="0"/>
                          </a:rPr>
                        </m:ctrlPr>
                      </m:sSubPr>
                      <m:e>
                        <m:r>
                          <a:rPr lang="en-US" altLang="zh-CN" sz="2600" b="1" i="1">
                            <a:latin typeface="Cambria Math"/>
                            <a:cs typeface="Times New Roman" panose="02020603050405020304" pitchFamily="18" charset="0"/>
                          </a:rPr>
                          <m:t>𝒙</m:t>
                        </m:r>
                      </m:e>
                      <m:sub>
                        <m:r>
                          <a:rPr lang="en-US" altLang="zh-CN" sz="2600" b="0" i="1" smtClean="0">
                            <a:latin typeface="Cambria Math" charset="0"/>
                            <a:cs typeface="Times New Roman" panose="02020603050405020304" pitchFamily="18" charset="0"/>
                          </a:rPr>
                          <m:t>𝐿</m:t>
                        </m:r>
                        <m:r>
                          <a:rPr lang="en-US" altLang="zh-CN" sz="2600" i="1">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𝑁</m:t>
                        </m:r>
                      </m:sub>
                    </m:sSub>
                    <m:r>
                      <a:rPr lang="en-US" altLang="zh-CN" sz="2600" b="0" i="1" smtClean="0">
                        <a:latin typeface="Cambria Math"/>
                        <a:cs typeface="Times New Roman" panose="02020603050405020304" pitchFamily="18" charset="0"/>
                      </a:rPr>
                      <m:t>}</m:t>
                    </m:r>
                  </m:oMath>
                </a14:m>
                <a:endParaRPr lang="en-US" altLang="zh-CN" sz="2600" i="1"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600"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600" dirty="0">
                    <a:solidFill>
                      <a:srgbClr val="C00000"/>
                    </a:solidFill>
                    <a:latin typeface="Microsoft YaHei" charset="-122"/>
                    <a:ea typeface="Microsoft YaHei" charset="-122"/>
                    <a:cs typeface="Microsoft YaHei" charset="-122"/>
                  </a:rPr>
                  <a:t>半监督聚类 </a:t>
                </a:r>
                <a14:m>
                  <m:oMath xmlns:m="http://schemas.openxmlformats.org/officeDocument/2006/math">
                    <m:r>
                      <a:rPr lang="en-US" altLang="zh-CN" sz="2600" b="0" i="1" smtClean="0">
                        <a:latin typeface="Cambria Math"/>
                        <a:cs typeface="Times New Roman" panose="02020603050405020304" pitchFamily="18" charset="0"/>
                      </a:rPr>
                      <m:t>{</m:t>
                    </m:r>
                    <m:sSub>
                      <m:sSubPr>
                        <m:ctrlPr>
                          <a:rPr lang="en-US" altLang="zh-CN" sz="2600" b="0" i="1" smtClean="0">
                            <a:latin typeface="Cambria Math" charset="0"/>
                            <a:cs typeface="Times New Roman" panose="02020603050405020304" pitchFamily="18" charset="0"/>
                          </a:rPr>
                        </m:ctrlPr>
                      </m:sSubPr>
                      <m:e>
                        <m:r>
                          <a:rPr lang="en-US" altLang="zh-CN" sz="2600" b="1" i="1" smtClean="0">
                            <a:latin typeface="Cambria Math"/>
                            <a:cs typeface="Times New Roman" panose="02020603050405020304" pitchFamily="18" charset="0"/>
                          </a:rPr>
                          <m:t>𝒙</m:t>
                        </m:r>
                      </m:e>
                      <m:sub>
                        <m:r>
                          <a:rPr lang="en-US" altLang="zh-CN" sz="2600" b="0" i="1" smtClean="0">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𝑁</m:t>
                        </m:r>
                      </m:sub>
                    </m:sSub>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𝑚𝑢𝑠𝑡</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𝑐𝑎𝑛𝑛𝑜𝑡</m:t>
                    </m:r>
                    <m:r>
                      <a:rPr lang="en-US" altLang="zh-CN" sz="2600" b="0" i="1" smtClean="0">
                        <a:latin typeface="Cambria Math"/>
                        <a:cs typeface="Times New Roman" panose="02020603050405020304" pitchFamily="18" charset="0"/>
                      </a:rPr>
                      <m:t>−</m:t>
                    </m:r>
                    <m:r>
                      <a:rPr lang="en-US" altLang="zh-CN" sz="2600" b="0" i="1" smtClean="0">
                        <a:latin typeface="Cambria Math"/>
                        <a:cs typeface="Times New Roman" panose="02020603050405020304" pitchFamily="18" charset="0"/>
                      </a:rPr>
                      <m:t>𝑙𝑖𝑛𝑘𝑠</m:t>
                    </m:r>
                    <m:r>
                      <a:rPr lang="en-US" altLang="zh-CN" sz="2600" b="0" i="1" smtClean="0">
                        <a:latin typeface="Cambria Math"/>
                        <a:cs typeface="Times New Roman" panose="02020603050405020304" pitchFamily="18" charset="0"/>
                      </a:rPr>
                      <m:t>}</m:t>
                    </m:r>
                  </m:oMath>
                </a14:m>
                <a:endParaRPr lang="en-US" altLang="zh-CN" sz="2600"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600" dirty="0">
                  <a:latin typeface="Microsoft YaHei" charset="-122"/>
                  <a:ea typeface="Microsoft YaHei" charset="-122"/>
                  <a:cs typeface="Microsoft YaHei" charset="-122"/>
                </a:endParaRPr>
              </a:p>
              <a:p>
                <a:pPr marL="0" indent="0">
                  <a:buNone/>
                </a:pPr>
                <a:r>
                  <a:rPr lang="zh-CN" altLang="en-US" sz="2600" b="1" dirty="0">
                    <a:latin typeface="Microsoft YaHei" charset="-122"/>
                    <a:ea typeface="Microsoft YaHei" charset="-122"/>
                    <a:cs typeface="Microsoft YaHei" charset="-122"/>
                  </a:rPr>
                  <a:t>无监督学习</a:t>
                </a:r>
                <a:r>
                  <a:rPr lang="zh-CN" altLang="en-US" sz="2600" dirty="0">
                    <a:latin typeface="Microsoft YaHei" charset="-122"/>
                    <a:ea typeface="Microsoft YaHei" charset="-122"/>
                    <a:cs typeface="Microsoft YaHei" charset="-122"/>
                  </a:rPr>
                  <a:t>（聚类）</a:t>
                </a:r>
                <a:r>
                  <a:rPr lang="en-US" altLang="zh-CN" sz="26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600" b="0" i="1" smtClean="0">
                        <a:latin typeface="Cambria Math"/>
                        <a:cs typeface="Times New Roman" panose="02020603050405020304" pitchFamily="18" charset="0"/>
                      </a:rPr>
                      <m:t>{</m:t>
                    </m:r>
                    <m:sSub>
                      <m:sSubPr>
                        <m:ctrlPr>
                          <a:rPr lang="en-US" altLang="zh-CN" sz="2600" b="0" i="1" smtClean="0">
                            <a:latin typeface="Cambria Math" charset="0"/>
                            <a:cs typeface="Times New Roman" panose="02020603050405020304" pitchFamily="18" charset="0"/>
                          </a:rPr>
                        </m:ctrlPr>
                      </m:sSubPr>
                      <m:e>
                        <m:r>
                          <a:rPr lang="en-US" altLang="zh-CN" sz="2600" b="1" i="1" smtClean="0">
                            <a:latin typeface="Cambria Math"/>
                            <a:cs typeface="Times New Roman" panose="02020603050405020304" pitchFamily="18" charset="0"/>
                          </a:rPr>
                          <m:t>𝒙</m:t>
                        </m:r>
                      </m:e>
                      <m:sub>
                        <m:r>
                          <a:rPr lang="en-US" altLang="zh-CN" sz="2600" b="0" i="1" smtClean="0">
                            <a:latin typeface="Cambria Math"/>
                            <a:cs typeface="Times New Roman" panose="02020603050405020304" pitchFamily="18" charset="0"/>
                          </a:rPr>
                          <m:t>1:</m:t>
                        </m:r>
                        <m:r>
                          <a:rPr lang="en-US" altLang="zh-CN" sz="2600" b="0" i="1" smtClean="0">
                            <a:latin typeface="Cambria Math" charset="0"/>
                            <a:cs typeface="Times New Roman" panose="02020603050405020304" pitchFamily="18" charset="0"/>
                          </a:rPr>
                          <m:t>𝑁</m:t>
                        </m:r>
                      </m:sub>
                    </m:sSub>
                    <m:r>
                      <a:rPr lang="en-US" altLang="zh-CN" sz="2600" b="0" i="1" smtClean="0">
                        <a:latin typeface="Cambria Math"/>
                        <a:cs typeface="Times New Roman" panose="02020603050405020304" pitchFamily="18" charset="0"/>
                      </a:rPr>
                      <m:t>}</m:t>
                    </m:r>
                  </m:oMath>
                </a14:m>
                <a:endParaRPr lang="zh-CN" altLang="en-US" sz="2600" dirty="0">
                  <a:latin typeface="Times New Roman" panose="02020603050405020304" pitchFamily="18" charset="0"/>
                  <a:cs typeface="Times New Roman" panose="02020603050405020304" pitchFamily="18"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8" y="1147764"/>
                <a:ext cx="11409362" cy="3032350"/>
              </a:xfrm>
              <a:blipFill rotWithShape="0">
                <a:blip r:embed="rId2"/>
                <a:stretch>
                  <a:fillRect l="-962" b="-29920"/>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为什么叫半监督学习？</a:t>
            </a:r>
            <a:endParaRPr lang="zh-CN" altLang="en-US" dirty="0"/>
          </a:p>
        </p:txBody>
      </p:sp>
      <p:cxnSp>
        <p:nvCxnSpPr>
          <p:cNvPr id="6" name="直接箭头连接符 5"/>
          <p:cNvCxnSpPr/>
          <p:nvPr/>
        </p:nvCxnSpPr>
        <p:spPr bwMode="auto">
          <a:xfrm>
            <a:off x="4310742" y="1823747"/>
            <a:ext cx="0" cy="360000"/>
          </a:xfrm>
          <a:prstGeom prst="straightConnector1">
            <a:avLst/>
          </a:prstGeom>
          <a:solidFill>
            <a:schemeClr val="accent1"/>
          </a:solidFill>
          <a:ln w="254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p:nvPr/>
        </p:nvCxnSpPr>
        <p:spPr bwMode="auto">
          <a:xfrm>
            <a:off x="4321627" y="4191009"/>
            <a:ext cx="0" cy="360000"/>
          </a:xfrm>
          <a:prstGeom prst="straightConnector1">
            <a:avLst/>
          </a:prstGeom>
          <a:solidFill>
            <a:schemeClr val="accent1"/>
          </a:solidFill>
          <a:ln w="254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a:off x="4321627" y="3322467"/>
            <a:ext cx="0" cy="360000"/>
          </a:xfrm>
          <a:prstGeom prst="straightConnector1">
            <a:avLst/>
          </a:prstGeom>
          <a:solidFill>
            <a:schemeClr val="accent1"/>
          </a:solidFill>
          <a:ln w="254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021859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92108" y="1369436"/>
                <a:ext cx="11295092" cy="5363873"/>
              </a:xfrm>
            </p:spPr>
            <p:txBody>
              <a:bodyPr/>
              <a:lstStyle/>
              <a:p>
                <a:r>
                  <a:rPr lang="zh-CN" altLang="en-US" sz="2800" dirty="0">
                    <a:latin typeface="Microsoft YaHei" charset="-122"/>
                    <a:ea typeface="Microsoft YaHei" charset="-122"/>
                    <a:cs typeface="Microsoft YaHei" charset="-122"/>
                  </a:rPr>
                  <a:t>用</a:t>
                </a:r>
                <a14:m>
                  <m:oMath xmlns:m="http://schemas.openxmlformats.org/officeDocument/2006/math">
                    <m:r>
                      <a:rPr lang="en-US" altLang="zh-CN" sz="2800" i="1">
                        <a:latin typeface="Cambria Math" charset="0"/>
                        <a:ea typeface="Times New Roman" charset="0"/>
                        <a:cs typeface="Times New Roman" charset="0"/>
                      </a:rPr>
                      <m:t>(</m:t>
                    </m:r>
                    <m:sSub>
                      <m:sSubPr>
                        <m:ctrlPr>
                          <a:rPr lang="en-US" altLang="zh-CN" sz="2800" i="1">
                            <a:latin typeface="Cambria Math" charset="0"/>
                            <a:cs typeface="Times New Roman" panose="02020603050405020304" pitchFamily="18" charset="0"/>
                          </a:rPr>
                        </m:ctrlPr>
                      </m:sSubPr>
                      <m:e>
                        <m:r>
                          <a:rPr lang="en-US" altLang="zh-CN" sz="2800" b="1" i="1">
                            <a:latin typeface="Cambria Math"/>
                            <a:cs typeface="Times New Roman" panose="02020603050405020304" pitchFamily="18" charset="0"/>
                          </a:rPr>
                          <m:t>𝑿</m:t>
                        </m:r>
                      </m:e>
                      <m:sub>
                        <m:r>
                          <a:rPr lang="en-US" altLang="zh-CN" sz="2800" b="0" i="1" smtClean="0">
                            <a:latin typeface="Cambria Math" charset="0"/>
                            <a:cs typeface="Times New Roman" panose="02020603050405020304" pitchFamily="18" charset="0"/>
                          </a:rPr>
                          <m:t>𝐿</m:t>
                        </m:r>
                      </m:sub>
                    </m:sSub>
                    <m:r>
                      <a:rPr lang="en-US" altLang="zh-CN" sz="2800" i="1">
                        <a:latin typeface="Cambria Math"/>
                        <a:cs typeface="Times New Roman" panose="02020603050405020304" pitchFamily="18" charset="0"/>
                      </a:rPr>
                      <m:t>,</m:t>
                    </m:r>
                    <m:sSub>
                      <m:sSubPr>
                        <m:ctrlPr>
                          <a:rPr lang="en-US" altLang="zh-CN" sz="2800" i="1">
                            <a:latin typeface="Cambria Math" charset="0"/>
                            <a:cs typeface="Times New Roman" panose="02020603050405020304" pitchFamily="18" charset="0"/>
                          </a:rPr>
                        </m:ctrlPr>
                      </m:sSubPr>
                      <m:e>
                        <m:r>
                          <a:rPr lang="en-US" altLang="zh-CN" sz="2800" b="1" i="1">
                            <a:latin typeface="Cambria Math" charset="0"/>
                            <a:cs typeface="Times New Roman" panose="02020603050405020304" pitchFamily="18" charset="0"/>
                          </a:rPr>
                          <m:t>𝒚</m:t>
                        </m:r>
                      </m:e>
                      <m:sub>
                        <m:r>
                          <a:rPr lang="en-US" altLang="zh-CN" sz="2800" b="0" i="1" smtClean="0">
                            <a:latin typeface="Cambria Math" charset="0"/>
                            <a:cs typeface="Times New Roman" panose="02020603050405020304" pitchFamily="18" charset="0"/>
                          </a:rPr>
                          <m:t>𝐿</m:t>
                        </m:r>
                      </m:sub>
                    </m:sSub>
                    <m:r>
                      <a:rPr lang="en-US" altLang="zh-CN" sz="2800" i="1">
                        <a:latin typeface="Cambria Math" charset="0"/>
                        <a:ea typeface="Times New Roman" charset="0"/>
                        <a:cs typeface="Times New Roman" charset="0"/>
                      </a:rPr>
                      <m:t>)</m:t>
                    </m:r>
                  </m:oMath>
                </a14:m>
                <a:r>
                  <a:rPr lang="zh-CN" altLang="en-US" sz="2800" dirty="0">
                    <a:latin typeface="Microsoft YaHei" charset="-122"/>
                    <a:ea typeface="Microsoft YaHei" charset="-122"/>
                    <a:cs typeface="Microsoft YaHei" charset="-122"/>
                  </a:rPr>
                  <a:t>训练一个</a:t>
                </a:r>
                <a:r>
                  <a:rPr lang="en-US" altLang="zh-CN" sz="2800" dirty="0">
                    <a:latin typeface="Times New Roman" charset="0"/>
                    <a:ea typeface="Times New Roman" charset="0"/>
                    <a:cs typeface="Times New Roman" charset="0"/>
                  </a:rPr>
                  <a:t>SVM</a:t>
                </a:r>
              </a:p>
              <a:p>
                <a:r>
                  <a:rPr lang="zh-CN" altLang="en-US" sz="2800" dirty="0">
                    <a:latin typeface="Microsoft YaHei" charset="-122"/>
                    <a:ea typeface="Microsoft YaHei" charset="-122"/>
                    <a:cs typeface="Microsoft YaHei" charset="-122"/>
                  </a:rPr>
                  <a:t>根据</a:t>
                </a:r>
                <a14:m>
                  <m:oMath xmlns:m="http://schemas.openxmlformats.org/officeDocument/2006/math">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𝑿</m:t>
                        </m:r>
                      </m:e>
                      <m:sub>
                        <m:r>
                          <a:rPr lang="en-US" altLang="zh-CN" sz="2800" i="1">
                            <a:latin typeface="Cambria Math" charset="0"/>
                            <a:ea typeface="Times New Roman" charset="0"/>
                            <a:cs typeface="Times New Roman" charset="0"/>
                          </a:rPr>
                          <m:t>𝑢</m:t>
                        </m:r>
                      </m:sub>
                    </m:sSub>
                    <m:r>
                      <a:rPr lang="en-US" altLang="zh-CN" sz="2800" i="1">
                        <a:latin typeface="Cambria Math" charset="0"/>
                        <a:ea typeface="Times New Roman" charset="0"/>
                        <a:cs typeface="Times New Roman" charset="0"/>
                      </a:rPr>
                      <m:t>)</m:t>
                    </m:r>
                  </m:oMath>
                </a14:m>
                <a:r>
                  <a:rPr lang="zh-CN" altLang="en-US" sz="2800" dirty="0">
                    <a:latin typeface="Microsoft YaHei" charset="-122"/>
                    <a:ea typeface="Microsoft YaHei" charset="-122"/>
                    <a:cs typeface="Microsoft YaHei" charset="-122"/>
                  </a:rPr>
                  <a:t>排序</a:t>
                </a:r>
                <a:r>
                  <a:rPr lang="en-US" altLang="zh-CN" sz="2800" dirty="0">
                    <a:latin typeface="Microsoft YaHei" charset="-122"/>
                    <a:ea typeface="Microsoft YaHei" charset="-122"/>
                    <a:cs typeface="Microsoft YaHei" charset="-122"/>
                  </a:rPr>
                  <a:t> </a:t>
                </a:r>
                <a14:m>
                  <m:oMath xmlns:m="http://schemas.openxmlformats.org/officeDocument/2006/math">
                    <m:sSub>
                      <m:sSubPr>
                        <m:ctrlPr>
                          <a:rPr lang="en-US" altLang="zh-CN" sz="2800" i="1" smtClean="0">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𝑿</m:t>
                        </m:r>
                      </m:e>
                      <m:sub>
                        <m:r>
                          <a:rPr lang="en-US" altLang="zh-CN" sz="2800" b="0" i="1" smtClean="0">
                            <a:latin typeface="Cambria Math" charset="0"/>
                            <a:ea typeface="Times New Roman" charset="0"/>
                            <a:cs typeface="Times New Roman" charset="0"/>
                          </a:rPr>
                          <m:t>𝑢</m:t>
                        </m:r>
                      </m:sub>
                    </m:sSub>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以合适的比例标注</a:t>
                </a:r>
                <a14:m>
                  <m:oMath xmlns:m="http://schemas.openxmlformats.org/officeDocument/2006/math">
                    <m:r>
                      <a:rPr lang="en-US" altLang="zh-CN" sz="2800" b="0" i="1" smtClean="0">
                        <a:latin typeface="Cambria Math" charset="0"/>
                        <a:ea typeface="Times New Roman" charset="0"/>
                        <a:cs typeface="Times New Roman" charset="0"/>
                      </a:rPr>
                      <m:t>𝑦</m:t>
                    </m:r>
                    <m:r>
                      <a:rPr lang="en-US" altLang="zh-CN" sz="2800" b="0" i="1" smtClean="0">
                        <a:latin typeface="Cambria Math" charset="0"/>
                        <a:ea typeface="Times New Roman" charset="0"/>
                        <a:cs typeface="Times New Roman" charset="0"/>
                      </a:rPr>
                      <m:t>=1,−1</m:t>
                    </m:r>
                  </m:oMath>
                </a14:m>
                <a:endParaRPr lang="en-US" altLang="zh-CN" sz="2800" dirty="0">
                  <a:latin typeface="Times New Roman" charset="0"/>
                  <a:ea typeface="Times New Roman" charset="0"/>
                  <a:cs typeface="Times New Roman" charset="0"/>
                </a:endParaRPr>
              </a:p>
              <a:p>
                <a:r>
                  <a:rPr lang="en-US" altLang="zh-CN" sz="2800" dirty="0">
                    <a:latin typeface="Times New Roman" charset="0"/>
                    <a:ea typeface="Times New Roman" charset="0"/>
                    <a:cs typeface="Times New Roman" charset="0"/>
                  </a:rPr>
                  <a:t>FOR </a:t>
                </a:r>
                <a14:m>
                  <m:oMath xmlns:m="http://schemas.openxmlformats.org/officeDocument/2006/math">
                    <m:acc>
                      <m:accPr>
                        <m:chr m:val="̃"/>
                        <m:ctrlPr>
                          <a:rPr lang="en-US" altLang="zh-CN" sz="2800" i="1" smtClean="0">
                            <a:latin typeface="Cambria Math" charset="0"/>
                            <a:ea typeface="Times New Roman" charset="0"/>
                            <a:cs typeface="Times New Roman" charset="0"/>
                          </a:rPr>
                        </m:ctrlPr>
                      </m:accPr>
                      <m:e>
                        <m:r>
                          <a:rPr lang="en-US" altLang="zh-CN" sz="2800" b="0" i="1" smtClean="0">
                            <a:latin typeface="Cambria Math" panose="02040503050406030204" pitchFamily="18" charset="0"/>
                            <a:ea typeface="Times New Roman" charset="0"/>
                            <a:cs typeface="Times New Roman" charset="0"/>
                          </a:rPr>
                          <m:t>𝐶</m:t>
                        </m:r>
                      </m:e>
                    </m:acc>
                    <m:r>
                      <a:rPr lang="en-US" altLang="zh-CN" sz="2800" i="1" smtClean="0">
                        <a:latin typeface="Cambria Math" charset="0"/>
                        <a:ea typeface="Times New Roman" charset="0"/>
                        <a:cs typeface="Times New Roman" charset="0"/>
                      </a:rPr>
                      <m:t>←</m:t>
                    </m:r>
                    <m:sSup>
                      <m:sSupPr>
                        <m:ctrlPr>
                          <a:rPr lang="en-US" altLang="zh-CN" sz="2800" i="1" smtClean="0">
                            <a:latin typeface="Cambria Math" charset="0"/>
                            <a:ea typeface="Times New Roman" charset="0"/>
                            <a:cs typeface="Times New Roman" charset="0"/>
                          </a:rPr>
                        </m:ctrlPr>
                      </m:sSupPr>
                      <m:e>
                        <m:r>
                          <a:rPr lang="en-US" altLang="zh-CN" sz="2800" b="0" i="1" smtClean="0">
                            <a:latin typeface="Cambria Math" charset="0"/>
                            <a:ea typeface="Times New Roman" charset="0"/>
                            <a:cs typeface="Times New Roman" charset="0"/>
                          </a:rPr>
                          <m:t>10</m:t>
                        </m:r>
                      </m:e>
                      <m:sup>
                        <m:r>
                          <a:rPr lang="en-US" altLang="zh-CN" sz="2800" b="0" i="1" smtClean="0">
                            <a:latin typeface="Cambria Math" charset="0"/>
                            <a:ea typeface="Times New Roman" charset="0"/>
                            <a:cs typeface="Times New Roman" charset="0"/>
                          </a:rPr>
                          <m:t>−5</m:t>
                        </m:r>
                      </m:sup>
                    </m:sSup>
                    <m:sSub>
                      <m:sSubPr>
                        <m:ctrlPr>
                          <a:rPr lang="en-US" altLang="zh-CN" sz="2800" i="1" smtClean="0">
                            <a:latin typeface="Cambria Math" charset="0"/>
                            <a:ea typeface="Times New Roman" charset="0"/>
                            <a:cs typeface="Times New Roman" charset="0"/>
                          </a:rPr>
                        </m:ctrlPr>
                      </m:sSubPr>
                      <m:e>
                        <m:r>
                          <a:rPr lang="en-US" altLang="zh-CN" sz="2800" b="0" i="1" smtClean="0">
                            <a:latin typeface="Cambria Math" panose="02040503050406030204" pitchFamily="18" charset="0"/>
                            <a:ea typeface="Times New Roman" charset="0"/>
                            <a:cs typeface="Times New Roman" charset="0"/>
                          </a:rPr>
                          <m:t>𝐶</m:t>
                        </m:r>
                      </m:e>
                      <m:sub>
                        <m:r>
                          <a:rPr lang="en-US" altLang="zh-CN" sz="2800" b="0" i="1" smtClean="0">
                            <a:latin typeface="Cambria Math" charset="0"/>
                            <a:ea typeface="Times New Roman" charset="0"/>
                            <a:cs typeface="Times New Roman" charset="0"/>
                          </a:rPr>
                          <m:t>2</m:t>
                        </m:r>
                      </m:sub>
                    </m:sSub>
                    <m:r>
                      <a:rPr lang="en-US" altLang="zh-CN" sz="2800" b="0" i="1" smtClean="0">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panose="02040503050406030204" pitchFamily="18" charset="0"/>
                            <a:ea typeface="Times New Roman" charset="0"/>
                            <a:cs typeface="Times New Roman" charset="0"/>
                          </a:rPr>
                          <m:t>𝐶</m:t>
                        </m:r>
                      </m:e>
                      <m:sub>
                        <m:r>
                          <a:rPr lang="en-US" altLang="zh-CN" sz="2800" i="1">
                            <a:latin typeface="Cambria Math" charset="0"/>
                            <a:ea typeface="Times New Roman" charset="0"/>
                            <a:cs typeface="Times New Roman" charset="0"/>
                          </a:rPr>
                          <m:t>2</m:t>
                        </m:r>
                      </m:sub>
                    </m:sSub>
                  </m:oMath>
                </a14:m>
                <a:endParaRPr lang="en-US" altLang="zh-CN" sz="2800" dirty="0">
                  <a:latin typeface="Times New Roman" charset="0"/>
                  <a:ea typeface="Times New Roman" charset="0"/>
                  <a:cs typeface="Times New Roman" charset="0"/>
                </a:endParaRPr>
              </a:p>
              <a:p>
                <a:pPr lvl="1" indent="-285750">
                  <a:lnSpc>
                    <a:spcPct val="100000"/>
                  </a:lnSpc>
                  <a:buFont typeface="Wingdings" charset="2"/>
                  <a:buChar char="l"/>
                </a:pPr>
                <a:r>
                  <a:rPr lang="en-US" altLang="zh-CN" sz="2800" dirty="0">
                    <a:latin typeface="Times New Roman" charset="0"/>
                    <a:ea typeface="Times New Roman" charset="0"/>
                    <a:cs typeface="Times New Roman" charset="0"/>
                  </a:rPr>
                  <a:t>REPEAT:</a:t>
                </a:r>
              </a:p>
              <a:p>
                <a:pPr lvl="2" indent="-285750">
                  <a:lnSpc>
                    <a:spcPct val="100000"/>
                  </a:lnSpc>
                  <a:buFont typeface="Wingdings" charset="2"/>
                  <a:buChar char="l"/>
                </a:pPr>
                <a14:m>
                  <m:oMath xmlns:m="http://schemas.openxmlformats.org/officeDocument/2006/math">
                    <m:func>
                      <m:funcPr>
                        <m:ctrlPr>
                          <a:rPr lang="en-US" altLang="zh-CN" sz="2800" i="1" smtClean="0">
                            <a:solidFill>
                              <a:srgbClr val="09405E"/>
                            </a:solidFill>
                            <a:latin typeface="Cambria Math" charset="0"/>
                            <a:ea typeface="Times New Roman" charset="0"/>
                            <a:cs typeface="Times New Roman" charset="0"/>
                          </a:rPr>
                        </m:ctrlPr>
                      </m:funcPr>
                      <m:fName>
                        <m:limLow>
                          <m:limLowPr>
                            <m:ctrlPr>
                              <a:rPr lang="en-US" altLang="zh-CN" sz="2800" i="1">
                                <a:solidFill>
                                  <a:srgbClr val="09405E"/>
                                </a:solidFill>
                                <a:latin typeface="Cambria Math" charset="0"/>
                                <a:ea typeface="Times New Roman" charset="0"/>
                                <a:cs typeface="Times New Roman" charset="0"/>
                              </a:rPr>
                            </m:ctrlPr>
                          </m:limLowPr>
                          <m:e>
                            <m:r>
                              <m:rPr>
                                <m:sty m:val="p"/>
                              </m:rPr>
                              <a:rPr lang="en-US" altLang="zh-CN" sz="2800">
                                <a:solidFill>
                                  <a:srgbClr val="09405E"/>
                                </a:solidFill>
                                <a:latin typeface="Cambria Math" charset="0"/>
                                <a:ea typeface="Times New Roman" charset="0"/>
                                <a:cs typeface="Times New Roman" charset="0"/>
                              </a:rPr>
                              <m:t>min</m:t>
                            </m:r>
                          </m:e>
                          <m:lim>
                            <m:r>
                              <a:rPr lang="en-US" altLang="zh-CN" sz="2800" i="1">
                                <a:solidFill>
                                  <a:srgbClr val="09405E"/>
                                </a:solidFill>
                                <a:latin typeface="Cambria Math" charset="0"/>
                                <a:ea typeface="Times New Roman" charset="0"/>
                                <a:cs typeface="Times New Roman" charset="0"/>
                              </a:rPr>
                              <m:t>𝑓</m:t>
                            </m:r>
                          </m:lim>
                        </m:limLow>
                      </m:fName>
                      <m:e>
                        <m:f>
                          <m:fPr>
                            <m:ctrlPr>
                              <a:rPr lang="en-US" altLang="zh-CN" sz="2800" i="1">
                                <a:solidFill>
                                  <a:srgbClr val="09405E"/>
                                </a:solidFill>
                                <a:latin typeface="Cambria Math" charset="0"/>
                              </a:rPr>
                            </m:ctrlPr>
                          </m:fPr>
                          <m:num>
                            <m:r>
                              <a:rPr lang="en-US" altLang="zh-CN" sz="2800" i="1">
                                <a:solidFill>
                                  <a:srgbClr val="09405E"/>
                                </a:solidFill>
                                <a:latin typeface="Cambria Math" panose="02040503050406030204" pitchFamily="18" charset="0"/>
                              </a:rPr>
                              <m:t>1</m:t>
                            </m:r>
                          </m:num>
                          <m:den>
                            <m:r>
                              <a:rPr lang="en-US" altLang="zh-CN" sz="2800" i="1">
                                <a:solidFill>
                                  <a:srgbClr val="09405E"/>
                                </a:solidFill>
                                <a:latin typeface="Cambria Math" panose="02040503050406030204" pitchFamily="18" charset="0"/>
                              </a:rPr>
                              <m:t>2</m:t>
                            </m:r>
                          </m:den>
                        </m:f>
                        <m:sSup>
                          <m:sSupPr>
                            <m:ctrlPr>
                              <a:rPr lang="en-US" altLang="zh-CN" sz="2800" i="1">
                                <a:solidFill>
                                  <a:srgbClr val="09405E"/>
                                </a:solidFill>
                                <a:latin typeface="Cambria Math" charset="0"/>
                              </a:rPr>
                            </m:ctrlPr>
                          </m:sSupPr>
                          <m:e>
                            <m:d>
                              <m:dPr>
                                <m:begChr m:val="‖"/>
                                <m:endChr m:val="‖"/>
                                <m:ctrlPr>
                                  <a:rPr lang="en-US" altLang="zh-CN" sz="2800" i="1">
                                    <a:solidFill>
                                      <a:srgbClr val="09405E"/>
                                    </a:solidFill>
                                    <a:latin typeface="Cambria Math" charset="0"/>
                                  </a:rPr>
                                </m:ctrlPr>
                              </m:dPr>
                              <m:e>
                                <m:r>
                                  <a:rPr lang="en-US" altLang="zh-CN" sz="2800" b="1" i="1">
                                    <a:solidFill>
                                      <a:srgbClr val="09405E"/>
                                    </a:solidFill>
                                    <a:latin typeface="Cambria Math" panose="02040503050406030204" pitchFamily="18" charset="0"/>
                                  </a:rPr>
                                  <m:t>𝒘</m:t>
                                </m:r>
                              </m:e>
                            </m:d>
                          </m:e>
                          <m:sup>
                            <m:r>
                              <a:rPr lang="en-US" altLang="zh-CN" sz="2800" i="1">
                                <a:solidFill>
                                  <a:srgbClr val="09405E"/>
                                </a:solidFill>
                                <a:latin typeface="Cambria Math" panose="02040503050406030204" pitchFamily="18" charset="0"/>
                              </a:rPr>
                              <m:t>2</m:t>
                            </m:r>
                          </m:sup>
                        </m:sSup>
                        <m:r>
                          <a:rPr lang="en-US" altLang="zh-CN" sz="2800" i="1">
                            <a:solidFill>
                              <a:srgbClr val="09405E"/>
                            </a:solidFill>
                            <a:latin typeface="Cambria Math" panose="02040503050406030204" pitchFamily="18" charset="0"/>
                          </a:rPr>
                          <m:t>+</m:t>
                        </m:r>
                        <m:sSub>
                          <m:sSubPr>
                            <m:ctrlPr>
                              <a:rPr lang="en-US" altLang="zh-CN" sz="2800" i="1">
                                <a:solidFill>
                                  <a:srgbClr val="09405E"/>
                                </a:solidFill>
                                <a:latin typeface="Cambria Math" charset="0"/>
                              </a:rPr>
                            </m:ctrlPr>
                          </m:sSubPr>
                          <m:e>
                            <m:r>
                              <a:rPr lang="en-US" altLang="zh-CN" sz="2800" i="1">
                                <a:solidFill>
                                  <a:srgbClr val="09405E"/>
                                </a:solidFill>
                                <a:latin typeface="Cambria Math" panose="02040503050406030204" pitchFamily="18" charset="0"/>
                              </a:rPr>
                              <m:t>𝐶</m:t>
                            </m:r>
                          </m:e>
                          <m:sub>
                            <m:r>
                              <a:rPr lang="en-US" altLang="zh-CN" sz="2800" i="1">
                                <a:solidFill>
                                  <a:srgbClr val="09405E"/>
                                </a:solidFill>
                                <a:latin typeface="Cambria Math" panose="02040503050406030204" pitchFamily="18" charset="0"/>
                              </a:rPr>
                              <m:t>1</m:t>
                            </m:r>
                          </m:sub>
                        </m:sSub>
                        <m:nary>
                          <m:naryPr>
                            <m:chr m:val="∑"/>
                            <m:ctrlPr>
                              <a:rPr lang="en-US" altLang="zh-CN" sz="2800" i="1">
                                <a:solidFill>
                                  <a:srgbClr val="09405E"/>
                                </a:solidFill>
                                <a:latin typeface="Cambria Math" charset="0"/>
                                <a:ea typeface="Times New Roman" charset="0"/>
                                <a:cs typeface="Times New Roman" charset="0"/>
                              </a:rPr>
                            </m:ctrlPr>
                          </m:naryPr>
                          <m:sub>
                            <m:r>
                              <m:rPr>
                                <m:brk m:alnAt="23"/>
                              </m:rPr>
                              <a:rPr lang="en-US" altLang="zh-CN" sz="2800" i="1">
                                <a:solidFill>
                                  <a:srgbClr val="09405E"/>
                                </a:solidFill>
                                <a:latin typeface="Cambria Math" charset="0"/>
                                <a:ea typeface="Times New Roman" charset="0"/>
                                <a:cs typeface="Times New Roman" charset="0"/>
                              </a:rPr>
                              <m:t>𝑖</m:t>
                            </m:r>
                            <m:r>
                              <a:rPr lang="en-US" altLang="zh-CN" sz="2800" i="1">
                                <a:solidFill>
                                  <a:srgbClr val="09405E"/>
                                </a:solidFill>
                                <a:latin typeface="Cambria Math" charset="0"/>
                                <a:ea typeface="Times New Roman" charset="0"/>
                                <a:cs typeface="Times New Roman" charset="0"/>
                              </a:rPr>
                              <m:t>=1</m:t>
                            </m:r>
                          </m:sub>
                          <m:sup>
                            <m:r>
                              <a:rPr lang="en-US" altLang="zh-CN" sz="2800" b="0" i="1" smtClean="0">
                                <a:solidFill>
                                  <a:srgbClr val="09405E"/>
                                </a:solidFill>
                                <a:latin typeface="Cambria Math" charset="0"/>
                                <a:ea typeface="Times New Roman" charset="0"/>
                                <a:cs typeface="Times New Roman" charset="0"/>
                              </a:rPr>
                              <m:t>𝐿</m:t>
                            </m:r>
                          </m:sup>
                          <m:e>
                            <m:sSub>
                              <m:sSubPr>
                                <m:ctrlPr>
                                  <a:rPr lang="en-US" altLang="zh-CN" sz="2800" i="1">
                                    <a:solidFill>
                                      <a:srgbClr val="09405E"/>
                                    </a:solidFill>
                                    <a:latin typeface="Cambria Math" charset="0"/>
                                    <a:ea typeface="Times New Roman" charset="0"/>
                                    <a:cs typeface="Times New Roman" charset="0"/>
                                  </a:rPr>
                                </m:ctrlPr>
                              </m:sSubPr>
                              <m:e>
                                <m:r>
                                  <a:rPr lang="en-US" altLang="zh-CN" sz="2800" i="1">
                                    <a:solidFill>
                                      <a:srgbClr val="09405E"/>
                                    </a:solidFill>
                                    <a:latin typeface="Cambria Math" charset="0"/>
                                    <a:ea typeface="Times New Roman" charset="0"/>
                                    <a:cs typeface="Times New Roman" charset="0"/>
                                  </a:rPr>
                                  <m:t>(1−</m:t>
                                </m:r>
                                <m:sSub>
                                  <m:sSubPr>
                                    <m:ctrlPr>
                                      <a:rPr lang="en-US" altLang="zh-CN" sz="2800" i="1">
                                        <a:solidFill>
                                          <a:srgbClr val="09405E"/>
                                        </a:solidFill>
                                        <a:latin typeface="Cambria Math" charset="0"/>
                                        <a:ea typeface="Times New Roman" charset="0"/>
                                        <a:cs typeface="Times New Roman" charset="0"/>
                                      </a:rPr>
                                    </m:ctrlPr>
                                  </m:sSubPr>
                                  <m:e>
                                    <m:r>
                                      <a:rPr lang="en-US" altLang="zh-CN" sz="2800" i="1">
                                        <a:solidFill>
                                          <a:srgbClr val="09405E"/>
                                        </a:solidFill>
                                        <a:latin typeface="Cambria Math" charset="0"/>
                                        <a:ea typeface="Times New Roman" charset="0"/>
                                        <a:cs typeface="Times New Roman" charset="0"/>
                                      </a:rPr>
                                      <m:t>𝑦</m:t>
                                    </m:r>
                                  </m:e>
                                  <m:sub>
                                    <m:r>
                                      <a:rPr lang="en-US" altLang="zh-CN" sz="2800" i="1">
                                        <a:solidFill>
                                          <a:srgbClr val="09405E"/>
                                        </a:solidFill>
                                        <a:latin typeface="Cambria Math" charset="0"/>
                                        <a:ea typeface="Times New Roman" charset="0"/>
                                        <a:cs typeface="Times New Roman" charset="0"/>
                                      </a:rPr>
                                      <m:t>𝑖</m:t>
                                    </m:r>
                                  </m:sub>
                                </m:sSub>
                                <m:r>
                                  <a:rPr lang="en-US" altLang="zh-CN" sz="2800" i="1">
                                    <a:solidFill>
                                      <a:srgbClr val="09405E"/>
                                    </a:solidFill>
                                    <a:latin typeface="Cambria Math" charset="0"/>
                                    <a:ea typeface="Times New Roman" charset="0"/>
                                    <a:cs typeface="Times New Roman" charset="0"/>
                                  </a:rPr>
                                  <m:t>𝑓</m:t>
                                </m:r>
                                <m:r>
                                  <a:rPr lang="en-US" altLang="zh-CN" sz="2800" i="1">
                                    <a:solidFill>
                                      <a:srgbClr val="09405E"/>
                                    </a:solidFill>
                                    <a:latin typeface="Cambria Math" charset="0"/>
                                    <a:ea typeface="Times New Roman" charset="0"/>
                                    <a:cs typeface="Times New Roman" charset="0"/>
                                  </a:rPr>
                                  <m:t>(</m:t>
                                </m:r>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charset="0"/>
                                        <a:ea typeface="Times New Roman" charset="0"/>
                                        <a:cs typeface="Times New Roman" charset="0"/>
                                      </a:rPr>
                                      <m:t>𝒙</m:t>
                                    </m:r>
                                  </m:e>
                                  <m:sub>
                                    <m:r>
                                      <a:rPr lang="en-US" altLang="zh-CN" sz="2800" i="1">
                                        <a:solidFill>
                                          <a:srgbClr val="09405E"/>
                                        </a:solidFill>
                                        <a:latin typeface="Cambria Math" charset="0"/>
                                        <a:ea typeface="Times New Roman" charset="0"/>
                                        <a:cs typeface="Times New Roman" charset="0"/>
                                      </a:rPr>
                                      <m:t>𝑖</m:t>
                                    </m:r>
                                  </m:sub>
                                </m:sSub>
                                <m:r>
                                  <a:rPr lang="en-US" altLang="zh-CN" sz="2800" i="1">
                                    <a:solidFill>
                                      <a:srgbClr val="09405E"/>
                                    </a:solidFill>
                                    <a:latin typeface="Cambria Math" charset="0"/>
                                    <a:ea typeface="Times New Roman" charset="0"/>
                                    <a:cs typeface="Times New Roman" charset="0"/>
                                  </a:rPr>
                                  <m:t>))</m:t>
                                </m:r>
                              </m:e>
                              <m:sub>
                                <m:r>
                                  <a:rPr lang="en-US" altLang="zh-CN" sz="2800" i="1">
                                    <a:solidFill>
                                      <a:srgbClr val="09405E"/>
                                    </a:solidFill>
                                    <a:latin typeface="Cambria Math" charset="0"/>
                                    <a:ea typeface="Times New Roman" charset="0"/>
                                    <a:cs typeface="Times New Roman" charset="0"/>
                                  </a:rPr>
                                  <m:t>+</m:t>
                                </m:r>
                              </m:sub>
                            </m:sSub>
                          </m:e>
                        </m:nary>
                      </m:e>
                    </m:func>
                    <m:r>
                      <a:rPr lang="en-US" altLang="zh-CN" sz="2800" i="1">
                        <a:solidFill>
                          <a:srgbClr val="09405E"/>
                        </a:solidFill>
                        <a:latin typeface="Cambria Math" charset="0"/>
                        <a:ea typeface="Times New Roman" charset="0"/>
                        <a:cs typeface="Times New Roman" charset="0"/>
                      </a:rPr>
                      <m:t>+</m:t>
                    </m:r>
                    <m:acc>
                      <m:accPr>
                        <m:chr m:val="̃"/>
                        <m:ctrlPr>
                          <a:rPr lang="en-US" altLang="zh-CN" sz="2800" i="1" smtClean="0">
                            <a:solidFill>
                              <a:srgbClr val="C00000"/>
                            </a:solidFill>
                            <a:latin typeface="Cambria Math" charset="0"/>
                            <a:ea typeface="Times New Roman" charset="0"/>
                            <a:cs typeface="Times New Roman" charset="0"/>
                          </a:rPr>
                        </m:ctrlPr>
                      </m:accPr>
                      <m:e>
                        <m:r>
                          <a:rPr lang="en-US" altLang="zh-CN" sz="2800" i="1">
                            <a:solidFill>
                              <a:srgbClr val="C00000"/>
                            </a:solidFill>
                            <a:latin typeface="Cambria Math" panose="02040503050406030204" pitchFamily="18" charset="0"/>
                            <a:ea typeface="Times New Roman" charset="0"/>
                            <a:cs typeface="Times New Roman" charset="0"/>
                          </a:rPr>
                          <m:t>𝐶</m:t>
                        </m:r>
                      </m:e>
                    </m:acc>
                    <m:nary>
                      <m:naryPr>
                        <m:chr m:val="∑"/>
                        <m:ctrlPr>
                          <a:rPr lang="en-US" altLang="zh-CN" sz="2800" i="1">
                            <a:solidFill>
                              <a:srgbClr val="09405E"/>
                            </a:solidFill>
                            <a:latin typeface="Cambria Math" charset="0"/>
                            <a:ea typeface="Times New Roman" charset="0"/>
                            <a:cs typeface="Times New Roman" charset="0"/>
                          </a:rPr>
                        </m:ctrlPr>
                      </m:naryPr>
                      <m:sub>
                        <m:r>
                          <m:rPr>
                            <m:brk m:alnAt="23"/>
                          </m:rPr>
                          <a:rPr lang="en-US" altLang="zh-CN" sz="2800" i="1">
                            <a:solidFill>
                              <a:srgbClr val="09405E"/>
                            </a:solidFill>
                            <a:latin typeface="Cambria Math" charset="0"/>
                            <a:ea typeface="Times New Roman" charset="0"/>
                            <a:cs typeface="Times New Roman" charset="0"/>
                          </a:rPr>
                          <m:t>𝑖</m:t>
                        </m:r>
                        <m:r>
                          <a:rPr lang="en-US" altLang="zh-CN" sz="2800" i="1">
                            <a:solidFill>
                              <a:srgbClr val="09405E"/>
                            </a:solidFill>
                            <a:latin typeface="Cambria Math" charset="0"/>
                            <a:ea typeface="Times New Roman" charset="0"/>
                            <a:cs typeface="Times New Roman" charset="0"/>
                          </a:rPr>
                          <m:t>=</m:t>
                        </m:r>
                        <m:r>
                          <a:rPr lang="en-US" altLang="zh-CN" sz="2800" b="0" i="1" smtClean="0">
                            <a:solidFill>
                              <a:srgbClr val="09405E"/>
                            </a:solidFill>
                            <a:latin typeface="Cambria Math" charset="0"/>
                            <a:ea typeface="Times New Roman" charset="0"/>
                            <a:cs typeface="Times New Roman" charset="0"/>
                          </a:rPr>
                          <m:t>𝐿</m:t>
                        </m:r>
                        <m:r>
                          <a:rPr lang="en-US" altLang="zh-CN" sz="2800" i="1">
                            <a:solidFill>
                              <a:srgbClr val="09405E"/>
                            </a:solidFill>
                            <a:latin typeface="Cambria Math" charset="0"/>
                            <a:ea typeface="Times New Roman" charset="0"/>
                            <a:cs typeface="Times New Roman" charset="0"/>
                          </a:rPr>
                          <m:t>+1</m:t>
                        </m:r>
                      </m:sub>
                      <m:sup>
                        <m:r>
                          <a:rPr lang="en-US" altLang="zh-CN" sz="2800" b="0" i="1" smtClean="0">
                            <a:solidFill>
                              <a:srgbClr val="09405E"/>
                            </a:solidFill>
                            <a:latin typeface="Cambria Math" charset="0"/>
                            <a:ea typeface="Times New Roman" charset="0"/>
                            <a:cs typeface="Times New Roman" charset="0"/>
                          </a:rPr>
                          <m:t>𝑁</m:t>
                        </m:r>
                      </m:sup>
                      <m:e>
                        <m:sSub>
                          <m:sSubPr>
                            <m:ctrlPr>
                              <a:rPr lang="en-US" altLang="zh-CN" sz="2800" i="1">
                                <a:solidFill>
                                  <a:srgbClr val="09405E"/>
                                </a:solidFill>
                                <a:latin typeface="Cambria Math" charset="0"/>
                                <a:ea typeface="Times New Roman" charset="0"/>
                                <a:cs typeface="Times New Roman" charset="0"/>
                              </a:rPr>
                            </m:ctrlPr>
                          </m:sSubPr>
                          <m:e>
                            <m:r>
                              <a:rPr lang="en-US" altLang="zh-CN" sz="2800" i="1">
                                <a:solidFill>
                                  <a:srgbClr val="09405E"/>
                                </a:solidFill>
                                <a:latin typeface="Cambria Math" charset="0"/>
                                <a:ea typeface="Times New Roman" charset="0"/>
                                <a:cs typeface="Times New Roman" charset="0"/>
                              </a:rPr>
                              <m:t>(1−</m:t>
                            </m:r>
                            <m:r>
                              <a:rPr lang="en-US" altLang="zh-CN" sz="2800" i="1" smtClean="0">
                                <a:solidFill>
                                  <a:srgbClr val="09405E"/>
                                </a:solidFill>
                                <a:latin typeface="Cambria Math" charset="0"/>
                                <a:ea typeface="Times New Roman" charset="0"/>
                                <a:cs typeface="Times New Roman" charset="0"/>
                              </a:rPr>
                              <m:t>|</m:t>
                            </m:r>
                            <m:r>
                              <a:rPr lang="en-US" altLang="zh-CN" sz="2800" i="1" smtClean="0">
                                <a:solidFill>
                                  <a:srgbClr val="09405E"/>
                                </a:solidFill>
                                <a:latin typeface="Cambria Math" charset="0"/>
                                <a:ea typeface="Times New Roman" charset="0"/>
                                <a:cs typeface="Times New Roman" charset="0"/>
                              </a:rPr>
                              <m:t>𝑓</m:t>
                            </m:r>
                            <m:r>
                              <a:rPr lang="en-US" altLang="zh-CN" sz="2800" i="1" smtClean="0">
                                <a:solidFill>
                                  <a:srgbClr val="09405E"/>
                                </a:solidFill>
                                <a:latin typeface="Cambria Math" charset="0"/>
                                <a:ea typeface="Times New Roman" charset="0"/>
                                <a:cs typeface="Times New Roman" charset="0"/>
                              </a:rPr>
                              <m:t>(</m:t>
                            </m:r>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charset="0"/>
                                    <a:ea typeface="Times New Roman" charset="0"/>
                                    <a:cs typeface="Times New Roman" charset="0"/>
                                  </a:rPr>
                                  <m:t>𝒙</m:t>
                                </m:r>
                              </m:e>
                              <m:sub>
                                <m:r>
                                  <a:rPr lang="en-US" altLang="zh-CN" sz="2800" i="1">
                                    <a:solidFill>
                                      <a:srgbClr val="09405E"/>
                                    </a:solidFill>
                                    <a:latin typeface="Cambria Math" charset="0"/>
                                    <a:ea typeface="Times New Roman" charset="0"/>
                                    <a:cs typeface="Times New Roman" charset="0"/>
                                  </a:rPr>
                                  <m:t>𝑖</m:t>
                                </m:r>
                              </m:sub>
                            </m:sSub>
                            <m:r>
                              <a:rPr lang="en-US" altLang="zh-CN" sz="2800" i="1">
                                <a:solidFill>
                                  <a:srgbClr val="09405E"/>
                                </a:solidFill>
                                <a:latin typeface="Cambria Math" charset="0"/>
                                <a:ea typeface="Times New Roman" charset="0"/>
                                <a:cs typeface="Times New Roman" charset="0"/>
                              </a:rPr>
                              <m:t>)</m:t>
                            </m:r>
                            <m:r>
                              <a:rPr lang="en-US" altLang="zh-CN" sz="2800" i="1" smtClean="0">
                                <a:solidFill>
                                  <a:srgbClr val="09405E"/>
                                </a:solidFill>
                                <a:latin typeface="Cambria Math" charset="0"/>
                                <a:ea typeface="Times New Roman" charset="0"/>
                                <a:cs typeface="Times New Roman" charset="0"/>
                              </a:rPr>
                              <m:t>|</m:t>
                            </m:r>
                            <m:r>
                              <a:rPr lang="en-US" altLang="zh-CN" sz="2800" i="1">
                                <a:solidFill>
                                  <a:srgbClr val="09405E"/>
                                </a:solidFill>
                                <a:latin typeface="Cambria Math" charset="0"/>
                                <a:ea typeface="Times New Roman" charset="0"/>
                                <a:cs typeface="Times New Roman" charset="0"/>
                              </a:rPr>
                              <m:t>)</m:t>
                            </m:r>
                          </m:e>
                          <m:sub>
                            <m:r>
                              <a:rPr lang="en-US" altLang="zh-CN" sz="2800" i="1">
                                <a:solidFill>
                                  <a:srgbClr val="09405E"/>
                                </a:solidFill>
                                <a:latin typeface="Cambria Math" charset="0"/>
                                <a:ea typeface="Times New Roman" charset="0"/>
                                <a:cs typeface="Times New Roman" charset="0"/>
                              </a:rPr>
                              <m:t>+</m:t>
                            </m:r>
                          </m:sub>
                        </m:sSub>
                      </m:e>
                    </m:nary>
                  </m:oMath>
                </a14:m>
                <a:endParaRPr lang="en-US" altLang="zh-CN" sz="2800" dirty="0">
                  <a:solidFill>
                    <a:srgbClr val="09405E"/>
                  </a:solidFill>
                  <a:latin typeface="Times New Roman" charset="0"/>
                  <a:ea typeface="Times New Roman" charset="0"/>
                  <a:cs typeface="Times New Roman" charset="0"/>
                </a:endParaRPr>
              </a:p>
              <a:p>
                <a:pPr lvl="2" indent="-285750">
                  <a:lnSpc>
                    <a:spcPct val="100000"/>
                  </a:lnSpc>
                  <a:buFont typeface="Wingdings" charset="2"/>
                  <a:buChar char="l"/>
                </a:pPr>
                <a:r>
                  <a:rPr lang="en-US" altLang="zh-CN" sz="2800" dirty="0">
                    <a:solidFill>
                      <a:srgbClr val="09405E"/>
                    </a:solidFill>
                    <a:latin typeface="Times New Roman" charset="0"/>
                    <a:ea typeface="Times New Roman" charset="0"/>
                    <a:cs typeface="Times New Roman" charset="0"/>
                  </a:rPr>
                  <a:t>IF </a:t>
                </a:r>
                <a14:m>
                  <m:oMath xmlns:m="http://schemas.openxmlformats.org/officeDocument/2006/math">
                    <m:r>
                      <a:rPr lang="en-US" altLang="zh-CN" sz="2800" i="1" smtClean="0">
                        <a:solidFill>
                          <a:srgbClr val="09405E"/>
                        </a:solidFill>
                        <a:latin typeface="Cambria Math" charset="0"/>
                        <a:ea typeface="Times New Roman" charset="0"/>
                        <a:cs typeface="Times New Roman" charset="0"/>
                      </a:rPr>
                      <m:t>∃</m:t>
                    </m:r>
                    <m:d>
                      <m:dPr>
                        <m:ctrlPr>
                          <a:rPr lang="en-US" altLang="zh-CN" sz="2800" b="0" i="1" smtClean="0">
                            <a:solidFill>
                              <a:srgbClr val="09405E"/>
                            </a:solidFill>
                            <a:latin typeface="Cambria Math" charset="0"/>
                            <a:ea typeface="Times New Roman" charset="0"/>
                            <a:cs typeface="Times New Roman" charset="0"/>
                          </a:rPr>
                        </m:ctrlPr>
                      </m:dPr>
                      <m:e>
                        <m:r>
                          <a:rPr lang="en-US" altLang="zh-CN" sz="2800" b="0" i="1" smtClean="0">
                            <a:solidFill>
                              <a:srgbClr val="09405E"/>
                            </a:solidFill>
                            <a:latin typeface="Cambria Math" charset="0"/>
                            <a:ea typeface="Times New Roman" charset="0"/>
                            <a:cs typeface="Times New Roman" charset="0"/>
                          </a:rPr>
                          <m:t>𝑖</m:t>
                        </m:r>
                        <m:r>
                          <a:rPr lang="en-US" altLang="zh-CN" sz="2800" b="0" i="1" smtClean="0">
                            <a:solidFill>
                              <a:srgbClr val="09405E"/>
                            </a:solidFill>
                            <a:latin typeface="Cambria Math" charset="0"/>
                            <a:ea typeface="Times New Roman" charset="0"/>
                            <a:cs typeface="Times New Roman" charset="0"/>
                          </a:rPr>
                          <m:t>,</m:t>
                        </m:r>
                        <m:r>
                          <a:rPr lang="en-US" altLang="zh-CN" sz="2800" b="0" i="1" smtClean="0">
                            <a:solidFill>
                              <a:srgbClr val="09405E"/>
                            </a:solidFill>
                            <a:latin typeface="Cambria Math" charset="0"/>
                            <a:ea typeface="Times New Roman" charset="0"/>
                            <a:cs typeface="Times New Roman" charset="0"/>
                          </a:rPr>
                          <m:t>𝑗</m:t>
                        </m:r>
                      </m:e>
                    </m:d>
                  </m:oMath>
                </a14:m>
                <a:r>
                  <a:rPr lang="en-US" altLang="zh-CN" sz="2800" dirty="0">
                    <a:solidFill>
                      <a:srgbClr val="09405E"/>
                    </a:solidFill>
                    <a:latin typeface="Times New Roman" charset="0"/>
                    <a:ea typeface="Times New Roman" charset="0"/>
                    <a:cs typeface="Times New Roman" charset="0"/>
                  </a:rPr>
                  <a:t> </a:t>
                </a:r>
                <a:r>
                  <a:rPr lang="zh-CN" altLang="en-US" sz="2800" dirty="0">
                    <a:solidFill>
                      <a:srgbClr val="09405E"/>
                    </a:solidFill>
                    <a:latin typeface="Microsoft YaHei" charset="-122"/>
                    <a:ea typeface="Microsoft YaHei" charset="-122"/>
                    <a:cs typeface="Microsoft YaHei" charset="-122"/>
                  </a:rPr>
                  <a:t>可交换</a:t>
                </a:r>
                <a:r>
                  <a:rPr lang="en-US" altLang="zh-CN" sz="2800" dirty="0">
                    <a:solidFill>
                      <a:srgbClr val="09405E"/>
                    </a:solidFill>
                    <a:latin typeface="Times New Roman" charset="0"/>
                    <a:ea typeface="Times New Roman" charset="0"/>
                    <a:cs typeface="Times New Roman" charset="0"/>
                  </a:rPr>
                  <a:t>THEN </a:t>
                </a:r>
                <a:r>
                  <a:rPr lang="zh-CN" altLang="en-US" sz="2800" dirty="0">
                    <a:solidFill>
                      <a:srgbClr val="09405E"/>
                    </a:solidFill>
                    <a:latin typeface="Microsoft YaHei" charset="-122"/>
                    <a:ea typeface="Microsoft YaHei" charset="-122"/>
                    <a:cs typeface="Microsoft YaHei" charset="-122"/>
                  </a:rPr>
                  <a:t>交换</a:t>
                </a:r>
                <a14:m>
                  <m:oMath xmlns:m="http://schemas.openxmlformats.org/officeDocument/2006/math">
                    <m:sSub>
                      <m:sSubPr>
                        <m:ctrlPr>
                          <a:rPr lang="en-US" altLang="zh-CN" sz="2800" i="1" smtClean="0">
                            <a:solidFill>
                              <a:srgbClr val="09405E"/>
                            </a:solidFill>
                            <a:latin typeface="Cambria Math" charset="0"/>
                            <a:ea typeface="Times New Roman" charset="0"/>
                            <a:cs typeface="Times New Roman" charset="0"/>
                          </a:rPr>
                        </m:ctrlPr>
                      </m:sSubPr>
                      <m:e>
                        <m:r>
                          <a:rPr lang="en-US" altLang="zh-CN" sz="2800" b="0" i="1" smtClean="0">
                            <a:solidFill>
                              <a:srgbClr val="09405E"/>
                            </a:solidFill>
                            <a:latin typeface="Cambria Math" charset="0"/>
                            <a:ea typeface="Times New Roman" charset="0"/>
                            <a:cs typeface="Times New Roman" charset="0"/>
                          </a:rPr>
                          <m:t>𝑦</m:t>
                        </m:r>
                      </m:e>
                      <m:sub>
                        <m:r>
                          <a:rPr lang="en-US" altLang="zh-CN" sz="2800" b="0" i="1" smtClean="0">
                            <a:solidFill>
                              <a:srgbClr val="09405E"/>
                            </a:solidFill>
                            <a:latin typeface="Cambria Math" charset="0"/>
                            <a:ea typeface="Times New Roman" charset="0"/>
                            <a:cs typeface="Times New Roman" charset="0"/>
                          </a:rPr>
                          <m:t>𝑖</m:t>
                        </m:r>
                      </m:sub>
                    </m:sSub>
                    <m:r>
                      <a:rPr lang="en-US" altLang="zh-CN" sz="2800" b="0" i="1" smtClean="0">
                        <a:solidFill>
                          <a:srgbClr val="09405E"/>
                        </a:solidFill>
                        <a:latin typeface="Cambria Math" charset="0"/>
                        <a:ea typeface="Times New Roman" charset="0"/>
                        <a:cs typeface="Times New Roman" charset="0"/>
                      </a:rPr>
                      <m:t>,</m:t>
                    </m:r>
                    <m:sSub>
                      <m:sSubPr>
                        <m:ctrlPr>
                          <a:rPr lang="en-US" altLang="zh-CN" sz="2800" b="0" i="1" smtClean="0">
                            <a:solidFill>
                              <a:srgbClr val="09405E"/>
                            </a:solidFill>
                            <a:latin typeface="Cambria Math" charset="0"/>
                            <a:ea typeface="Times New Roman" charset="0"/>
                            <a:cs typeface="Times New Roman" charset="0"/>
                          </a:rPr>
                        </m:ctrlPr>
                      </m:sSubPr>
                      <m:e>
                        <m:r>
                          <a:rPr lang="en-US" altLang="zh-CN" sz="2800" b="0" i="1" smtClean="0">
                            <a:solidFill>
                              <a:srgbClr val="09405E"/>
                            </a:solidFill>
                            <a:latin typeface="Cambria Math" charset="0"/>
                            <a:ea typeface="Times New Roman" charset="0"/>
                            <a:cs typeface="Times New Roman" charset="0"/>
                          </a:rPr>
                          <m:t>𝑦</m:t>
                        </m:r>
                      </m:e>
                      <m:sub>
                        <m:r>
                          <a:rPr lang="en-US" altLang="zh-CN" sz="2800" b="0" i="1" smtClean="0">
                            <a:solidFill>
                              <a:srgbClr val="09405E"/>
                            </a:solidFill>
                            <a:latin typeface="Cambria Math" charset="0"/>
                            <a:ea typeface="Times New Roman" charset="0"/>
                            <a:cs typeface="Times New Roman" charset="0"/>
                          </a:rPr>
                          <m:t>𝑗</m:t>
                        </m:r>
                      </m:sub>
                    </m:sSub>
                  </m:oMath>
                </a14:m>
                <a:endParaRPr lang="en-US" altLang="zh-CN" sz="2800" dirty="0">
                  <a:latin typeface="Times New Roman" charset="0"/>
                  <a:ea typeface="Times New Roman" charset="0"/>
                  <a:cs typeface="Times New Roman" charset="0"/>
                </a:endParaRPr>
              </a:p>
              <a:p>
                <a:pPr lvl="1" indent="-285750">
                  <a:lnSpc>
                    <a:spcPct val="100000"/>
                  </a:lnSpc>
                  <a:buFont typeface="Wingdings" charset="2"/>
                  <a:buChar char="l"/>
                </a:pPr>
                <a:r>
                  <a:rPr lang="en-US" altLang="zh-CN" sz="2800" dirty="0">
                    <a:latin typeface="Times New Roman" charset="0"/>
                    <a:ea typeface="Times New Roman" charset="0"/>
                    <a:cs typeface="Times New Roman" charset="0"/>
                  </a:rPr>
                  <a:t>UNTIL </a:t>
                </a:r>
                <a:r>
                  <a:rPr lang="zh-CN" altLang="en-US" sz="2800" dirty="0">
                    <a:latin typeface="Microsoft YaHei" charset="-122"/>
                    <a:ea typeface="Microsoft YaHei" charset="-122"/>
                    <a:cs typeface="Microsoft YaHei" charset="-122"/>
                  </a:rPr>
                  <a:t>没有标签可交换</a:t>
                </a:r>
                <a:endParaRPr lang="en-US" altLang="zh-CN" sz="2800" dirty="0">
                  <a:latin typeface="Microsoft YaHei" charset="-122"/>
                  <a:ea typeface="Microsoft YaHei" charset="-122"/>
                  <a:cs typeface="Microsoft YaHei" charset="-122"/>
                </a:endParaRPr>
              </a:p>
              <a:p>
                <a:pPr marL="171450" lvl="1">
                  <a:buNone/>
                </a:pPr>
                <a:endParaRPr lang="zh-CN" altLang="en-US" sz="2800" dirty="0"/>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92108" y="1369436"/>
                <a:ext cx="11295092" cy="5363873"/>
              </a:xfrm>
              <a:blipFill rotWithShape="0">
                <a:blip r:embed="rId2"/>
                <a:stretch>
                  <a:fillRect l="-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p:cNvSpPr>
                <a:spLocks noGrp="1"/>
              </p:cNvSpPr>
              <p:nvPr>
                <p:ph type="body" sz="quarter" idx="12"/>
              </p:nvPr>
            </p:nvSpPr>
            <p:spPr>
              <a:xfrm>
                <a:off x="858779" y="173038"/>
                <a:ext cx="8031221" cy="392112"/>
              </a:xfrm>
            </p:spPr>
            <p:txBody>
              <a:bodyPr/>
              <a:lstStyle/>
              <a:p>
                <a:r>
                  <a:rPr lang="en-US" altLang="zh-CN" dirty="0">
                    <a:solidFill>
                      <a:schemeClr val="bg1"/>
                    </a:solidFill>
                    <a:cs typeface="Times New Roman" charset="0"/>
                  </a:rPr>
                  <a:t>S</a:t>
                </a:r>
                <a:r>
                  <a:rPr lang="en-US" altLang="zh-CN" baseline="30000" dirty="0">
                    <a:solidFill>
                      <a:schemeClr val="bg1"/>
                    </a:solidFill>
                    <a:cs typeface="Times New Roman" charset="0"/>
                  </a:rPr>
                  <a:t>3</a:t>
                </a:r>
                <a:r>
                  <a:rPr lang="en-US" altLang="zh-CN" dirty="0">
                    <a:solidFill>
                      <a:schemeClr val="bg1"/>
                    </a:solidFill>
                    <a:cs typeface="Times New Roman" charset="0"/>
                  </a:rPr>
                  <a:t>VM </a:t>
                </a:r>
                <a:r>
                  <a:rPr lang="zh-CN" altLang="en-US" dirty="0">
                    <a:solidFill>
                      <a:schemeClr val="bg1"/>
                    </a:solidFill>
                    <a:cs typeface="Times New Roman" charset="0"/>
                  </a:rPr>
                  <a:t>实现</a:t>
                </a:r>
                <a:r>
                  <a:rPr lang="en-US" altLang="zh-CN" dirty="0">
                    <a:solidFill>
                      <a:schemeClr val="bg1"/>
                    </a:solidFill>
                    <a:cs typeface="Times New Roman" charset="0"/>
                  </a:rPr>
                  <a:t>1: </a:t>
                </a:r>
                <a14:m>
                  <m:oMath xmlns:m="http://schemas.openxmlformats.org/officeDocument/2006/math">
                    <m:sSup>
                      <m:sSupPr>
                        <m:ctrlPr>
                          <a:rPr lang="en-US" altLang="zh-CN" i="1" smtClean="0">
                            <a:solidFill>
                              <a:schemeClr val="bg1"/>
                            </a:solidFill>
                            <a:latin typeface="Cambria Math" charset="0"/>
                            <a:ea typeface="Times New Roman" charset="0"/>
                            <a:cs typeface="Times New Roman" charset="0"/>
                          </a:rPr>
                        </m:ctrlPr>
                      </m:sSupPr>
                      <m:e>
                        <m:r>
                          <a:rPr lang="en-US" altLang="zh-CN" b="1" i="1" smtClean="0">
                            <a:solidFill>
                              <a:schemeClr val="bg1"/>
                            </a:solidFill>
                            <a:latin typeface="Cambria Math" charset="0"/>
                            <a:ea typeface="Times New Roman" charset="0"/>
                            <a:cs typeface="Times New Roman" charset="0"/>
                          </a:rPr>
                          <m:t>𝑺𝑽𝑴</m:t>
                        </m:r>
                      </m:e>
                      <m:sup>
                        <m:r>
                          <a:rPr lang="en-US" altLang="zh-CN" b="1" i="1" smtClean="0">
                            <a:solidFill>
                              <a:schemeClr val="bg1"/>
                            </a:solidFill>
                            <a:latin typeface="Cambria Math" charset="0"/>
                            <a:ea typeface="Times New Roman" charset="0"/>
                            <a:cs typeface="Times New Roman" charset="0"/>
                          </a:rPr>
                          <m:t>𝒍𝒊𝒈𝒉𝒕</m:t>
                        </m:r>
                      </m:sup>
                    </m:sSup>
                  </m:oMath>
                </a14:m>
                <a:endParaRPr lang="zh-CN" altLang="en-US" dirty="0">
                  <a:solidFill>
                    <a:schemeClr val="bg1"/>
                  </a:solidFill>
                  <a:cs typeface="Times New Roman"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2"/>
              </p:nvPr>
            </p:nvSpPr>
            <p:spPr>
              <a:xfrm>
                <a:off x="858779" y="173038"/>
                <a:ext cx="8031221" cy="392112"/>
              </a:xfrm>
              <a:blipFill rotWithShape="0">
                <a:blip r:embed="rId3"/>
                <a:stretch>
                  <a:fillRect l="-1595" t="-21538" b="-67692"/>
                </a:stretch>
              </a:blipFill>
            </p:spPr>
            <p:txBody>
              <a:bodyPr/>
              <a:lstStyle/>
              <a:p>
                <a:r>
                  <a:rPr lang="zh-CN" altLang="en-US">
                    <a:noFill/>
                  </a:rPr>
                  <a:t> </a:t>
                </a:r>
              </a:p>
            </p:txBody>
          </p:sp>
        </mc:Fallback>
      </mc:AlternateContent>
      <p:sp>
        <p:nvSpPr>
          <p:cNvPr id="4" name="矩形 3"/>
          <p:cNvSpPr/>
          <p:nvPr/>
        </p:nvSpPr>
        <p:spPr>
          <a:xfrm>
            <a:off x="745762" y="6086978"/>
            <a:ext cx="9466749" cy="707886"/>
          </a:xfrm>
          <a:prstGeom prst="rect">
            <a:avLst/>
          </a:prstGeom>
        </p:spPr>
        <p:txBody>
          <a:bodyPr wrap="square">
            <a:spAutoFit/>
          </a:bodyPr>
          <a:lstStyle/>
          <a:p>
            <a:r>
              <a:rPr lang="zh-CN" altLang="en-US" sz="2000" smtClean="0">
                <a:solidFill>
                  <a:srgbClr val="094162"/>
                </a:solidFill>
                <a:latin typeface="Microsoft YaHei" charset="-122"/>
                <a:ea typeface="Microsoft YaHei" charset="-122"/>
                <a:cs typeface="Microsoft YaHei" charset="-122"/>
              </a:rPr>
              <a:t>对</a:t>
            </a:r>
            <a:r>
              <a:rPr lang="zh-CN" altLang="en-US" sz="2000" dirty="0">
                <a:solidFill>
                  <a:srgbClr val="094162"/>
                </a:solidFill>
                <a:latin typeface="Microsoft YaHei" charset="-122"/>
                <a:ea typeface="Microsoft YaHei" charset="-122"/>
                <a:cs typeface="Microsoft YaHei" charset="-122"/>
              </a:rPr>
              <a:t>每一对可能出错的未标记样本进行</a:t>
            </a:r>
            <a:r>
              <a:rPr lang="zh-CN" altLang="en-US" sz="2000" dirty="0" smtClean="0">
                <a:solidFill>
                  <a:srgbClr val="094162"/>
                </a:solidFill>
                <a:latin typeface="Microsoft YaHei" charset="-122"/>
                <a:ea typeface="Microsoft YaHei" charset="-122"/>
                <a:cs typeface="Microsoft YaHei" charset="-122"/>
              </a:rPr>
              <a:t>调整</a:t>
            </a:r>
            <a:r>
              <a:rPr lang="zh-CN" altLang="en-US" sz="2000" dirty="0">
                <a:solidFill>
                  <a:srgbClr val="094162"/>
                </a:solidFill>
                <a:latin typeface="Microsoft YaHei" charset="-122"/>
                <a:ea typeface="Microsoft YaHei" charset="-122"/>
                <a:cs typeface="Microsoft YaHei" charset="-122"/>
              </a:rPr>
              <a:t>，</a:t>
            </a:r>
            <a:r>
              <a:rPr lang="zh-CN" altLang="en-US" sz="2000" dirty="0">
                <a:solidFill>
                  <a:srgbClr val="094162"/>
                </a:solidFill>
                <a:latin typeface="Microsoft YaHei" charset="-122"/>
                <a:ea typeface="Microsoft YaHei" charset="-122"/>
                <a:cs typeface="Microsoft YaHei" charset="-122"/>
              </a:rPr>
              <a:t>涉及巨大计算开销的大规模优化问题</a:t>
            </a:r>
            <a:endParaRPr lang="en-US" altLang="zh-CN" sz="2000" dirty="0">
              <a:solidFill>
                <a:srgbClr val="094162"/>
              </a:solidFill>
              <a:latin typeface="Microsoft YaHei" charset="-122"/>
              <a:ea typeface="Microsoft YaHei" charset="-122"/>
              <a:cs typeface="Microsoft YaHei" charset="-122"/>
            </a:endParaRPr>
          </a:p>
          <a:p>
            <a:r>
              <a:rPr lang="zh-CN" altLang="en-US" sz="2000" dirty="0">
                <a:solidFill>
                  <a:srgbClr val="094162"/>
                </a:solidFill>
                <a:latin typeface="Microsoft YaHei" charset="-122"/>
                <a:ea typeface="Microsoft YaHei" charset="-122"/>
                <a:cs typeface="Microsoft YaHei" charset="-122"/>
              </a:rPr>
              <a:t>约 </a:t>
            </a:r>
            <a:r>
              <a:rPr lang="en-US" altLang="zh-CN" sz="2000" dirty="0">
                <a:solidFill>
                  <a:srgbClr val="094162"/>
                </a:solidFill>
                <a:latin typeface="Microsoft YaHei" charset="-122"/>
                <a:ea typeface="Microsoft YaHei" charset="-122"/>
                <a:cs typeface="Microsoft YaHei" charset="-122"/>
              </a:rPr>
              <a:t>2000 </a:t>
            </a:r>
            <a:r>
              <a:rPr lang="zh-CN" altLang="en-US" sz="2000" dirty="0">
                <a:solidFill>
                  <a:srgbClr val="094162"/>
                </a:solidFill>
                <a:latin typeface="Microsoft YaHei" charset="-122"/>
                <a:ea typeface="Microsoft YaHei" charset="-122"/>
                <a:cs typeface="Microsoft YaHei" charset="-122"/>
              </a:rPr>
              <a:t>个未标记样本</a:t>
            </a:r>
            <a:r>
              <a:rPr lang="zh-CN" altLang="en-US" sz="2000" dirty="0">
                <a:solidFill>
                  <a:srgbClr val="094162"/>
                </a:solidFill>
                <a:latin typeface="Microsoft YaHei" charset="-122"/>
                <a:ea typeface="Microsoft YaHei" charset="-122"/>
                <a:cs typeface="Microsoft YaHei" charset="-122"/>
              </a:rPr>
              <a:t>，迭</a:t>
            </a:r>
            <a:r>
              <a:rPr lang="zh-CN" altLang="en-US" sz="2000" dirty="0">
                <a:solidFill>
                  <a:srgbClr val="094162"/>
                </a:solidFill>
                <a:latin typeface="Microsoft YaHei" charset="-122"/>
                <a:ea typeface="Microsoft YaHei" charset="-122"/>
                <a:cs typeface="Microsoft YaHei" charset="-122"/>
              </a:rPr>
              <a:t>代收敛大约需要 </a:t>
            </a:r>
            <a:r>
              <a:rPr lang="en-US" altLang="zh-CN" sz="2000" dirty="0">
                <a:solidFill>
                  <a:srgbClr val="094162"/>
                </a:solidFill>
                <a:latin typeface="Microsoft YaHei" charset="-122"/>
                <a:ea typeface="Microsoft YaHei" charset="-122"/>
                <a:cs typeface="Microsoft YaHei" charset="-122"/>
              </a:rPr>
              <a:t>1</a:t>
            </a:r>
            <a:r>
              <a:rPr lang="zh-CN" altLang="en-US" sz="2000" dirty="0">
                <a:solidFill>
                  <a:srgbClr val="094162"/>
                </a:solidFill>
                <a:latin typeface="Microsoft YaHei" charset="-122"/>
                <a:ea typeface="Microsoft YaHei" charset="-122"/>
                <a:cs typeface="Microsoft YaHei" charset="-122"/>
              </a:rPr>
              <a:t>个小时</a:t>
            </a:r>
          </a:p>
        </p:txBody>
      </p:sp>
    </p:spTree>
    <p:extLst>
      <p:ext uri="{BB962C8B-B14F-4D97-AF65-F5344CB8AC3E}">
        <p14:creationId xmlns:p14="http://schemas.microsoft.com/office/powerpoint/2010/main" val="11013422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8" y="774700"/>
                <a:ext cx="10355262" cy="6083299"/>
              </a:xfrm>
            </p:spPr>
            <p:txBody>
              <a:bodyPr/>
              <a:lstStyle/>
              <a:p>
                <a:pPr marL="0" indent="0">
                  <a:buNone/>
                </a:pPr>
                <a14:m>
                  <m:oMath xmlns:m="http://schemas.openxmlformats.org/officeDocument/2006/math">
                    <m:r>
                      <a:rPr lang="en-US" altLang="zh-CN" sz="2800" b="0" i="1" smtClean="0">
                        <a:latin typeface="Cambria Math" charset="0"/>
                        <a:ea typeface="Times New Roman" charset="0"/>
                        <a:cs typeface="Times New Roman" charset="0"/>
                      </a:rPr>
                      <m:t>𝑖</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𝑗</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𝐿</m:t>
                    </m:r>
                    <m:r>
                      <a:rPr lang="en-US" altLang="zh-CN" sz="2800" b="0" i="1" smtClean="0">
                        <a:latin typeface="Cambria Math" charset="0"/>
                        <a:ea typeface="Times New Roman" charset="0"/>
                        <a:cs typeface="Times New Roman" charset="0"/>
                      </a:rPr>
                      <m:t>+1, …, </m:t>
                    </m:r>
                    <m:r>
                      <a:rPr lang="en-US" altLang="zh-CN" sz="2800" b="0" i="1" smtClean="0">
                        <a:latin typeface="Cambria Math" charset="0"/>
                        <a:ea typeface="Times New Roman" charset="0"/>
                        <a:cs typeface="Times New Roman" charset="0"/>
                      </a:rPr>
                      <m:t>𝑁</m:t>
                    </m:r>
                    <m:r>
                      <a:rPr lang="en-US" altLang="zh-CN" sz="2800" b="0" i="1" smtClean="0">
                        <a:latin typeface="Cambria Math" charset="0"/>
                        <a:ea typeface="Times New Roman" charset="0"/>
                        <a:cs typeface="Times New Roman" charset="0"/>
                      </a:rPr>
                      <m:t>}</m:t>
                    </m:r>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可交换 </a:t>
                </a:r>
                <a:r>
                  <a:rPr lang="en-US" altLang="zh-CN" sz="2800" dirty="0">
                    <a:latin typeface="Times New Roman" charset="0"/>
                    <a:ea typeface="Times New Roman" charset="0"/>
                    <a:cs typeface="Times New Roman" charset="0"/>
                  </a:rPr>
                  <a:t>if </a:t>
                </a:r>
                <a14:m>
                  <m:oMath xmlns:m="http://schemas.openxmlformats.org/officeDocument/2006/math">
                    <m:sSub>
                      <m:sSubPr>
                        <m:ctrlPr>
                          <a:rPr lang="en-US" altLang="zh-CN" sz="280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𝑦</m:t>
                        </m:r>
                      </m:e>
                      <m:sub>
                        <m:r>
                          <a:rPr lang="en-US" altLang="zh-CN" sz="2800" b="0" i="1" smtClean="0">
                            <a:latin typeface="Cambria Math" charset="0"/>
                            <a:ea typeface="Times New Roman" charset="0"/>
                            <a:cs typeface="Times New Roman" charset="0"/>
                          </a:rPr>
                          <m:t>𝑖</m:t>
                        </m:r>
                      </m:sub>
                    </m:sSub>
                    <m:r>
                      <a:rPr lang="en-US" altLang="zh-CN" sz="2800" b="0" i="1" smtClean="0">
                        <a:latin typeface="Cambria Math" charset="0"/>
                        <a:ea typeface="Times New Roman" charset="0"/>
                        <a:cs typeface="Times New Roman" charset="0"/>
                      </a:rPr>
                      <m:t>=1, </m:t>
                    </m:r>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𝑦</m:t>
                        </m:r>
                      </m:e>
                      <m:sub>
                        <m:r>
                          <a:rPr lang="en-US" altLang="zh-CN" sz="2800" b="0" i="1" smtClean="0">
                            <a:latin typeface="Cambria Math" charset="0"/>
                            <a:ea typeface="Times New Roman" charset="0"/>
                            <a:cs typeface="Times New Roman" charset="0"/>
                          </a:rPr>
                          <m:t>𝑗</m:t>
                        </m:r>
                      </m:sub>
                    </m:sSub>
                    <m:r>
                      <a:rPr lang="en-US" altLang="zh-CN" sz="2800" b="0" i="1" smtClean="0">
                        <a:latin typeface="Cambria Math" charset="0"/>
                        <a:ea typeface="Times New Roman" charset="0"/>
                        <a:cs typeface="Times New Roman" charset="0"/>
                      </a:rPr>
                      <m:t>=−1</m:t>
                    </m:r>
                  </m:oMath>
                </a14:m>
                <a:r>
                  <a:rPr lang="en-US" altLang="zh-CN" sz="2800" dirty="0">
                    <a:latin typeface="Times New Roman" charset="0"/>
                    <a:ea typeface="Times New Roman" charset="0"/>
                    <a:cs typeface="Times New Roman" charset="0"/>
                  </a:rPr>
                  <a:t> and</a:t>
                </a: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Times New Roman" charset="0"/>
                          <a:cs typeface="Times New Roman" charset="0"/>
                        </a:rPr>
                        <m:t>𝑙𝑜𝑠𝑠</m:t>
                      </m:r>
                      <m:d>
                        <m:dPr>
                          <m:ctrlPr>
                            <a:rPr lang="en-US" altLang="zh-CN" sz="2800" b="0" i="1" smtClean="0">
                              <a:latin typeface="Cambria Math" charset="0"/>
                              <a:ea typeface="Times New Roman" charset="0"/>
                              <a:cs typeface="Times New Roman" charset="0"/>
                            </a:rPr>
                          </m:ctrlPr>
                        </m:dPr>
                        <m:e>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𝑦</m:t>
                              </m:r>
                            </m:e>
                            <m:sub>
                              <m:r>
                                <a:rPr lang="en-US" altLang="zh-CN" sz="2800" b="0" i="1" smtClean="0">
                                  <a:latin typeface="Cambria Math" charset="0"/>
                                  <a:ea typeface="Times New Roman" charset="0"/>
                                  <a:cs typeface="Times New Roman" charset="0"/>
                                </a:rPr>
                                <m:t>𝑖</m:t>
                              </m:r>
                            </m:sub>
                          </m:sSub>
                          <m:r>
                            <a:rPr lang="en-US" altLang="zh-CN" sz="2800" b="0" i="1" smtClean="0">
                              <a:latin typeface="Cambria Math" charset="0"/>
                              <a:ea typeface="Times New Roman" charset="0"/>
                              <a:cs typeface="Times New Roman" charset="0"/>
                            </a:rPr>
                            <m:t>=1,</m:t>
                          </m:r>
                          <m:r>
                            <a:rPr lang="en-US" altLang="zh-CN" sz="2800" b="0" i="1" smtClean="0">
                              <a:latin typeface="Cambria Math" charset="0"/>
                              <a:ea typeface="Times New Roman" charset="0"/>
                              <a:cs typeface="Times New Roman" charset="0"/>
                            </a:rPr>
                            <m:t>𝑓</m:t>
                          </m:r>
                          <m:d>
                            <m:dPr>
                              <m:ctrlPr>
                                <a:rPr lang="en-US" altLang="zh-CN" sz="2800" b="0" i="1" smtClean="0">
                                  <a:latin typeface="Cambria Math" charset="0"/>
                                  <a:ea typeface="Times New Roman" charset="0"/>
                                  <a:cs typeface="Times New Roman" charset="0"/>
                                </a:rPr>
                              </m:ctrlPr>
                            </m:dPr>
                            <m:e>
                              <m:sSub>
                                <m:sSubPr>
                                  <m:ctrlPr>
                                    <a:rPr lang="en-US" altLang="zh-CN" sz="2800" b="0" i="1" smtClean="0">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𝒙</m:t>
                                  </m:r>
                                </m:e>
                                <m:sub>
                                  <m:r>
                                    <a:rPr lang="en-US" altLang="zh-CN" sz="2800" b="0" i="1" smtClean="0">
                                      <a:latin typeface="Cambria Math" charset="0"/>
                                      <a:ea typeface="Times New Roman" charset="0"/>
                                      <a:cs typeface="Times New Roman" charset="0"/>
                                    </a:rPr>
                                    <m:t>𝑖</m:t>
                                  </m:r>
                                </m:sub>
                              </m:sSub>
                            </m:e>
                          </m:d>
                        </m:e>
                      </m:d>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𝑙𝑜𝑠𝑠</m:t>
                      </m:r>
                      <m:d>
                        <m:dPr>
                          <m:ctrlPr>
                            <a:rPr lang="en-US" altLang="zh-CN" sz="2800" b="0" i="1" smtClean="0">
                              <a:latin typeface="Cambria Math" charset="0"/>
                              <a:ea typeface="Times New Roman" charset="0"/>
                              <a:cs typeface="Times New Roman" charset="0"/>
                            </a:rPr>
                          </m:ctrlPr>
                        </m:dPr>
                        <m:e>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𝑦</m:t>
                              </m:r>
                            </m:e>
                            <m:sub>
                              <m:r>
                                <a:rPr lang="en-US" altLang="zh-CN" sz="2800" b="0" i="1" smtClean="0">
                                  <a:latin typeface="Cambria Math" charset="0"/>
                                  <a:ea typeface="Times New Roman" charset="0"/>
                                  <a:cs typeface="Times New Roman" charset="0"/>
                                </a:rPr>
                                <m:t>𝑗</m:t>
                              </m:r>
                            </m:sub>
                          </m:sSub>
                          <m:r>
                            <a:rPr lang="en-US" altLang="zh-CN" sz="2800" b="0" i="1" smtClean="0">
                              <a:latin typeface="Cambria Math" charset="0"/>
                              <a:ea typeface="Times New Roman" charset="0"/>
                              <a:cs typeface="Times New Roman" charset="0"/>
                            </a:rPr>
                            <m:t>=−1,</m:t>
                          </m:r>
                          <m:r>
                            <a:rPr lang="en-US" altLang="zh-CN" sz="2800" b="0" i="1" smtClean="0">
                              <a:latin typeface="Cambria Math" charset="0"/>
                              <a:ea typeface="Times New Roman" charset="0"/>
                              <a:cs typeface="Times New Roman" charset="0"/>
                            </a:rPr>
                            <m:t>𝑓</m:t>
                          </m:r>
                          <m:d>
                            <m:dPr>
                              <m:ctrlPr>
                                <a:rPr lang="en-US" altLang="zh-CN" sz="2800" b="0" i="1" smtClean="0">
                                  <a:latin typeface="Cambria Math" charset="0"/>
                                  <a:ea typeface="Times New Roman" charset="0"/>
                                  <a:cs typeface="Times New Roman" charset="0"/>
                                </a:rPr>
                              </m:ctrlPr>
                            </m:dPr>
                            <m:e>
                              <m:sSub>
                                <m:sSubPr>
                                  <m:ctrlPr>
                                    <a:rPr lang="en-US" altLang="zh-CN" sz="2800" b="0" i="1" smtClean="0">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𝒙</m:t>
                                  </m:r>
                                </m:e>
                                <m:sub>
                                  <m:r>
                                    <a:rPr lang="en-US" altLang="zh-CN" sz="2800" b="0" i="1" smtClean="0">
                                      <a:latin typeface="Cambria Math" charset="0"/>
                                      <a:ea typeface="Times New Roman" charset="0"/>
                                      <a:cs typeface="Times New Roman" charset="0"/>
                                    </a:rPr>
                                    <m:t>𝑗</m:t>
                                  </m:r>
                                </m:sub>
                              </m:sSub>
                            </m:e>
                          </m:d>
                        </m:e>
                      </m:d>
                    </m:oMath>
                  </m:oMathPara>
                </a14:m>
                <a:endParaRPr lang="en-US" altLang="zh-CN" sz="2800" b="0" i="1" dirty="0">
                  <a:latin typeface="Times New Roman" charset="0"/>
                  <a:ea typeface="Times New Roman" charset="0"/>
                  <a:cs typeface="Times New Roman" charset="0"/>
                </a:endParaRP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charset="0"/>
                          <a:ea typeface="Times New Roman" charset="0"/>
                          <a:cs typeface="Times New Roman" charset="0"/>
                        </a:rPr>
                        <m:t>&gt;</m:t>
                      </m:r>
                      <m:r>
                        <a:rPr lang="en-US" altLang="zh-CN" sz="2800" i="1">
                          <a:latin typeface="Cambria Math" charset="0"/>
                          <a:ea typeface="Times New Roman" charset="0"/>
                          <a:cs typeface="Times New Roman" charset="0"/>
                        </a:rPr>
                        <m:t>𝑙𝑜𝑠𝑠</m:t>
                      </m:r>
                      <m:d>
                        <m:dPr>
                          <m:ctrlPr>
                            <a:rPr lang="en-US" altLang="zh-CN" sz="2800" i="1">
                              <a:latin typeface="Cambria Math" charset="0"/>
                              <a:ea typeface="Times New Roman" charset="0"/>
                              <a:cs typeface="Times New Roman" charset="0"/>
                            </a:rPr>
                          </m:ctrlPr>
                        </m:dPr>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1,</m:t>
                          </m:r>
                          <m:r>
                            <a:rPr lang="en-US" altLang="zh-CN" sz="2800" i="1">
                              <a:latin typeface="Cambria Math" charset="0"/>
                              <a:ea typeface="Times New Roman" charset="0"/>
                              <a:cs typeface="Times New Roman" charset="0"/>
                            </a:rPr>
                            <m:t>𝑓</m:t>
                          </m:r>
                          <m:d>
                            <m:dPr>
                              <m:ctrlPr>
                                <a:rPr lang="en-US" altLang="zh-CN" sz="2800" i="1">
                                  <a:latin typeface="Cambria Math" charset="0"/>
                                  <a:ea typeface="Times New Roman" charset="0"/>
                                  <a:cs typeface="Times New Roman" charset="0"/>
                                </a:rPr>
                              </m:ctrlPr>
                            </m:dPr>
                            <m:e>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e>
                          </m:d>
                        </m:e>
                      </m:d>
                      <m:r>
                        <a:rPr lang="en-US" altLang="zh-CN" sz="2800" i="1">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𝑙𝑜𝑠𝑠</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𝑗</m:t>
                          </m:r>
                        </m:sub>
                      </m:sSub>
                      <m:r>
                        <a:rPr lang="en-US" altLang="zh-CN" sz="2800" i="1">
                          <a:latin typeface="Cambria Math" charset="0"/>
                          <a:ea typeface="Times New Roman" charset="0"/>
                          <a:cs typeface="Times New Roman" charset="0"/>
                        </a:rPr>
                        <m:t>=1,</m:t>
                      </m:r>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𝑗</m:t>
                          </m:r>
                        </m:sub>
                      </m:sSub>
                      <m:r>
                        <a:rPr lang="en-US" altLang="zh-CN" sz="2800" i="1">
                          <a:latin typeface="Cambria Math" charset="0"/>
                          <a:ea typeface="Times New Roman" charset="0"/>
                          <a:cs typeface="Times New Roman" charset="0"/>
                        </a:rPr>
                        <m:t>))</m:t>
                      </m:r>
                    </m:oMath>
                  </m:oMathPara>
                </a14:m>
                <a:endParaRPr lang="en-US" altLang="zh-CN" sz="2800" dirty="0">
                  <a:latin typeface="Times New Roman" charset="0"/>
                  <a:ea typeface="Times New Roman" charset="0"/>
                  <a:cs typeface="Times New Roman" charset="0"/>
                </a:endParaRPr>
              </a:p>
              <a:p>
                <a:pPr marL="0" indent="0">
                  <a:buNone/>
                </a:pPr>
                <a:r>
                  <a:rPr lang="en-US" altLang="zh-CN" sz="2800" dirty="0">
                    <a:latin typeface="Times New Roman" charset="0"/>
                    <a:ea typeface="Times New Roman" charset="0"/>
                    <a:cs typeface="Times New Roman" charset="0"/>
                  </a:rPr>
                  <a:t>hinge </a:t>
                </a:r>
                <a:r>
                  <a:rPr lang="zh-CN" altLang="en-US" sz="2800" dirty="0">
                    <a:latin typeface="Microsoft YaHei" charset="-122"/>
                    <a:ea typeface="Microsoft YaHei" charset="-122"/>
                    <a:cs typeface="Microsoft YaHei" charset="-122"/>
                  </a:rPr>
                  <a:t>损失</a:t>
                </a:r>
                <a:r>
                  <a:rPr lang="zh-CN" altLang="en-US" sz="2800" dirty="0">
                    <a:latin typeface="Times New Roman" charset="0"/>
                    <a:ea typeface="Times New Roman" charset="0"/>
                    <a:cs typeface="Times New Roman" charset="0"/>
                  </a:rPr>
                  <a:t> </a:t>
                </a:r>
                <a14:m>
                  <m:oMath xmlns:m="http://schemas.openxmlformats.org/officeDocument/2006/math">
                    <m:r>
                      <a:rPr lang="en-US" altLang="zh-CN" sz="2800" b="0" i="1" smtClean="0">
                        <a:latin typeface="Cambria Math" charset="0"/>
                        <a:ea typeface="Times New Roman" charset="0"/>
                        <a:cs typeface="Times New Roman" charset="0"/>
                      </a:rPr>
                      <m:t>𝑙𝑜𝑠𝑠</m:t>
                    </m:r>
                    <m:d>
                      <m:dPr>
                        <m:ctrlPr>
                          <a:rPr lang="en-US" altLang="zh-CN" sz="2800" b="0" i="1" smtClean="0">
                            <a:latin typeface="Cambria Math" charset="0"/>
                            <a:ea typeface="Times New Roman" charset="0"/>
                            <a:cs typeface="Times New Roman" charset="0"/>
                          </a:rPr>
                        </m:ctrlPr>
                      </m:dPr>
                      <m:e>
                        <m:r>
                          <a:rPr lang="en-US" altLang="zh-CN" sz="2800" b="0" i="1" smtClean="0">
                            <a:latin typeface="Cambria Math" charset="0"/>
                            <a:ea typeface="Times New Roman" charset="0"/>
                            <a:cs typeface="Times New Roman" charset="0"/>
                          </a:rPr>
                          <m:t>𝑦</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𝑓</m:t>
                        </m:r>
                      </m:e>
                    </m:d>
                    <m:r>
                      <a:rPr lang="en-US" altLang="zh-CN" sz="2800" b="0" i="1" smtClean="0">
                        <a:latin typeface="Cambria Math" charset="0"/>
                        <a:ea typeface="Times New Roman" charset="0"/>
                        <a:cs typeface="Times New Roman" charset="0"/>
                      </a:rPr>
                      <m:t>=</m:t>
                    </m:r>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(1−</m:t>
                        </m:r>
                        <m:r>
                          <a:rPr lang="en-US" altLang="zh-CN" sz="2800" b="0" i="1" smtClean="0">
                            <a:latin typeface="Cambria Math" charset="0"/>
                            <a:ea typeface="Times New Roman" charset="0"/>
                            <a:cs typeface="Times New Roman" charset="0"/>
                          </a:rPr>
                          <m:t>𝑦𝑓</m:t>
                        </m:r>
                        <m:r>
                          <a:rPr lang="en-US" altLang="zh-CN" sz="2800" b="0" i="1" smtClean="0">
                            <a:latin typeface="Cambria Math" charset="0"/>
                            <a:ea typeface="Times New Roman" charset="0"/>
                            <a:cs typeface="Times New Roman" charset="0"/>
                          </a:rPr>
                          <m:t>)</m:t>
                        </m:r>
                      </m:e>
                      <m:sub>
                        <m:r>
                          <a:rPr lang="en-US" altLang="zh-CN" sz="2800" b="0" i="1" smtClean="0">
                            <a:latin typeface="Cambria Math" charset="0"/>
                            <a:ea typeface="Times New Roman" charset="0"/>
                            <a:cs typeface="Times New Roman" charset="0"/>
                          </a:rPr>
                          <m:t>+</m:t>
                        </m:r>
                      </m:sub>
                    </m:sSub>
                  </m:oMath>
                </a14:m>
                <a:endParaRPr lang="en-US" altLang="zh-CN" sz="2800" b="0" dirty="0">
                  <a:latin typeface="Times New Roman" charset="0"/>
                  <a:ea typeface="Times New Roman" charset="0"/>
                  <a:cs typeface="Times New Roman" charset="0"/>
                </a:endParaRPr>
              </a:p>
              <a:p>
                <a:pPr marL="0" indent="0">
                  <a:buNone/>
                </a:pPr>
                <a:endParaRPr lang="en-US" altLang="zh-CN" sz="20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8" y="774700"/>
                <a:ext cx="10355262" cy="6083299"/>
              </a:xfrm>
              <a:blipFill rotWithShape="0">
                <a:blip r:embed="rId3"/>
                <a:stretch>
                  <a:fillRect l="-11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占位符 2"/>
              <p:cNvSpPr>
                <a:spLocks noGrp="1"/>
              </p:cNvSpPr>
              <p:nvPr>
                <p:ph type="body" sz="quarter" idx="12"/>
              </p:nvPr>
            </p:nvSpPr>
            <p:spPr>
              <a:xfrm>
                <a:off x="858779" y="173038"/>
                <a:ext cx="6570721" cy="392112"/>
              </a:xfrm>
            </p:spPr>
            <p:txBody>
              <a:bodyPr/>
              <a:lstStyle/>
              <a:p>
                <a:r>
                  <a:rPr lang="en-US" altLang="zh-CN" dirty="0">
                    <a:cs typeface="Times New Roman" charset="0"/>
                  </a:rPr>
                  <a:t>S</a:t>
                </a:r>
                <a:r>
                  <a:rPr lang="en-US" altLang="zh-CN" baseline="30000" dirty="0">
                    <a:cs typeface="Times New Roman" charset="0"/>
                  </a:rPr>
                  <a:t>3</a:t>
                </a:r>
                <a:r>
                  <a:rPr lang="en-US" altLang="zh-CN" dirty="0">
                    <a:cs typeface="Times New Roman" charset="0"/>
                  </a:rPr>
                  <a:t>VM </a:t>
                </a:r>
                <a:r>
                  <a:rPr lang="zh-CN" altLang="en-US" dirty="0">
                    <a:cs typeface="Times New Roman" charset="0"/>
                  </a:rPr>
                  <a:t>实现</a:t>
                </a:r>
                <a:r>
                  <a:rPr lang="en-US" altLang="zh-CN" dirty="0">
                    <a:cs typeface="Times New Roman" charset="0"/>
                  </a:rPr>
                  <a:t>1: </a:t>
                </a:r>
                <a14:m>
                  <m:oMath xmlns:m="http://schemas.openxmlformats.org/officeDocument/2006/math">
                    <m:sSup>
                      <m:sSupPr>
                        <m:ctrlPr>
                          <a:rPr lang="en-US" altLang="zh-CN" i="1">
                            <a:latin typeface="Cambria Math" charset="0"/>
                            <a:ea typeface="Times New Roman" charset="0"/>
                            <a:cs typeface="Times New Roman" charset="0"/>
                          </a:rPr>
                        </m:ctrlPr>
                      </m:sSupPr>
                      <m:e>
                        <m:r>
                          <a:rPr lang="en-US" altLang="zh-CN" i="1">
                            <a:latin typeface="Cambria Math" charset="0"/>
                            <a:ea typeface="Times New Roman" charset="0"/>
                            <a:cs typeface="Times New Roman" charset="0"/>
                          </a:rPr>
                          <m:t>𝑺𝑽𝑴</m:t>
                        </m:r>
                      </m:e>
                      <m:sup>
                        <m:r>
                          <a:rPr lang="en-US" altLang="zh-CN" i="1">
                            <a:latin typeface="Cambria Math" charset="0"/>
                            <a:ea typeface="Times New Roman" charset="0"/>
                            <a:cs typeface="Times New Roman" charset="0"/>
                          </a:rPr>
                          <m:t>𝒍𝒊𝒈𝒉𝒕</m:t>
                        </m:r>
                      </m:sup>
                    </m:sSup>
                  </m:oMath>
                </a14:m>
                <a:endParaRPr lang="zh-CN" altLang="en-US" dirty="0">
                  <a:cs typeface="Times New Roman" charset="0"/>
                </a:endParaRPr>
              </a:p>
              <a:p>
                <a:endParaRPr lang="zh-CN" altLang="en-US" dirty="0"/>
              </a:p>
            </p:txBody>
          </p:sp>
        </mc:Choice>
        <mc:Fallback xmlns="">
          <p:sp>
            <p:nvSpPr>
              <p:cNvPr id="3" name="文本占位符 2"/>
              <p:cNvSpPr>
                <a:spLocks noGrp="1" noRot="1" noChangeAspect="1" noMove="1" noResize="1" noEditPoints="1" noAdjustHandles="1" noChangeArrowheads="1" noChangeShapeType="1" noTextEdit="1"/>
              </p:cNvSpPr>
              <p:nvPr>
                <p:ph type="body" sz="quarter" idx="12"/>
              </p:nvPr>
            </p:nvSpPr>
            <p:spPr>
              <a:xfrm>
                <a:off x="858779" y="173038"/>
                <a:ext cx="6570721" cy="392112"/>
              </a:xfrm>
              <a:blipFill rotWithShape="0">
                <a:blip r:embed="rId4"/>
                <a:stretch>
                  <a:fillRect l="-1948" t="-21538" b="-67692"/>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858779" y="4181171"/>
            <a:ext cx="5161694" cy="2676829"/>
          </a:xfrm>
          <a:prstGeom prst="rect">
            <a:avLst/>
          </a:prstGeom>
        </p:spPr>
      </p:pic>
    </p:spTree>
    <p:extLst>
      <p:ext uri="{BB962C8B-B14F-4D97-AF65-F5344CB8AC3E}">
        <p14:creationId xmlns:p14="http://schemas.microsoft.com/office/powerpoint/2010/main" val="4885106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895455" cy="3881437"/>
          </a:xfrm>
        </p:spPr>
        <p:txBody>
          <a:bodyPr/>
          <a:lstStyle/>
          <a:p>
            <a:pPr marL="446088" indent="-446088">
              <a:lnSpc>
                <a:spcPct val="200000"/>
              </a:lnSpc>
            </a:pPr>
            <a:r>
              <a:rPr lang="en-US" altLang="zh-CN" sz="2800" dirty="0" err="1">
                <a:latin typeface="Times New Roman" charset="0"/>
                <a:ea typeface="Times New Roman" charset="0"/>
                <a:cs typeface="Times New Roman" charset="0"/>
              </a:rPr>
              <a:t>SVM</a:t>
            </a:r>
            <a:r>
              <a:rPr lang="en-US" altLang="zh-CN" sz="2800" baseline="30000" dirty="0" err="1">
                <a:latin typeface="Times New Roman" charset="0"/>
                <a:ea typeface="Times New Roman" charset="0"/>
                <a:cs typeface="Times New Roman" charset="0"/>
              </a:rPr>
              <a:t>light</a:t>
            </a:r>
            <a:r>
              <a:rPr lang="zh-CN" altLang="en-US" sz="2800" spc="-5" dirty="0">
                <a:latin typeface="Microsoft YaHei" charset="-122"/>
                <a:ea typeface="Microsoft YaHei" charset="-122"/>
                <a:cs typeface="Microsoft YaHei" charset="-122"/>
              </a:rPr>
              <a:t>实现存在局部最优的问题</a:t>
            </a:r>
            <a:endParaRPr lang="en-US" altLang="zh-CN" sz="2800" dirty="0">
              <a:latin typeface="Microsoft YaHei" charset="-122"/>
              <a:ea typeface="Microsoft YaHei" charset="-122"/>
              <a:cs typeface="Microsoft YaHei" charset="-122"/>
            </a:endParaRPr>
          </a:p>
          <a:p>
            <a:pPr marL="446088" indent="-446088">
              <a:lnSpc>
                <a:spcPct val="200000"/>
              </a:lnSpc>
            </a:pPr>
            <a:r>
              <a:rPr lang="en-US" altLang="zh-CN" sz="2800" spc="-5" dirty="0">
                <a:latin typeface="Times New Roman" charset="0"/>
                <a:ea typeface="Times New Roman" charset="0"/>
                <a:cs typeface="Times New Roman" charset="0"/>
              </a:rPr>
              <a:t>BB</a:t>
            </a:r>
            <a:r>
              <a:rPr lang="zh-CN" altLang="en-US" sz="2800" spc="-10" dirty="0">
                <a:latin typeface="Calibri"/>
                <a:cs typeface="Calibri"/>
              </a:rPr>
              <a:t> </a:t>
            </a:r>
            <a:r>
              <a:rPr lang="zh-CN" altLang="en-US" sz="2800" spc="-5" dirty="0">
                <a:latin typeface="Microsoft YaHei" charset="-122"/>
                <a:ea typeface="Microsoft YaHei" charset="-122"/>
                <a:cs typeface="Microsoft YaHei" charset="-122"/>
              </a:rPr>
              <a:t>能够找到精确的</a:t>
            </a:r>
            <a:r>
              <a:rPr lang="zh-CN" altLang="en-US" sz="2800" spc="-5" dirty="0">
                <a:solidFill>
                  <a:srgbClr val="C00000"/>
                </a:solidFill>
                <a:latin typeface="Microsoft YaHei" charset="-122"/>
                <a:ea typeface="Microsoft YaHei" charset="-122"/>
                <a:cs typeface="Microsoft YaHei" charset="-122"/>
              </a:rPr>
              <a:t>全局最优解</a:t>
            </a:r>
            <a:endParaRPr lang="en-US" altLang="zh-CN" sz="2800" dirty="0">
              <a:solidFill>
                <a:srgbClr val="C00000"/>
              </a:solidFill>
              <a:latin typeface="Microsoft YaHei" charset="-122"/>
              <a:ea typeface="Microsoft YaHei" charset="-122"/>
              <a:cs typeface="Microsoft YaHei" charset="-122"/>
            </a:endParaRPr>
          </a:p>
          <a:p>
            <a:pPr marL="617538" lvl="1" indent="-446088">
              <a:lnSpc>
                <a:spcPct val="200000"/>
              </a:lnSpc>
            </a:pPr>
            <a:r>
              <a:rPr lang="zh-CN" altLang="en-US" sz="2800" spc="-5" dirty="0">
                <a:latin typeface="Microsoft YaHei" charset="-122"/>
                <a:ea typeface="Microsoft YaHei" charset="-122"/>
                <a:cs typeface="Microsoft YaHei" charset="-122"/>
              </a:rPr>
              <a:t>使用</a:t>
            </a:r>
            <a:r>
              <a:rPr lang="en-US" altLang="zh-CN" sz="2800" spc="-5" dirty="0">
                <a:latin typeface="Times New Roman" charset="0"/>
                <a:ea typeface="Times New Roman" charset="0"/>
                <a:cs typeface="Times New Roman" charset="0"/>
              </a:rPr>
              <a:t>AI</a:t>
            </a:r>
            <a:r>
              <a:rPr lang="zh-CN" altLang="en-US" sz="2800" spc="-5" dirty="0">
                <a:latin typeface="Microsoft YaHei" charset="-122"/>
                <a:ea typeface="Microsoft YaHei" charset="-122"/>
                <a:cs typeface="Microsoft YaHei" charset="-122"/>
              </a:rPr>
              <a:t>中经典的分支定界搜索技术</a:t>
            </a:r>
            <a:endParaRPr lang="en-US" altLang="zh-CN" sz="2800" dirty="0">
              <a:latin typeface="Microsoft YaHei" charset="-122"/>
              <a:ea typeface="Microsoft YaHei" charset="-122"/>
              <a:cs typeface="Microsoft YaHei" charset="-122"/>
            </a:endParaRPr>
          </a:p>
          <a:p>
            <a:pPr marL="617538" lvl="1" indent="-446088">
              <a:lnSpc>
                <a:spcPct val="200000"/>
              </a:lnSpc>
            </a:pPr>
            <a:r>
              <a:rPr lang="zh-CN" altLang="en-US" sz="2800" spc="-5" dirty="0">
                <a:latin typeface="Microsoft YaHei" charset="-122"/>
                <a:ea typeface="Microsoft YaHei" charset="-122"/>
                <a:cs typeface="Microsoft YaHei" charset="-122"/>
              </a:rPr>
              <a:t>不足：只能处理数百个无标注的</a:t>
            </a:r>
            <a:r>
              <a:rPr lang="zh-CN" altLang="en-US" sz="2800" dirty="0">
                <a:latin typeface="Microsoft YaHei" charset="-122"/>
                <a:ea typeface="Microsoft YaHei" charset="-122"/>
                <a:cs typeface="Microsoft YaHei" charset="-122"/>
              </a:rPr>
              <a:t>点</a:t>
            </a:r>
          </a:p>
        </p:txBody>
      </p:sp>
      <p:sp>
        <p:nvSpPr>
          <p:cNvPr id="3" name="文本占位符 2"/>
          <p:cNvSpPr>
            <a:spLocks noGrp="1"/>
          </p:cNvSpPr>
          <p:nvPr>
            <p:ph type="body" sz="quarter" idx="12"/>
          </p:nvPr>
        </p:nvSpPr>
        <p:spPr>
          <a:xfrm>
            <a:off x="858779" y="173038"/>
            <a:ext cx="9618721" cy="392112"/>
          </a:xfrm>
        </p:spPr>
        <p:txBody>
          <a:bodyPr/>
          <a:lstStyle/>
          <a:p>
            <a:r>
              <a:rPr lang="en-US" altLang="zh-CN" dirty="0">
                <a:cs typeface="Times New Roman" charset="0"/>
              </a:rPr>
              <a:t>S</a:t>
            </a:r>
            <a:r>
              <a:rPr lang="en-US" altLang="zh-CN" baseline="30000" dirty="0">
                <a:cs typeface="Times New Roman" charset="0"/>
              </a:rPr>
              <a:t>3</a:t>
            </a:r>
            <a:r>
              <a:rPr lang="en-US" altLang="zh-CN" dirty="0">
                <a:cs typeface="Times New Roman" charset="0"/>
              </a:rPr>
              <a:t>VM </a:t>
            </a:r>
            <a:r>
              <a:rPr lang="zh-CN" altLang="en-US" dirty="0">
                <a:cs typeface="Times New Roman" charset="0"/>
              </a:rPr>
              <a:t>实现</a:t>
            </a:r>
            <a:r>
              <a:rPr lang="en-US" altLang="zh-CN" dirty="0">
                <a:cs typeface="Times New Roman" charset="0"/>
              </a:rPr>
              <a:t>2:</a:t>
            </a:r>
            <a:r>
              <a:rPr lang="zh-CN" altLang="en-US" dirty="0">
                <a:cs typeface="Times New Roman" charset="0"/>
              </a:rPr>
              <a:t> </a:t>
            </a:r>
            <a:r>
              <a:rPr lang="zh-CN" altLang="en-US" spc="-5" dirty="0">
                <a:solidFill>
                  <a:srgbClr val="FFFFFF"/>
                </a:solidFill>
                <a:latin typeface="Microsoft YaHei"/>
                <a:cs typeface="Microsoft YaHei"/>
              </a:rPr>
              <a:t>分支定界</a:t>
            </a:r>
            <a:r>
              <a:rPr lang="en-US" altLang="zh-CN" spc="-5" dirty="0">
                <a:solidFill>
                  <a:srgbClr val="FFFFFF"/>
                </a:solidFill>
                <a:latin typeface="Microsoft YaHei"/>
                <a:cs typeface="Microsoft YaHei"/>
              </a:rPr>
              <a:t>(</a:t>
            </a:r>
            <a:r>
              <a:rPr lang="en-US" altLang="zh-CN" dirty="0">
                <a:cs typeface="Times New Roman" charset="0"/>
              </a:rPr>
              <a:t>Branch and Bound)</a:t>
            </a:r>
            <a:endParaRPr lang="zh-CN" altLang="en-US" dirty="0">
              <a:cs typeface="Times New Roman" charset="0"/>
            </a:endParaRPr>
          </a:p>
        </p:txBody>
      </p:sp>
    </p:spTree>
    <p:extLst>
      <p:ext uri="{BB962C8B-B14F-4D97-AF65-F5344CB8AC3E}">
        <p14:creationId xmlns:p14="http://schemas.microsoft.com/office/powerpoint/2010/main" val="11114813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543719" y="842963"/>
                <a:ext cx="11104562" cy="5545137"/>
              </a:xfrm>
            </p:spPr>
            <p:txBody>
              <a:bodyPr/>
              <a:lstStyle/>
              <a:p>
                <a:pPr marL="446088" indent="-446088">
                  <a:lnSpc>
                    <a:spcPct val="200000"/>
                  </a:lnSpc>
                </a:pPr>
                <a:r>
                  <a:rPr lang="zh-CN" altLang="en-US" sz="2800" dirty="0">
                    <a:latin typeface="Microsoft YaHei" charset="-122"/>
                    <a:ea typeface="Microsoft YaHei" charset="-122"/>
                    <a:cs typeface="Microsoft YaHei" charset="-122"/>
                  </a:rPr>
                  <a:t>组合优化问题</a:t>
                </a:r>
                <a:endParaRPr lang="en-US" altLang="zh-CN" sz="2800" dirty="0">
                  <a:latin typeface="Microsoft YaHei" charset="-122"/>
                  <a:ea typeface="Microsoft YaHei" charset="-122"/>
                  <a:cs typeface="Microsoft YaHei" charset="-122"/>
                </a:endParaRPr>
              </a:p>
              <a:p>
                <a:pPr marL="446088" indent="-446088">
                  <a:lnSpc>
                    <a:spcPct val="200000"/>
                  </a:lnSpc>
                </a:pPr>
                <a:r>
                  <a:rPr lang="zh-CN" altLang="en-US" sz="2800" dirty="0">
                    <a:latin typeface="Microsoft YaHei" charset="-122"/>
                    <a:ea typeface="Microsoft YaHei" charset="-122"/>
                    <a:cs typeface="Microsoft YaHei" charset="-122"/>
                  </a:rPr>
                  <a:t>在</a:t>
                </a:r>
                <a14:m>
                  <m:oMath xmlns:m="http://schemas.openxmlformats.org/officeDocument/2006/math">
                    <m:sSub>
                      <m:sSubPr>
                        <m:ctrlPr>
                          <a:rPr lang="en-US" altLang="zh-CN" sz="2800" i="1" smtClean="0">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𝑿</m:t>
                        </m:r>
                      </m:e>
                      <m:sub>
                        <m:r>
                          <a:rPr lang="en-US" altLang="zh-CN" sz="2800" b="0" i="1" smtClean="0">
                            <a:latin typeface="Cambria Math" charset="0"/>
                            <a:ea typeface="Times New Roman" charset="0"/>
                            <a:cs typeface="Times New Roman" charset="0"/>
                          </a:rPr>
                          <m:t>𝑈</m:t>
                        </m:r>
                      </m:sub>
                    </m:sSub>
                  </m:oMath>
                </a14:m>
                <a:r>
                  <a:rPr lang="zh-CN" altLang="en-US" sz="2800" dirty="0">
                    <a:latin typeface="Microsoft YaHei" charset="-122"/>
                    <a:ea typeface="Microsoft YaHei" charset="-122"/>
                    <a:cs typeface="Microsoft YaHei" charset="-122"/>
                  </a:rPr>
                  <a:t>上构建一棵部分标注的</a:t>
                </a:r>
                <a:r>
                  <a:rPr lang="zh-CN" altLang="en-US" sz="2800" spc="-5" dirty="0">
                    <a:latin typeface="Microsoft YaHei" charset="-122"/>
                    <a:ea typeface="Microsoft YaHei" charset="-122"/>
                    <a:cs typeface="Microsoft YaHei" charset="-122"/>
                  </a:rPr>
                  <a:t>树</a:t>
                </a:r>
                <a:endParaRPr lang="en-US" altLang="zh-CN" sz="2800" b="0" dirty="0">
                  <a:latin typeface="Microsoft YaHei" charset="-122"/>
                  <a:ea typeface="Microsoft YaHei" charset="-122"/>
                  <a:cs typeface="Microsoft YaHei" charset="-122"/>
                </a:endParaRPr>
              </a:p>
              <a:p>
                <a:pPr marL="808038" lvl="1" indent="-361950">
                  <a:lnSpc>
                    <a:spcPct val="150000"/>
                  </a:lnSpc>
                  <a:buFont typeface="Wingdings" charset="2"/>
                  <a:buChar char="l"/>
                </a:pPr>
                <a:r>
                  <a:rPr lang="zh-CN" altLang="en-US" sz="2800" dirty="0">
                    <a:latin typeface="Microsoft YaHei" charset="-122"/>
                    <a:ea typeface="Microsoft YaHei" charset="-122"/>
                    <a:cs typeface="Microsoft YaHei" charset="-122"/>
                  </a:rPr>
                  <a:t>根节点</a:t>
                </a:r>
                <a:r>
                  <a:rPr lang="zh-CN" altLang="en-US" sz="2800" dirty="0">
                    <a:latin typeface="Times New Roman" charset="0"/>
                    <a:ea typeface="Times New Roman" charset="0"/>
                    <a:cs typeface="Times New Roman" charset="0"/>
                  </a:rPr>
                  <a:t>：</a:t>
                </a:r>
                <a14:m>
                  <m:oMath xmlns:m="http://schemas.openxmlformats.org/officeDocument/2006/math">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𝑿</m:t>
                        </m:r>
                      </m:e>
                      <m:sub>
                        <m:r>
                          <a:rPr lang="en-US" altLang="zh-CN" sz="2800" i="1">
                            <a:latin typeface="Cambria Math" charset="0"/>
                            <a:ea typeface="Times New Roman" charset="0"/>
                            <a:cs typeface="Times New Roman" charset="0"/>
                          </a:rPr>
                          <m:t>𝑈</m:t>
                        </m:r>
                      </m:sub>
                    </m:sSub>
                  </m:oMath>
                </a14:m>
                <a:r>
                  <a:rPr lang="zh-CN" altLang="en-US" sz="2800" dirty="0">
                    <a:latin typeface="Microsoft YaHei" charset="-122"/>
                    <a:ea typeface="Microsoft YaHei" charset="-122"/>
                    <a:cs typeface="Microsoft YaHei" charset="-122"/>
                  </a:rPr>
                  <a:t>没有标注</a:t>
                </a:r>
                <a:endParaRPr lang="en-US" altLang="zh-CN" sz="2800" dirty="0">
                  <a:latin typeface="Microsoft YaHei" charset="-122"/>
                  <a:ea typeface="Microsoft YaHei" charset="-122"/>
                  <a:cs typeface="Microsoft YaHei" charset="-122"/>
                </a:endParaRPr>
              </a:p>
              <a:p>
                <a:pPr marL="808038" lvl="1" indent="-361950">
                  <a:lnSpc>
                    <a:spcPct val="150000"/>
                  </a:lnSpc>
                  <a:buFont typeface="Wingdings" charset="2"/>
                  <a:buChar char="l"/>
                </a:pPr>
                <a:r>
                  <a:rPr lang="zh-CN" altLang="en-US" sz="2800" dirty="0">
                    <a:latin typeface="Microsoft YaHei" charset="-122"/>
                    <a:ea typeface="Microsoft YaHei" charset="-122"/>
                    <a:cs typeface="Microsoft YaHei" charset="-122"/>
                  </a:rPr>
                  <a:t>子节点：比父节点多</a:t>
                </a:r>
                <a:r>
                  <a:rPr lang="zh-CN" altLang="en-US" sz="2800" dirty="0">
                    <a:solidFill>
                      <a:srgbClr val="09405E"/>
                    </a:solidFill>
                    <a:latin typeface="Microsoft YaHei" charset="-122"/>
                    <a:ea typeface="Microsoft YaHei" charset="-122"/>
                    <a:cs typeface="Microsoft YaHei" charset="-122"/>
                  </a:rPr>
                  <a:t>一个数据</a:t>
                </a:r>
                <a:r>
                  <a:rPr lang="en-US" altLang="zh-CN" sz="2800" dirty="0">
                    <a:solidFill>
                      <a:srgbClr val="09405E"/>
                    </a:solidFill>
                    <a:latin typeface="Microsoft YaHei" charset="-122"/>
                    <a:ea typeface="Microsoft YaHei" charset="-122"/>
                    <a:cs typeface="Microsoft YaHei" charset="-122"/>
                  </a:rPr>
                  <a:t> </a:t>
                </a:r>
                <a14:m>
                  <m:oMath xmlns:m="http://schemas.openxmlformats.org/officeDocument/2006/math">
                    <m:r>
                      <a:rPr lang="en-US" altLang="zh-CN" sz="2800" b="1" i="1" smtClean="0">
                        <a:solidFill>
                          <a:srgbClr val="09405E"/>
                        </a:solidFill>
                        <a:latin typeface="Cambria Math" charset="0"/>
                        <a:ea typeface="Times New Roman" charset="0"/>
                        <a:cs typeface="Times New Roman" charset="0"/>
                      </a:rPr>
                      <m:t>𝒙</m:t>
                    </m:r>
                    <m:r>
                      <a:rPr lang="en-US" altLang="zh-CN" sz="2800" b="0" i="1" smtClean="0">
                        <a:solidFill>
                          <a:srgbClr val="09405E"/>
                        </a:solidFill>
                        <a:latin typeface="Cambria Math" charset="0"/>
                        <a:ea typeface="Times New Roman" charset="0"/>
                        <a:cs typeface="Times New Roman" charset="0"/>
                      </a:rPr>
                      <m:t>∈</m:t>
                    </m:r>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charset="0"/>
                            <a:ea typeface="Times New Roman" charset="0"/>
                            <a:cs typeface="Times New Roman" charset="0"/>
                          </a:rPr>
                          <m:t>𝑿</m:t>
                        </m:r>
                      </m:e>
                      <m:sub>
                        <m:r>
                          <a:rPr lang="en-US" altLang="zh-CN" sz="2800" i="1">
                            <a:solidFill>
                              <a:srgbClr val="09405E"/>
                            </a:solidFill>
                            <a:latin typeface="Cambria Math" charset="0"/>
                            <a:ea typeface="Times New Roman" charset="0"/>
                            <a:cs typeface="Times New Roman" charset="0"/>
                          </a:rPr>
                          <m:t>𝑈</m:t>
                        </m:r>
                      </m:sub>
                    </m:sSub>
                  </m:oMath>
                </a14:m>
                <a:r>
                  <a:rPr lang="zh-CN" altLang="en-US" sz="2800" dirty="0">
                    <a:solidFill>
                      <a:srgbClr val="09405E"/>
                    </a:solidFill>
                    <a:latin typeface="Microsoft YaHei" charset="-122"/>
                    <a:ea typeface="Microsoft YaHei" charset="-122"/>
                    <a:cs typeface="Microsoft YaHei" charset="-122"/>
                  </a:rPr>
                  <a:t>被标注</a:t>
                </a:r>
                <a:endParaRPr lang="en-US" altLang="zh-CN" sz="2800" dirty="0">
                  <a:solidFill>
                    <a:srgbClr val="09405E"/>
                  </a:solidFill>
                  <a:latin typeface="Microsoft YaHei" charset="-122"/>
                  <a:ea typeface="Microsoft YaHei" charset="-122"/>
                  <a:cs typeface="Microsoft YaHei" charset="-122"/>
                </a:endParaRPr>
              </a:p>
              <a:p>
                <a:pPr marL="808038" lvl="1" indent="-361950">
                  <a:lnSpc>
                    <a:spcPct val="150000"/>
                  </a:lnSpc>
                  <a:buFont typeface="Wingdings" charset="2"/>
                  <a:buChar char="l"/>
                </a:pPr>
                <a:r>
                  <a:rPr lang="zh-CN" altLang="en-US" sz="2800" dirty="0">
                    <a:latin typeface="Microsoft YaHei" charset="-122"/>
                    <a:ea typeface="Microsoft YaHei" charset="-122"/>
                    <a:cs typeface="Microsoft YaHei" charset="-122"/>
                  </a:rPr>
                  <a:t>叶子节点</a:t>
                </a:r>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所有</a:t>
                </a:r>
                <a:r>
                  <a:rPr lang="en-US" altLang="zh-CN" sz="2800" dirty="0">
                    <a:latin typeface="Microsoft YaHei" charset="-122"/>
                    <a:ea typeface="Microsoft YaHei" charset="-122"/>
                    <a:cs typeface="Microsoft YaHei" charset="-122"/>
                  </a:rPr>
                  <a:t> </a:t>
                </a:r>
                <a14:m>
                  <m:oMath xmlns:m="http://schemas.openxmlformats.org/officeDocument/2006/math">
                    <m:r>
                      <a:rPr lang="en-US" altLang="zh-CN" sz="2800" b="1" i="1">
                        <a:latin typeface="Cambria Math" charset="0"/>
                        <a:ea typeface="Times New Roman" charset="0"/>
                        <a:cs typeface="Times New Roman" charset="0"/>
                      </a:rPr>
                      <m:t>𝒙</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𝑿</m:t>
                        </m:r>
                      </m:e>
                      <m:sub>
                        <m:r>
                          <a:rPr lang="en-US" altLang="zh-CN" sz="2800" i="1">
                            <a:latin typeface="Cambria Math" charset="0"/>
                            <a:ea typeface="Times New Roman" charset="0"/>
                            <a:cs typeface="Times New Roman" charset="0"/>
                          </a:rPr>
                          <m:t>𝑈</m:t>
                        </m:r>
                      </m:sub>
                    </m:sSub>
                  </m:oMath>
                </a14:m>
                <a:r>
                  <a:rPr lang="en-US" altLang="zh-CN" sz="2800" dirty="0">
                    <a:latin typeface="Times New Roman" charset="0"/>
                    <a:ea typeface="Times New Roman" charset="0"/>
                    <a:cs typeface="Times New Roman" charset="0"/>
                  </a:rPr>
                  <a:t> </a:t>
                </a:r>
                <a:r>
                  <a:rPr lang="zh-CN" altLang="en-US" sz="2800" dirty="0">
                    <a:latin typeface="Microsoft YaHei" charset="-122"/>
                    <a:ea typeface="Microsoft YaHei" charset="-122"/>
                    <a:cs typeface="Microsoft YaHei" charset="-122"/>
                  </a:rPr>
                  <a:t>被标注</a:t>
                </a:r>
                <a:endParaRPr lang="en-US" altLang="zh-CN" sz="2800" dirty="0">
                  <a:latin typeface="Microsoft YaHei" charset="-122"/>
                  <a:ea typeface="Microsoft YaHei" charset="-122"/>
                  <a:cs typeface="Microsoft YaHei" charset="-122"/>
                </a:endParaRPr>
              </a:p>
              <a:p>
                <a:pPr marL="446088" indent="-446088">
                  <a:lnSpc>
                    <a:spcPct val="200000"/>
                  </a:lnSpc>
                  <a:buFont typeface="Wingdings" charset="2"/>
                  <a:buChar char="n"/>
                </a:pPr>
                <a:r>
                  <a:rPr lang="zh-CN" altLang="en-US" sz="2800" dirty="0">
                    <a:latin typeface="Microsoft YaHei" charset="-122"/>
                    <a:ea typeface="Microsoft YaHei" charset="-122"/>
                    <a:cs typeface="Microsoft YaHei" charset="-122"/>
                  </a:rPr>
                  <a:t>部分标注有一个非减</a:t>
                </a:r>
                <a:r>
                  <a:rPr lang="en-US" altLang="zh-CN" sz="2800" spc="-10" dirty="0">
                    <a:latin typeface="Microsoft YaHei" charset="-122"/>
                    <a:ea typeface="Microsoft YaHei" charset="-122"/>
                    <a:cs typeface="Microsoft YaHei" charset="-122"/>
                  </a:rPr>
                  <a:t>(</a:t>
                </a:r>
                <a:r>
                  <a:rPr lang="en-US" altLang="zh-CN" sz="2800" dirty="0">
                    <a:latin typeface="Times New Roman" charset="0"/>
                    <a:ea typeface="Times New Roman" charset="0"/>
                    <a:cs typeface="Times New Roman" charset="0"/>
                  </a:rPr>
                  <a:t>non-decreasing</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的</a:t>
                </a:r>
                <a:r>
                  <a:rPr lang="en-US" altLang="zh-CN" sz="2800" dirty="0">
                    <a:latin typeface="Microsoft YaHei" charset="-122"/>
                    <a:ea typeface="Microsoft YaHei" charset="-122"/>
                    <a:cs typeface="Microsoft YaHei" charset="-122"/>
                  </a:rPr>
                  <a:t> </a:t>
                </a:r>
                <a:r>
                  <a:rPr lang="en-US" altLang="zh-CN" sz="2800" dirty="0">
                    <a:latin typeface="Times New Roman" charset="0"/>
                    <a:ea typeface="Times New Roman" charset="0"/>
                    <a:cs typeface="Times New Roman" charset="0"/>
                  </a:rPr>
                  <a:t>S</a:t>
                </a:r>
                <a:r>
                  <a:rPr lang="en-US" altLang="zh-CN" sz="2800" baseline="30000" dirty="0">
                    <a:latin typeface="Times New Roman" charset="0"/>
                    <a:ea typeface="Times New Roman" charset="0"/>
                    <a:cs typeface="Times New Roman" charset="0"/>
                  </a:rPr>
                  <a:t>3</a:t>
                </a:r>
                <a:r>
                  <a:rPr lang="en-US" altLang="zh-CN" sz="2800" dirty="0">
                    <a:latin typeface="Times New Roman" charset="0"/>
                    <a:ea typeface="Times New Roman" charset="0"/>
                    <a:cs typeface="Times New Roman" charset="0"/>
                  </a:rPr>
                  <a:t>VM </a:t>
                </a:r>
                <a:r>
                  <a:rPr lang="zh-CN" altLang="en-US" sz="2800" dirty="0">
                    <a:latin typeface="Microsoft YaHei" charset="-122"/>
                    <a:ea typeface="Microsoft YaHei" charset="-122"/>
                    <a:cs typeface="Microsoft YaHei" charset="-122"/>
                  </a:rPr>
                  <a:t>目标函数</a:t>
                </a:r>
                <a:endParaRPr lang="en-US" altLang="zh-CN" sz="2800" dirty="0">
                  <a:latin typeface="Microsoft YaHei" charset="-122"/>
                  <a:ea typeface="Microsoft YaHei" charset="-122"/>
                  <a:cs typeface="Microsoft YaHei" charset="-122"/>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altLang="zh-CN" sz="2800" i="1" smtClean="0">
                              <a:latin typeface="Cambria Math" charset="0"/>
                              <a:ea typeface="Times New Roman" charset="0"/>
                              <a:cs typeface="Times New Roman" charset="0"/>
                            </a:rPr>
                          </m:ctrlPr>
                        </m:funcPr>
                        <m:fName>
                          <m:limLow>
                            <m:limLowPr>
                              <m:ctrlPr>
                                <a:rPr lang="en-US" altLang="zh-CN" sz="2800" i="1">
                                  <a:latin typeface="Cambria Math" charset="0"/>
                                  <a:ea typeface="Times New Roman" charset="0"/>
                                  <a:cs typeface="Times New Roman" charset="0"/>
                                </a:rPr>
                              </m:ctrlPr>
                            </m:limLowPr>
                            <m:e>
                              <m:r>
                                <m:rPr>
                                  <m:sty m:val="p"/>
                                </m:rPr>
                                <a:rPr lang="en-US" altLang="zh-CN" sz="2800">
                                  <a:latin typeface="Cambria Math" charset="0"/>
                                  <a:ea typeface="Times New Roman" charset="0"/>
                                  <a:cs typeface="Times New Roman" charset="0"/>
                                </a:rPr>
                                <m:t>min</m:t>
                              </m:r>
                            </m:e>
                            <m:lim>
                              <m:r>
                                <a:rPr lang="en-US" altLang="zh-CN" sz="2800" i="1">
                                  <a:latin typeface="Cambria Math" charset="0"/>
                                  <a:ea typeface="Times New Roman" charset="0"/>
                                  <a:cs typeface="Times New Roman" charset="0"/>
                                </a:rPr>
                                <m:t>𝑓</m:t>
                              </m:r>
                            </m:lim>
                          </m:limLow>
                        </m:fName>
                        <m:e>
                          <m:f>
                            <m:fPr>
                              <m:ctrlPr>
                                <a:rPr lang="en-US" altLang="zh-CN" sz="2800" i="1">
                                  <a:latin typeface="Cambria Math"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2</m:t>
                              </m:r>
                            </m:den>
                          </m:f>
                          <m:sSup>
                            <m:sSupPr>
                              <m:ctrlPr>
                                <a:rPr lang="en-US" altLang="zh-CN" sz="2800" i="1">
                                  <a:latin typeface="Cambria Math" charset="0"/>
                                </a:rPr>
                              </m:ctrlPr>
                            </m:sSupPr>
                            <m:e>
                              <m:d>
                                <m:dPr>
                                  <m:begChr m:val="‖"/>
                                  <m:endChr m:val="‖"/>
                                  <m:ctrlPr>
                                    <a:rPr lang="en-US" altLang="zh-CN" sz="2800" i="1">
                                      <a:latin typeface="Cambria Math" charset="0"/>
                                    </a:rPr>
                                  </m:ctrlPr>
                                </m:dPr>
                                <m:e>
                                  <m:r>
                                    <a:rPr lang="en-US" altLang="zh-CN" sz="2800" b="1" i="1">
                                      <a:latin typeface="Cambria Math" panose="02040503050406030204" pitchFamily="18" charset="0"/>
                                    </a:rPr>
                                    <m:t>𝒘</m:t>
                                  </m:r>
                                </m:e>
                              </m:d>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b>
                            <m:sSubPr>
                              <m:ctrlPr>
                                <a:rPr lang="en-US" altLang="zh-CN" sz="2800" i="1">
                                  <a:latin typeface="Cambria Math"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1</m:t>
                              </m:r>
                            </m:sub>
                          </m:sSub>
                          <m:nary>
                            <m:naryPr>
                              <m:chr m:val="∑"/>
                              <m:ctrlPr>
                                <a:rPr lang="en-US" altLang="zh-CN" sz="2800" i="1">
                                  <a:latin typeface="Cambria Math" charset="0"/>
                                  <a:ea typeface="Times New Roman" charset="0"/>
                                  <a:cs typeface="Times New Roman" charset="0"/>
                                </a:rPr>
                              </m:ctrlPr>
                            </m:naryPr>
                            <m:sub>
                              <m:r>
                                <m:rPr>
                                  <m:brk m:alnAt="23"/>
                                </m:rPr>
                                <a:rPr lang="en-US" altLang="zh-CN" sz="2800" i="1">
                                  <a:latin typeface="Cambria Math" charset="0"/>
                                  <a:ea typeface="Times New Roman" charset="0"/>
                                  <a:cs typeface="Times New Roman" charset="0"/>
                                </a:rPr>
                                <m:t>𝑖</m:t>
                              </m:r>
                              <m:r>
                                <a:rPr lang="en-US" altLang="zh-CN" sz="2800" i="1">
                                  <a:latin typeface="Cambria Math" charset="0"/>
                                  <a:ea typeface="Times New Roman" charset="0"/>
                                  <a:cs typeface="Times New Roman" charset="0"/>
                                </a:rPr>
                                <m:t>=1</m:t>
                              </m:r>
                            </m:sub>
                            <m:sup>
                              <m:r>
                                <a:rPr lang="en-US" altLang="zh-CN" sz="2800" b="0" i="1" smtClean="0">
                                  <a:latin typeface="Cambria Math" charset="0"/>
                                  <a:ea typeface="Times New Roman" charset="0"/>
                                  <a:cs typeface="Times New Roman" charset="0"/>
                                </a:rPr>
                                <m:t>𝐿</m:t>
                              </m:r>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𝑦</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e>
                      </m:func>
                      <m:r>
                        <a:rPr lang="en-US" altLang="zh-CN" sz="2800" i="1">
                          <a:latin typeface="Cambria Math" panose="02040503050406030204" pitchFamily="18"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0" i="1" smtClean="0">
                              <a:latin typeface="Cambria Math" panose="02040503050406030204" pitchFamily="18" charset="0"/>
                              <a:ea typeface="Times New Roman" charset="0"/>
                              <a:cs typeface="Times New Roman" charset="0"/>
                            </a:rPr>
                            <m:t>𝐶</m:t>
                          </m:r>
                        </m:e>
                        <m:sub>
                          <m:r>
                            <a:rPr lang="en-US" altLang="zh-CN" sz="2800" i="1">
                              <a:latin typeface="Cambria Math" charset="0"/>
                              <a:ea typeface="Times New Roman" charset="0"/>
                              <a:cs typeface="Times New Roman" charset="0"/>
                            </a:rPr>
                            <m:t>2</m:t>
                          </m:r>
                        </m:sub>
                      </m:sSub>
                      <m:nary>
                        <m:naryPr>
                          <m:chr m:val="∑"/>
                          <m:supHide m:val="on"/>
                          <m:ctrlPr>
                            <a:rPr lang="en-US" altLang="zh-CN" sz="2800" i="1" smtClean="0">
                              <a:latin typeface="Cambria Math" charset="0"/>
                              <a:ea typeface="Times New Roman" charset="0"/>
                              <a:cs typeface="Times New Roman" charset="0"/>
                            </a:rPr>
                          </m:ctrlPr>
                        </m:naryPr>
                        <m:sub>
                          <m:r>
                            <m:rPr>
                              <m:brk m:alnAt="7"/>
                            </m:rPr>
                            <a:rPr lang="en-US" altLang="zh-CN" sz="2800" b="0" i="1" smtClean="0">
                              <a:latin typeface="Cambria Math" charset="0"/>
                              <a:ea typeface="Times New Roman" charset="0"/>
                              <a:cs typeface="Times New Roman" charset="0"/>
                            </a:rPr>
                            <m:t>𝑖</m:t>
                          </m:r>
                          <m:r>
                            <a:rPr lang="en-US" altLang="zh-CN" sz="2800" b="0" i="1" smtClean="0">
                              <a:latin typeface="Cambria Math" charset="0"/>
                              <a:ea typeface="Times New Roman" charset="0"/>
                              <a:cs typeface="Times New Roman" charset="0"/>
                            </a:rPr>
                            <m:t>∈</m:t>
                          </m:r>
                          <m:r>
                            <a:rPr lang="en-US" altLang="zh-CN" sz="2800" b="0" i="1" smtClean="0">
                              <a:solidFill>
                                <a:srgbClr val="C00000"/>
                              </a:solidFill>
                              <a:latin typeface="Cambria Math" charset="0"/>
                              <a:ea typeface="Times New Roman" charset="0"/>
                              <a:cs typeface="Times New Roman" charset="0"/>
                            </a:rPr>
                            <m:t>𝑙𝑎𝑏𝑒𝑙𝑒𝑑</m:t>
                          </m:r>
                          <m:r>
                            <a:rPr lang="en-US" altLang="zh-CN" sz="2800" b="0" i="1" smtClean="0">
                              <a:solidFill>
                                <a:srgbClr val="C00000"/>
                              </a:solidFill>
                              <a:latin typeface="Cambria Math" charset="0"/>
                              <a:ea typeface="Times New Roman" charset="0"/>
                              <a:cs typeface="Times New Roman" charset="0"/>
                            </a:rPr>
                            <m:t> </m:t>
                          </m:r>
                          <m:r>
                            <a:rPr lang="en-US" altLang="zh-CN" sz="2800" b="0" i="1" smtClean="0">
                              <a:solidFill>
                                <a:srgbClr val="C00000"/>
                              </a:solidFill>
                              <a:latin typeface="Cambria Math" charset="0"/>
                              <a:ea typeface="Times New Roman" charset="0"/>
                              <a:cs typeface="Times New Roman" charset="0"/>
                            </a:rPr>
                            <m:t>𝑠𝑜</m:t>
                          </m:r>
                          <m:r>
                            <a:rPr lang="en-US" altLang="zh-CN" sz="2800" b="0" i="1" smtClean="0">
                              <a:solidFill>
                                <a:srgbClr val="C00000"/>
                              </a:solidFill>
                              <a:latin typeface="Cambria Math" charset="0"/>
                              <a:ea typeface="Times New Roman" charset="0"/>
                              <a:cs typeface="Times New Roman" charset="0"/>
                            </a:rPr>
                            <m:t> </m:t>
                          </m:r>
                          <m:r>
                            <a:rPr lang="en-US" altLang="zh-CN" sz="2800" b="0" i="1" smtClean="0">
                              <a:solidFill>
                                <a:srgbClr val="C00000"/>
                              </a:solidFill>
                              <a:latin typeface="Cambria Math" charset="0"/>
                              <a:ea typeface="Times New Roman" charset="0"/>
                              <a:cs typeface="Times New Roman" charset="0"/>
                            </a:rPr>
                            <m:t>𝑓𝑎𝑟</m:t>
                          </m:r>
                        </m:sub>
                        <m:sup/>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(1−|</m:t>
                              </m:r>
                              <m:r>
                                <a:rPr lang="en-US" altLang="zh-CN" sz="2800" i="1">
                                  <a:latin typeface="Cambria Math" charset="0"/>
                                  <a:ea typeface="Times New Roman" charset="0"/>
                                  <a:cs typeface="Times New Roman" charset="0"/>
                                </a:rPr>
                                <m:t>𝑓</m:t>
                              </m:r>
                              <m:r>
                                <a:rPr lang="en-US" altLang="zh-CN" sz="2800" i="1">
                                  <a:latin typeface="Cambria Math" charset="0"/>
                                  <a:ea typeface="Times New Roman" charset="0"/>
                                  <a:cs typeface="Times New Roman" charset="0"/>
                                </a:rPr>
                                <m:t>(</m:t>
                              </m:r>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𝒙</m:t>
                                  </m:r>
                                </m:e>
                                <m:sub>
                                  <m:r>
                                    <a:rPr lang="en-US" altLang="zh-CN" sz="2800" i="1">
                                      <a:latin typeface="Cambria Math" charset="0"/>
                                      <a:ea typeface="Times New Roman" charset="0"/>
                                      <a:cs typeface="Times New Roman" charset="0"/>
                                    </a:rPr>
                                    <m:t>𝑖</m:t>
                                  </m:r>
                                </m:sub>
                              </m:sSub>
                              <m:r>
                                <a:rPr lang="en-US" altLang="zh-CN" sz="2800" i="1">
                                  <a:latin typeface="Cambria Math" charset="0"/>
                                  <a:ea typeface="Times New Roman" charset="0"/>
                                  <a:cs typeface="Times New Roman" charset="0"/>
                                </a:rPr>
                                <m:t>)|)</m:t>
                              </m:r>
                            </m:e>
                            <m:sub>
                              <m:r>
                                <a:rPr lang="en-US" altLang="zh-CN" sz="2800" i="1">
                                  <a:latin typeface="Cambria Math" charset="0"/>
                                  <a:ea typeface="Times New Roman" charset="0"/>
                                  <a:cs typeface="Times New Roman" charset="0"/>
                                </a:rPr>
                                <m:t>+</m:t>
                              </m:r>
                            </m:sub>
                          </m:sSub>
                        </m:e>
                      </m:nary>
                    </m:oMath>
                  </m:oMathPara>
                </a14:m>
                <a:endParaRPr lang="en-US" altLang="zh-CN" sz="2800" dirty="0">
                  <a:latin typeface="Times New Roman" charset="0"/>
                  <a:ea typeface="Times New Roman" charset="0"/>
                  <a:cs typeface="Times New Roman" charset="0"/>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543719" y="842963"/>
                <a:ext cx="11104562" cy="5545137"/>
              </a:xfrm>
              <a:blipFill rotWithShape="0">
                <a:blip r:embed="rId2"/>
                <a:stretch>
                  <a:fillRect l="-933" b="-7473"/>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10451478" cy="523648"/>
          </a:xfrm>
        </p:spPr>
        <p:txBody>
          <a:bodyPr/>
          <a:lstStyle/>
          <a:p>
            <a:r>
              <a:rPr lang="en-US" altLang="zh-CN" dirty="0">
                <a:solidFill>
                  <a:srgbClr val="FFFFFF"/>
                </a:solidFill>
                <a:latin typeface="Microsoft YaHei"/>
                <a:cs typeface="Microsoft YaHei"/>
              </a:rPr>
              <a:t>S</a:t>
            </a:r>
            <a:r>
              <a:rPr lang="en-US" altLang="zh-CN" baseline="30000" dirty="0">
                <a:solidFill>
                  <a:srgbClr val="FFFFFF"/>
                </a:solidFill>
                <a:latin typeface="Microsoft YaHei"/>
                <a:cs typeface="Microsoft YaHei"/>
              </a:rPr>
              <a:t>3</a:t>
            </a:r>
            <a:r>
              <a:rPr lang="en-US" altLang="zh-CN" dirty="0">
                <a:solidFill>
                  <a:srgbClr val="FFFFFF"/>
                </a:solidFill>
                <a:latin typeface="Microsoft YaHei"/>
                <a:cs typeface="Microsoft YaHei"/>
              </a:rPr>
              <a:t>VM</a:t>
            </a:r>
            <a:r>
              <a:rPr lang="zh-CN" altLang="en-US" spc="-50" dirty="0">
                <a:solidFill>
                  <a:srgbClr val="FFFFFF"/>
                </a:solidFill>
                <a:latin typeface="Microsoft YaHei"/>
                <a:cs typeface="Microsoft YaHei"/>
              </a:rPr>
              <a:t> </a:t>
            </a:r>
            <a:r>
              <a:rPr lang="zh-CN" altLang="en-US" spc="-5" dirty="0">
                <a:solidFill>
                  <a:srgbClr val="FFFFFF"/>
                </a:solidFill>
                <a:latin typeface="Microsoft YaHei"/>
                <a:cs typeface="Microsoft YaHei"/>
              </a:rPr>
              <a:t>实现</a:t>
            </a:r>
            <a:r>
              <a:rPr lang="en-US" altLang="zh-CN" dirty="0">
                <a:solidFill>
                  <a:srgbClr val="FFFFFF"/>
                </a:solidFill>
                <a:latin typeface="Microsoft YaHei"/>
                <a:cs typeface="Microsoft YaHei"/>
              </a:rPr>
              <a:t>2:</a:t>
            </a:r>
            <a:r>
              <a:rPr lang="zh-CN" altLang="en-US" spc="-40" dirty="0">
                <a:solidFill>
                  <a:srgbClr val="FFFFFF"/>
                </a:solidFill>
                <a:latin typeface="Microsoft YaHei"/>
                <a:cs typeface="Microsoft YaHei"/>
              </a:rPr>
              <a:t> </a:t>
            </a:r>
            <a:r>
              <a:rPr lang="zh-CN" altLang="en-US" spc="-5" dirty="0">
                <a:solidFill>
                  <a:srgbClr val="FFFFFF"/>
                </a:solidFill>
                <a:latin typeface="Microsoft YaHei"/>
                <a:cs typeface="Microsoft YaHei"/>
              </a:rPr>
              <a:t>分支定界</a:t>
            </a:r>
            <a:endParaRPr lang="zh-CN" altLang="en-US" dirty="0"/>
          </a:p>
        </p:txBody>
      </p:sp>
    </p:spTree>
    <p:extLst>
      <p:ext uri="{BB962C8B-B14F-4D97-AF65-F5344CB8AC3E}">
        <p14:creationId xmlns:p14="http://schemas.microsoft.com/office/powerpoint/2010/main" val="2586347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8" y="1147763"/>
            <a:ext cx="11396662" cy="5570537"/>
          </a:xfrm>
        </p:spPr>
        <p:txBody>
          <a:bodyPr/>
          <a:lstStyle/>
          <a:p>
            <a:pPr marL="459105" indent="-446405">
              <a:lnSpc>
                <a:spcPct val="100000"/>
              </a:lnSpc>
              <a:spcBef>
                <a:spcPts val="142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在树上进行深度优先搜索</a:t>
            </a:r>
          </a:p>
          <a:p>
            <a:pPr marL="459105" indent="-446405">
              <a:lnSpc>
                <a:spcPct val="100000"/>
              </a:lnSpc>
              <a:spcBef>
                <a:spcPts val="132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记录一个到当前为止的完整目</a:t>
            </a:r>
            <a:r>
              <a:rPr lang="zh-CN" altLang="en-US" sz="2800" spc="-15" dirty="0">
                <a:latin typeface="Microsoft YaHei" charset="-122"/>
                <a:ea typeface="Microsoft YaHei" charset="-122"/>
                <a:cs typeface="Microsoft YaHei" charset="-122"/>
              </a:rPr>
              <a:t>标</a:t>
            </a:r>
            <a:r>
              <a:rPr lang="zh-CN" altLang="en-US" sz="2800" dirty="0">
                <a:latin typeface="Microsoft YaHei" charset="-122"/>
                <a:ea typeface="Microsoft YaHei" charset="-122"/>
                <a:cs typeface="Microsoft YaHei" charset="-122"/>
              </a:rPr>
              <a:t>函数值</a:t>
            </a:r>
          </a:p>
          <a:p>
            <a:pPr marL="459105" indent="-446405">
              <a:lnSpc>
                <a:spcPct val="100000"/>
              </a:lnSpc>
              <a:spcBef>
                <a:spcPts val="132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如果它比最好的目标函数</a:t>
            </a:r>
            <a:r>
              <a:rPr lang="zh-CN" altLang="en-US" sz="2800" spc="-10" dirty="0">
                <a:latin typeface="Microsoft YaHei" charset="-122"/>
                <a:ea typeface="Microsoft YaHei" charset="-122"/>
                <a:cs typeface="Microsoft YaHei" charset="-122"/>
              </a:rPr>
              <a:t>差</a:t>
            </a:r>
            <a:r>
              <a:rPr lang="zh-CN" altLang="en-US" sz="2800" dirty="0">
                <a:latin typeface="Microsoft YaHei" charset="-122"/>
                <a:ea typeface="Microsoft YaHei" charset="-122"/>
                <a:cs typeface="Microsoft YaHei" charset="-122"/>
              </a:rPr>
              <a:t>，就进行</a:t>
            </a:r>
            <a:r>
              <a:rPr lang="zh-CN" altLang="en-US" sz="2800" spc="-15" dirty="0">
                <a:latin typeface="Microsoft YaHei" charset="-122"/>
                <a:ea typeface="Microsoft YaHei" charset="-122"/>
                <a:cs typeface="Microsoft YaHei" charset="-122"/>
              </a:rPr>
              <a:t>剪</a:t>
            </a:r>
            <a:r>
              <a:rPr lang="zh-CN" altLang="en-US" sz="2800" spc="-5" dirty="0">
                <a:latin typeface="Microsoft YaHei" charset="-122"/>
                <a:ea typeface="Microsoft YaHei" charset="-122"/>
                <a:cs typeface="Microsoft YaHei" charset="-122"/>
              </a:rPr>
              <a:t>枝</a:t>
            </a:r>
            <a:r>
              <a:rPr lang="en-US" altLang="zh-CN" sz="2800" spc="-1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包括它的子</a:t>
            </a:r>
            <a:r>
              <a:rPr lang="zh-CN" altLang="en-US" sz="2800" spc="-15" dirty="0">
                <a:latin typeface="Microsoft YaHei" charset="-122"/>
                <a:ea typeface="Microsoft YaHei" charset="-122"/>
                <a:cs typeface="Microsoft YaHei" charset="-122"/>
              </a:rPr>
              <a:t>树</a:t>
            </a:r>
            <a:r>
              <a:rPr lang="en-US" altLang="zh-CN" sz="2800" dirty="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9939850" cy="425676"/>
          </a:xfrm>
        </p:spPr>
        <p:txBody>
          <a:bodyPr/>
          <a:lstStyle/>
          <a:p>
            <a:r>
              <a:rPr lang="en-US" altLang="zh-CN" dirty="0">
                <a:solidFill>
                  <a:srgbClr val="FFFFFF"/>
                </a:solidFill>
                <a:latin typeface="Microsoft YaHei"/>
                <a:cs typeface="Microsoft YaHei"/>
              </a:rPr>
              <a:t>S</a:t>
            </a:r>
            <a:r>
              <a:rPr lang="en-US" altLang="zh-CN" baseline="30000" dirty="0">
                <a:solidFill>
                  <a:srgbClr val="FFFFFF"/>
                </a:solidFill>
                <a:latin typeface="Microsoft YaHei"/>
                <a:cs typeface="Microsoft YaHei"/>
              </a:rPr>
              <a:t>3</a:t>
            </a:r>
            <a:r>
              <a:rPr lang="en-US" altLang="zh-CN" dirty="0">
                <a:solidFill>
                  <a:srgbClr val="FFFFFF"/>
                </a:solidFill>
                <a:latin typeface="Microsoft YaHei"/>
                <a:cs typeface="Microsoft YaHei"/>
              </a:rPr>
              <a:t>VM</a:t>
            </a:r>
            <a:r>
              <a:rPr lang="zh-CN" altLang="en-US" spc="-50" dirty="0">
                <a:solidFill>
                  <a:srgbClr val="FFFFFF"/>
                </a:solidFill>
                <a:latin typeface="Microsoft YaHei"/>
                <a:cs typeface="Microsoft YaHei"/>
              </a:rPr>
              <a:t> </a:t>
            </a:r>
            <a:r>
              <a:rPr lang="zh-CN" altLang="en-US" spc="-5" dirty="0">
                <a:solidFill>
                  <a:srgbClr val="FFFFFF"/>
                </a:solidFill>
                <a:latin typeface="Microsoft YaHei"/>
                <a:cs typeface="Microsoft YaHei"/>
              </a:rPr>
              <a:t>实现</a:t>
            </a:r>
            <a:r>
              <a:rPr lang="en-US" altLang="zh-CN" dirty="0">
                <a:solidFill>
                  <a:srgbClr val="FFFFFF"/>
                </a:solidFill>
                <a:latin typeface="Microsoft YaHei"/>
                <a:cs typeface="Microsoft YaHei"/>
              </a:rPr>
              <a:t>2:</a:t>
            </a:r>
            <a:r>
              <a:rPr lang="zh-CN" altLang="en-US" spc="-40" dirty="0">
                <a:solidFill>
                  <a:srgbClr val="FFFFFF"/>
                </a:solidFill>
                <a:latin typeface="Microsoft YaHei"/>
                <a:cs typeface="Microsoft YaHei"/>
              </a:rPr>
              <a:t> </a:t>
            </a:r>
            <a:r>
              <a:rPr lang="zh-CN" altLang="en-US" spc="-5" dirty="0">
                <a:solidFill>
                  <a:srgbClr val="FFFFFF"/>
                </a:solidFill>
                <a:latin typeface="Microsoft YaHei"/>
                <a:cs typeface="Microsoft YaHei"/>
              </a:rPr>
              <a:t>分支定界</a:t>
            </a:r>
            <a:endParaRPr lang="zh-CN" altLang="en-US" dirty="0">
              <a:cs typeface="Times New Roman" charset="0"/>
            </a:endParaRPr>
          </a:p>
        </p:txBody>
      </p:sp>
      <p:pic>
        <p:nvPicPr>
          <p:cNvPr id="5" name="图片 4"/>
          <p:cNvPicPr>
            <a:picLocks noChangeAspect="1"/>
          </p:cNvPicPr>
          <p:nvPr/>
        </p:nvPicPr>
        <p:blipFill>
          <a:blip r:embed="rId2"/>
          <a:stretch>
            <a:fillRect/>
          </a:stretch>
        </p:blipFill>
        <p:spPr>
          <a:xfrm>
            <a:off x="3781055" y="2822270"/>
            <a:ext cx="4946371" cy="3769916"/>
          </a:xfrm>
          <a:prstGeom prst="rect">
            <a:avLst/>
          </a:prstGeom>
        </p:spPr>
      </p:pic>
    </p:spTree>
    <p:extLst>
      <p:ext uri="{BB962C8B-B14F-4D97-AF65-F5344CB8AC3E}">
        <p14:creationId xmlns:p14="http://schemas.microsoft.com/office/powerpoint/2010/main" val="39699894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782829" cy="3081337"/>
          </a:xfrm>
        </p:spPr>
        <p:txBody>
          <a:bodyPr/>
          <a:lstStyle/>
          <a:p>
            <a:pPr marL="0" indent="0">
              <a:spcBef>
                <a:spcPts val="100"/>
              </a:spcBef>
              <a:buNone/>
            </a:pPr>
            <a:r>
              <a:rPr lang="zh-CN" altLang="en-US" sz="3200" spc="1575" dirty="0">
                <a:latin typeface="Microsoft YaHei" charset="-122"/>
                <a:ea typeface="Microsoft YaHei" charset="-122"/>
                <a:cs typeface="Microsoft YaHei" charset="-122"/>
              </a:rPr>
              <a:t>◼</a:t>
            </a:r>
            <a:r>
              <a:rPr lang="zh-CN" altLang="en-US" sz="3200" spc="-5" dirty="0">
                <a:latin typeface="Microsoft YaHei" charset="-122"/>
                <a:ea typeface="Microsoft YaHei" charset="-122"/>
                <a:cs typeface="Microsoft YaHei" charset="-122"/>
              </a:rPr>
              <a:t>优点</a:t>
            </a:r>
            <a:r>
              <a:rPr lang="en-US" altLang="zh-CN" sz="3200" dirty="0">
                <a:latin typeface="Microsoft YaHei" charset="-122"/>
                <a:ea typeface="Microsoft YaHei" charset="-122"/>
                <a:cs typeface="Microsoft YaHei" charset="-122"/>
              </a:rPr>
              <a:t>:</a:t>
            </a:r>
          </a:p>
          <a:p>
            <a:pPr lvl="1">
              <a:lnSpc>
                <a:spcPct val="150000"/>
              </a:lnSpc>
              <a:spcBef>
                <a:spcPts val="100"/>
              </a:spcBef>
              <a:buFont typeface="Wingdings" charset="2"/>
              <a:buChar char="l"/>
            </a:pPr>
            <a:r>
              <a:rPr lang="zh-CN" altLang="en-US" sz="2800" dirty="0">
                <a:latin typeface="Microsoft YaHei" charset="-122"/>
                <a:ea typeface="Microsoft YaHei" charset="-122"/>
                <a:cs typeface="Microsoft YaHei" charset="-122"/>
              </a:rPr>
              <a:t>可以被用在任何</a:t>
            </a:r>
            <a:r>
              <a:rPr lang="en-US" altLang="zh-CN" sz="2800" spc="-5" dirty="0">
                <a:latin typeface="Times New Roman" charset="0"/>
                <a:ea typeface="Times New Roman" charset="0"/>
                <a:cs typeface="Times New Roman" charset="0"/>
              </a:rPr>
              <a:t>SVMs</a:t>
            </a:r>
            <a:r>
              <a:rPr lang="en-US" altLang="zh-CN" sz="2800" spc="-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可以被应用的地方</a:t>
            </a:r>
            <a:endParaRPr lang="en-US" altLang="zh-CN" sz="2800" dirty="0">
              <a:latin typeface="Microsoft YaHei" charset="-122"/>
              <a:ea typeface="Microsoft YaHei" charset="-122"/>
              <a:cs typeface="Microsoft YaHei" charset="-122"/>
            </a:endParaRPr>
          </a:p>
          <a:p>
            <a:pPr lvl="1">
              <a:lnSpc>
                <a:spcPct val="150000"/>
              </a:lnSpc>
              <a:spcBef>
                <a:spcPts val="100"/>
              </a:spcBef>
              <a:buFont typeface="Wingdings" charset="2"/>
              <a:buChar char="l"/>
            </a:pPr>
            <a:r>
              <a:rPr lang="zh-CN" altLang="en-US" sz="2800" dirty="0">
                <a:latin typeface="Microsoft YaHei" charset="-122"/>
                <a:ea typeface="Microsoft YaHei" charset="-122"/>
                <a:cs typeface="Microsoft YaHei" charset="-122"/>
              </a:rPr>
              <a:t>清晰的数学框架</a:t>
            </a:r>
          </a:p>
          <a:p>
            <a:pPr marL="0" indent="0">
              <a:lnSpc>
                <a:spcPct val="100000"/>
              </a:lnSpc>
              <a:spcBef>
                <a:spcPts val="1680"/>
              </a:spcBef>
              <a:buNone/>
            </a:pPr>
            <a:r>
              <a:rPr lang="zh-CN" altLang="en-US" sz="2800" spc="141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缺点</a:t>
            </a:r>
            <a:r>
              <a:rPr lang="en-US" altLang="zh-CN" sz="2800" dirty="0">
                <a:latin typeface="Microsoft YaHei" charset="-122"/>
                <a:ea typeface="Microsoft YaHei" charset="-122"/>
                <a:cs typeface="Microsoft YaHei" charset="-122"/>
              </a:rPr>
              <a:t>:</a:t>
            </a:r>
          </a:p>
          <a:p>
            <a:pPr lvl="1">
              <a:lnSpc>
                <a:spcPct val="100000"/>
              </a:lnSpc>
              <a:spcBef>
                <a:spcPts val="1680"/>
              </a:spcBef>
              <a:buFont typeface="Wingdings" charset="2"/>
              <a:buChar char="l"/>
            </a:pPr>
            <a:r>
              <a:rPr lang="zh-CN" altLang="en-US" sz="2800" dirty="0">
                <a:latin typeface="Microsoft YaHei" charset="-122"/>
                <a:ea typeface="Microsoft YaHei" charset="-122"/>
                <a:cs typeface="Microsoft YaHei" charset="-122"/>
              </a:rPr>
              <a:t>优化困难</a:t>
            </a:r>
            <a:endParaRPr lang="en-US" altLang="zh-CN" sz="2800" dirty="0">
              <a:latin typeface="Microsoft YaHei" charset="-122"/>
              <a:ea typeface="Microsoft YaHei" charset="-122"/>
              <a:cs typeface="Microsoft YaHei" charset="-122"/>
            </a:endParaRPr>
          </a:p>
          <a:p>
            <a:pPr lvl="1">
              <a:lnSpc>
                <a:spcPct val="100000"/>
              </a:lnSpc>
              <a:spcBef>
                <a:spcPts val="1680"/>
              </a:spcBef>
              <a:buFont typeface="Wingdings" charset="2"/>
              <a:buChar char="l"/>
            </a:pPr>
            <a:r>
              <a:rPr lang="zh-CN" altLang="en-US" sz="2800" dirty="0">
                <a:latin typeface="Microsoft YaHei" charset="-122"/>
                <a:ea typeface="Microsoft YaHei" charset="-122"/>
                <a:cs typeface="Microsoft YaHei" charset="-122"/>
              </a:rPr>
              <a:t>可能陷入局部最优</a:t>
            </a:r>
            <a:endParaRPr lang="en-US" altLang="zh-CN" sz="2800" dirty="0">
              <a:latin typeface="Microsoft YaHei" charset="-122"/>
              <a:ea typeface="Microsoft YaHei" charset="-122"/>
              <a:cs typeface="Microsoft YaHei" charset="-122"/>
            </a:endParaRPr>
          </a:p>
          <a:p>
            <a:pPr lvl="1">
              <a:lnSpc>
                <a:spcPct val="100000"/>
              </a:lnSpc>
              <a:spcBef>
                <a:spcPts val="1680"/>
              </a:spcBef>
              <a:buFont typeface="Wingdings" charset="2"/>
              <a:buChar char="l"/>
            </a:pPr>
            <a:r>
              <a:rPr lang="zh-CN" altLang="en-US" sz="2800" dirty="0">
                <a:latin typeface="Microsoft YaHei" charset="-122"/>
                <a:ea typeface="Microsoft YaHei" charset="-122"/>
                <a:cs typeface="Microsoft YaHei" charset="-122"/>
              </a:rPr>
              <a:t>相比于生成模型和基于图的方</a:t>
            </a:r>
            <a:r>
              <a:rPr lang="zh-CN" altLang="en-US" sz="2800" spc="-15" dirty="0">
                <a:latin typeface="Microsoft YaHei" charset="-122"/>
                <a:ea typeface="Microsoft YaHei" charset="-122"/>
                <a:cs typeface="Microsoft YaHei" charset="-122"/>
              </a:rPr>
              <a:t>法</a:t>
            </a:r>
            <a:r>
              <a:rPr lang="zh-CN" altLang="en-US" sz="2800" dirty="0">
                <a:latin typeface="Microsoft YaHei" charset="-122"/>
                <a:ea typeface="Microsoft YaHei" charset="-122"/>
                <a:cs typeface="Microsoft YaHei" charset="-122"/>
              </a:rPr>
              <a:t>使用更弱的</a:t>
            </a:r>
            <a:r>
              <a:rPr lang="zh-CN" altLang="en-US" sz="2800" spc="-15" dirty="0">
                <a:latin typeface="Microsoft YaHei" charset="-122"/>
                <a:ea typeface="Microsoft YaHei" charset="-122"/>
                <a:cs typeface="Microsoft YaHei" charset="-122"/>
              </a:rPr>
              <a:t>假</a:t>
            </a:r>
            <a:r>
              <a:rPr lang="zh-CN" altLang="en-US" sz="2800" dirty="0">
                <a:latin typeface="Microsoft YaHei" charset="-122"/>
                <a:ea typeface="Microsoft YaHei" charset="-122"/>
                <a:cs typeface="Microsoft YaHei" charset="-122"/>
              </a:rPr>
              <a:t>设</a:t>
            </a:r>
            <a:r>
              <a:rPr lang="en-US" altLang="zh-CN" sz="2800" dirty="0">
                <a:latin typeface="Microsoft YaHei" charset="-122"/>
                <a:ea typeface="Microsoft YaHei" charset="-122"/>
                <a:cs typeface="Microsoft YaHei" charset="-122"/>
              </a:rPr>
              <a:t>,</a:t>
            </a:r>
            <a:r>
              <a:rPr lang="zh-CN" altLang="en-US" sz="2800" spc="-5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收益可能较小</a:t>
            </a:r>
          </a:p>
        </p:txBody>
      </p:sp>
      <p:sp>
        <p:nvSpPr>
          <p:cNvPr id="3" name="文本占位符 2"/>
          <p:cNvSpPr>
            <a:spLocks noGrp="1"/>
          </p:cNvSpPr>
          <p:nvPr>
            <p:ph type="body" sz="quarter" idx="12"/>
          </p:nvPr>
        </p:nvSpPr>
        <p:spPr/>
        <p:txBody>
          <a:bodyPr/>
          <a:lstStyle/>
          <a:p>
            <a:r>
              <a:rPr lang="en-US" altLang="zh-CN" dirty="0">
                <a:solidFill>
                  <a:srgbClr val="FFFFFF"/>
                </a:solidFill>
                <a:latin typeface="Microsoft YaHei"/>
                <a:cs typeface="Microsoft YaHei"/>
              </a:rPr>
              <a:t>S</a:t>
            </a:r>
            <a:r>
              <a:rPr lang="en-US" altLang="zh-CN" baseline="30000" dirty="0">
                <a:solidFill>
                  <a:srgbClr val="FFFFFF"/>
                </a:solidFill>
                <a:latin typeface="Microsoft YaHei"/>
                <a:cs typeface="Microsoft YaHei"/>
              </a:rPr>
              <a:t>3</a:t>
            </a:r>
            <a:r>
              <a:rPr lang="en-US" altLang="zh-CN" dirty="0">
                <a:solidFill>
                  <a:srgbClr val="FFFFFF"/>
                </a:solidFill>
                <a:latin typeface="Microsoft YaHei"/>
                <a:cs typeface="Microsoft YaHei"/>
              </a:rPr>
              <a:t>VM</a:t>
            </a:r>
            <a:r>
              <a:rPr lang="en-US" altLang="zh-CN" spc="-10" dirty="0">
                <a:solidFill>
                  <a:srgbClr val="FFFFFF"/>
                </a:solidFill>
                <a:latin typeface="Microsoft YaHei"/>
                <a:cs typeface="Microsoft YaHei"/>
              </a:rPr>
              <a:t>s</a:t>
            </a:r>
            <a:r>
              <a:rPr lang="zh-CN" altLang="en-US" spc="-5" dirty="0">
                <a:solidFill>
                  <a:srgbClr val="FFFFFF"/>
                </a:solidFill>
                <a:latin typeface="Microsoft YaHei"/>
                <a:cs typeface="Microsoft YaHei"/>
              </a:rPr>
              <a:t>总结</a:t>
            </a:r>
            <a:endParaRPr lang="zh-CN" altLang="en-US" dirty="0">
              <a:cs typeface="Times New Roman" charset="0"/>
            </a:endParaRPr>
          </a:p>
        </p:txBody>
      </p:sp>
    </p:spTree>
    <p:extLst>
      <p:ext uri="{BB962C8B-B14F-4D97-AF65-F5344CB8AC3E}">
        <p14:creationId xmlns:p14="http://schemas.microsoft.com/office/powerpoint/2010/main" val="3476869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576059" y="1011671"/>
            <a:ext cx="4583008" cy="4834657"/>
          </a:xfrm>
          <a:prstGeom prst="rect">
            <a:avLst/>
          </a:prstGeom>
        </p:spPr>
        <p:txBody>
          <a:bodyPr vert="horz" wrap="square" lIns="0" tIns="180340" rIns="0" bIns="0" rtlCol="0">
            <a:spAutoFit/>
          </a:bodyPr>
          <a:lstStyle/>
          <a:p>
            <a:pPr marL="298450" indent="-285750">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简介</a:t>
            </a:r>
          </a:p>
          <a:p>
            <a:pPr marL="298450" marR="169545"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半监督学习算法</a:t>
            </a:r>
          </a:p>
          <a:p>
            <a:pPr marL="755650" lvl="1" indent="-285750">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自我训练</a:t>
            </a:r>
          </a:p>
          <a:p>
            <a:pPr marL="755650" lvl="2" indent="-285750">
              <a:lnSpc>
                <a:spcPct val="100000"/>
              </a:lnSpc>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多视角学习</a:t>
            </a:r>
          </a:p>
          <a:p>
            <a:pPr marL="755650" lvl="2" indent="-285750">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生成模型</a:t>
            </a: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S3VMs</a:t>
            </a:r>
          </a:p>
          <a:p>
            <a:pPr marL="755650" lvl="1" indent="-285750">
              <a:lnSpc>
                <a:spcPct val="100000"/>
              </a:lnSpc>
              <a:spcBef>
                <a:spcPts val="1320"/>
              </a:spcBef>
              <a:buFont typeface="Wingdings"/>
              <a:buChar char="◼"/>
              <a:tabLst>
                <a:tab pos="755650" algn="l"/>
              </a:tabLst>
            </a:pPr>
            <a:r>
              <a:rPr sz="2800" dirty="0">
                <a:solidFill>
                  <a:srgbClr val="09405E"/>
                </a:solidFill>
                <a:latin typeface="Microsoft YaHei" charset="-122"/>
                <a:ea typeface="Microsoft YaHei" charset="-122"/>
                <a:cs typeface="Microsoft YaHei" charset="-122"/>
              </a:rPr>
              <a:t>基于图的算法</a:t>
            </a:r>
          </a:p>
          <a:p>
            <a:pPr marL="755650" lvl="1" indent="-285750">
              <a:lnSpc>
                <a:spcPct val="100000"/>
              </a:lnSpc>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73682010"/>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59353" y="853865"/>
            <a:ext cx="10938380" cy="3169404"/>
          </a:xfrm>
        </p:spPr>
        <p:txBody>
          <a:bodyPr/>
          <a:lstStyle/>
          <a:p>
            <a:pPr marL="459105" indent="-446405">
              <a:lnSpc>
                <a:spcPct val="100000"/>
              </a:lnSpc>
              <a:spcBef>
                <a:spcPts val="1660"/>
              </a:spcBef>
              <a:buFont typeface="Wingdings"/>
              <a:buChar char="◼"/>
              <a:tabLst>
                <a:tab pos="459105" algn="l"/>
                <a:tab pos="459740" algn="l"/>
              </a:tabLst>
            </a:pPr>
            <a:r>
              <a:rPr lang="zh-CN" altLang="en-US" sz="2800" spc="-5" dirty="0">
                <a:latin typeface="Microsoft YaHei" charset="-122"/>
                <a:ea typeface="Microsoft YaHei" charset="-122"/>
                <a:cs typeface="Microsoft YaHei" charset="-122"/>
              </a:rPr>
              <a:t>假设</a:t>
            </a:r>
            <a:endParaRPr lang="en-US" altLang="zh-CN" sz="2800" dirty="0">
              <a:latin typeface="Microsoft YaHei" charset="-122"/>
              <a:ea typeface="Microsoft YaHei" charset="-122"/>
              <a:cs typeface="Microsoft YaHei" charset="-122"/>
            </a:endParaRPr>
          </a:p>
          <a:p>
            <a:pPr marL="641350" lvl="1" indent="-457200">
              <a:lnSpc>
                <a:spcPct val="100000"/>
              </a:lnSpc>
              <a:spcBef>
                <a:spcPts val="1660"/>
              </a:spcBef>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假定的标在有标注和无标注数据上存在一个</a:t>
            </a:r>
            <a:r>
              <a:rPr lang="zh-CN" altLang="en-US" sz="2800" dirty="0">
                <a:latin typeface="Microsoft YaHei" charset="-122"/>
                <a:ea typeface="Microsoft YaHei" charset="-122"/>
                <a:cs typeface="Microsoft YaHei" charset="-122"/>
              </a:rPr>
              <a:t>图，图中</a:t>
            </a:r>
            <a:r>
              <a:rPr lang="zh-CN" altLang="en-US" sz="2800" spc="-5" dirty="0">
                <a:latin typeface="Microsoft YaHei" charset="-122"/>
                <a:ea typeface="Microsoft YaHei" charset="-122"/>
                <a:cs typeface="Microsoft YaHei" charset="-122"/>
              </a:rPr>
              <a:t>被“紧密”连接的点趋向于有相同签。</a:t>
            </a:r>
          </a:p>
          <a:p>
            <a:pPr marL="459105" indent="-446405">
              <a:lnSpc>
                <a:spcPct val="100000"/>
              </a:lnSpc>
              <a:spcBef>
                <a:spcPts val="144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在图上标签的变化应该是平滑的。</a:t>
            </a:r>
            <a:endParaRPr lang="en-US" altLang="zh-CN" sz="2800" dirty="0">
              <a:latin typeface="Microsoft YaHei" charset="-122"/>
              <a:ea typeface="Microsoft YaHei" charset="-122"/>
              <a:cs typeface="Microsoft YaHei" charset="-122"/>
            </a:endParaRPr>
          </a:p>
          <a:p>
            <a:pPr marL="630555" lvl="1" indent="-446405">
              <a:lnSpc>
                <a:spcPct val="100000"/>
              </a:lnSpc>
              <a:spcBef>
                <a:spcPts val="1440"/>
              </a:spcBef>
              <a:buFont typeface="Wingdings" charset="2"/>
              <a:buChar char="l"/>
              <a:tabLst>
                <a:tab pos="459105" algn="l"/>
                <a:tab pos="459740" algn="l"/>
              </a:tabLst>
            </a:pPr>
            <a:r>
              <a:rPr lang="zh-CN" altLang="en-US" sz="2800" dirty="0">
                <a:solidFill>
                  <a:srgbClr val="C00000"/>
                </a:solidFill>
                <a:latin typeface="Microsoft YaHei" charset="-122"/>
                <a:ea typeface="Microsoft YaHei" charset="-122"/>
                <a:cs typeface="Microsoft YaHei" charset="-122"/>
              </a:rPr>
              <a:t>邻近结点</a:t>
            </a:r>
            <a:r>
              <a:rPr lang="zh-CN" altLang="en-US" sz="2800" dirty="0">
                <a:solidFill>
                  <a:srgbClr val="22373A"/>
                </a:solidFill>
                <a:latin typeface="Microsoft YaHei" charset="-122"/>
                <a:ea typeface="Microsoft YaHei" charset="-122"/>
                <a:cs typeface="Microsoft YaHei" charset="-122"/>
              </a:rPr>
              <a:t>应该有</a:t>
            </a:r>
            <a:r>
              <a:rPr lang="zh-CN" altLang="en-US" sz="2800" dirty="0">
                <a:solidFill>
                  <a:srgbClr val="C00000"/>
                </a:solidFill>
                <a:latin typeface="Microsoft YaHei" charset="-122"/>
                <a:ea typeface="Microsoft YaHei" charset="-122"/>
                <a:cs typeface="Microsoft YaHei" charset="-122"/>
              </a:rPr>
              <a:t>相似的标签</a:t>
            </a:r>
            <a:endParaRPr lang="en-US" altLang="zh-CN" sz="2400" dirty="0">
              <a:solidFill>
                <a:srgbClr val="C00000"/>
              </a:solidFill>
              <a:latin typeface="Microsoft YaHei" charset="-122"/>
              <a:ea typeface="Microsoft YaHei" charset="-122"/>
              <a:cs typeface="Microsoft YaHei" charset="-122"/>
            </a:endParaRPr>
          </a:p>
          <a:p>
            <a:pPr marL="0" indent="0">
              <a:buNone/>
            </a:pPr>
            <a:endParaRPr lang="en-US" altLang="zh-CN" sz="2400" dirty="0">
              <a:latin typeface="Microsoft YaHei" charset="-122"/>
              <a:ea typeface="Microsoft YaHei" charset="-122"/>
              <a:cs typeface="Microsoft YaHei" charset="-122"/>
            </a:endParaRPr>
          </a:p>
          <a:p>
            <a:pPr marL="0" indent="0">
              <a:buNone/>
            </a:pPr>
            <a:endParaRPr lang="en-US" altLang="zh-CN" sz="2400" dirty="0">
              <a:latin typeface="Microsoft YaHei" charset="-122"/>
              <a:ea typeface="Microsoft YaHei" charset="-122"/>
              <a:cs typeface="Microsoft YaHei" charset="-122"/>
            </a:endParaRPr>
          </a:p>
          <a:p>
            <a:pPr marL="0" indent="0">
              <a:buNone/>
            </a:pPr>
            <a:endParaRPr lang="en-US" altLang="zh-CN" sz="2400" dirty="0">
              <a:latin typeface="Microsoft YaHei" charset="-122"/>
              <a:ea typeface="Microsoft YaHei" charset="-122"/>
              <a:cs typeface="Microsoft YaHei" charset="-122"/>
            </a:endParaRPr>
          </a:p>
          <a:p>
            <a:pPr marL="0" indent="0">
              <a:buNone/>
            </a:pPr>
            <a:endParaRPr lang="en-US" altLang="zh-CN" sz="24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8689955" cy="392112"/>
          </a:xfrm>
        </p:spPr>
        <p:txBody>
          <a:bodyPr/>
          <a:lstStyle/>
          <a:p>
            <a:r>
              <a:rPr lang="zh-CN" altLang="en-US" spc="-5" dirty="0">
                <a:solidFill>
                  <a:srgbClr val="FFFFFF"/>
                </a:solidFill>
                <a:latin typeface="Microsoft YaHei"/>
                <a:cs typeface="Microsoft YaHei"/>
              </a:rPr>
              <a:t>基于图的半监督学习</a:t>
            </a:r>
            <a:endParaRPr lang="zh-CN" altLang="en-US" dirty="0">
              <a:cs typeface="Times New Roman" charset="0"/>
            </a:endParaRPr>
          </a:p>
        </p:txBody>
      </p:sp>
      <p:pic>
        <p:nvPicPr>
          <p:cNvPr id="4" name="图片 3"/>
          <p:cNvPicPr>
            <a:picLocks noChangeAspect="1"/>
          </p:cNvPicPr>
          <p:nvPr/>
        </p:nvPicPr>
        <p:blipFill>
          <a:blip r:embed="rId2"/>
          <a:stretch>
            <a:fillRect/>
          </a:stretch>
        </p:blipFill>
        <p:spPr>
          <a:xfrm>
            <a:off x="2278518" y="3822824"/>
            <a:ext cx="7629428" cy="2398796"/>
          </a:xfrm>
          <a:prstGeom prst="rect">
            <a:avLst/>
          </a:prstGeom>
        </p:spPr>
      </p:pic>
      <p:sp>
        <p:nvSpPr>
          <p:cNvPr id="5" name="矩形 4"/>
          <p:cNvSpPr/>
          <p:nvPr/>
        </p:nvSpPr>
        <p:spPr>
          <a:xfrm>
            <a:off x="858779" y="6323223"/>
            <a:ext cx="3429144" cy="523220"/>
          </a:xfrm>
          <a:prstGeom prst="rect">
            <a:avLst/>
          </a:prstGeom>
        </p:spPr>
        <p:txBody>
          <a:bodyPr wrap="none">
            <a:spAutoFit/>
          </a:bodyPr>
          <a:lstStyle/>
          <a:p>
            <a:pPr marL="12700">
              <a:lnSpc>
                <a:spcPct val="100000"/>
              </a:lnSpc>
              <a:spcBef>
                <a:spcPts val="100"/>
              </a:spcBef>
            </a:pPr>
            <a:r>
              <a:rPr lang="zh-CN" altLang="en-US" sz="2800" dirty="0">
                <a:solidFill>
                  <a:srgbClr val="09405E"/>
                </a:solidFill>
                <a:latin typeface="Microsoft YaHei" charset="-122"/>
                <a:ea typeface="Microsoft YaHei" charset="-122"/>
                <a:cs typeface="Microsoft YaHei" charset="-122"/>
              </a:rPr>
              <a:t>我们称之为标签传播</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319465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0072739" cy="2539817"/>
              </a:xfrm>
            </p:spPr>
            <p:txBody>
              <a:bodyPr/>
              <a:lstStyle/>
              <a:p>
                <a:pPr marL="446088" indent="-446088"/>
                <a:r>
                  <a:rPr lang="zh-CN" altLang="en-US" sz="2800" dirty="0">
                    <a:latin typeface="Microsoft YaHei" charset="-122"/>
                    <a:ea typeface="Microsoft YaHei" charset="-122"/>
                    <a:cs typeface="Microsoft YaHei" charset="-122"/>
                  </a:rPr>
                  <a:t>节点</a:t>
                </a:r>
                <a:r>
                  <a:rPr lang="en-US" altLang="zh-CN" sz="2800" dirty="0">
                    <a:latin typeface="Microsoft YaHei" charset="-122"/>
                    <a:ea typeface="Microsoft YaHei" charset="-122"/>
                    <a:cs typeface="Microsoft YaHei" charset="-122"/>
                  </a:rPr>
                  <a:t>: </a:t>
                </a:r>
                <a14:m>
                  <m:oMath xmlns:m="http://schemas.openxmlformats.org/officeDocument/2006/math">
                    <m:sSub>
                      <m:sSubPr>
                        <m:ctrlPr>
                          <a:rPr lang="en-US" altLang="zh-CN" sz="2800" i="1" smtClean="0">
                            <a:latin typeface="Cambria Math" charset="0"/>
                            <a:ea typeface="Times New Roman" charset="0"/>
                            <a:cs typeface="Times New Roman" charset="0"/>
                          </a:rPr>
                        </m:ctrlPr>
                      </m:sSubPr>
                      <m:e>
                        <m:r>
                          <a:rPr lang="en-US" altLang="zh-CN" sz="2800" b="1" i="1" smtClean="0">
                            <a:latin typeface="Cambria Math" panose="02040503050406030204" pitchFamily="18" charset="0"/>
                            <a:ea typeface="Times New Roman" charset="0"/>
                            <a:cs typeface="Times New Roman" charset="0"/>
                          </a:rPr>
                          <m:t>𝑿</m:t>
                        </m:r>
                      </m:e>
                      <m:sub>
                        <m:r>
                          <a:rPr lang="en-US" altLang="zh-CN" sz="2800" b="0" i="1" smtClean="0">
                            <a:latin typeface="Cambria Math" charset="0"/>
                            <a:ea typeface="Times New Roman" charset="0"/>
                            <a:cs typeface="Times New Roman" charset="0"/>
                          </a:rPr>
                          <m:t>𝐿</m:t>
                        </m:r>
                      </m:sub>
                    </m:sSub>
                    <m:r>
                      <a:rPr lang="en-US" altLang="zh-CN" sz="2800" i="1" smtClean="0">
                        <a:latin typeface="Cambria Math" panose="02040503050406030204" pitchFamily="18" charset="0"/>
                        <a:ea typeface="Times New Roman" charset="0"/>
                        <a:cs typeface="Times New Roman" charset="0"/>
                      </a:rPr>
                      <m:t>∪</m:t>
                    </m:r>
                    <m:sSub>
                      <m:sSubPr>
                        <m:ctrlPr>
                          <a:rPr lang="en-US" altLang="zh-CN" sz="2800" i="1" smtClean="0">
                            <a:latin typeface="Cambria Math" charset="0"/>
                            <a:ea typeface="Times New Roman" charset="0"/>
                            <a:cs typeface="Times New Roman" charset="0"/>
                          </a:rPr>
                        </m:ctrlPr>
                      </m:sSubPr>
                      <m:e>
                        <m:r>
                          <a:rPr lang="en-US" altLang="zh-CN" sz="2800" b="1" i="1" smtClean="0">
                            <a:latin typeface="Cambria Math" panose="02040503050406030204" pitchFamily="18" charset="0"/>
                            <a:ea typeface="Times New Roman" charset="0"/>
                            <a:cs typeface="Times New Roman" charset="0"/>
                          </a:rPr>
                          <m:t>𝑿</m:t>
                        </m:r>
                      </m:e>
                      <m:sub>
                        <m:r>
                          <a:rPr lang="en-US" altLang="zh-CN" sz="2800" b="0" i="1" smtClean="0">
                            <a:latin typeface="Cambria Math" charset="0"/>
                            <a:ea typeface="Times New Roman" charset="0"/>
                            <a:cs typeface="Times New Roman" charset="0"/>
                          </a:rPr>
                          <m:t>𝑈</m:t>
                        </m:r>
                      </m:sub>
                    </m:sSub>
                  </m:oMath>
                </a14:m>
                <a:endParaRPr lang="en-US" altLang="zh-CN" sz="2800" dirty="0">
                  <a:latin typeface="Times New Roman" charset="0"/>
                  <a:ea typeface="Times New Roman" charset="0"/>
                  <a:cs typeface="Times New Roman" charset="0"/>
                </a:endParaRPr>
              </a:p>
              <a:p>
                <a:pPr marL="446088" indent="-446088"/>
                <a:r>
                  <a:rPr lang="zh-CN" altLang="en-US" sz="2800" dirty="0">
                    <a:latin typeface="Microsoft YaHei" charset="-122"/>
                    <a:ea typeface="Microsoft YaHei" charset="-122"/>
                    <a:cs typeface="Microsoft YaHei" charset="-122"/>
                  </a:rPr>
                  <a:t>边：权重是基于特征来计算相邻</a:t>
                </a:r>
                <a:r>
                  <a:rPr lang="zh-CN" altLang="en-US" sz="2800" spc="-15" dirty="0">
                    <a:latin typeface="Microsoft YaHei" charset="-122"/>
                    <a:ea typeface="Microsoft YaHei" charset="-122"/>
                    <a:cs typeface="Microsoft YaHei" charset="-122"/>
                  </a:rPr>
                  <a:t>节</a:t>
                </a:r>
                <a:r>
                  <a:rPr lang="zh-CN" altLang="en-US" sz="2800" dirty="0">
                    <a:latin typeface="Microsoft YaHei" charset="-122"/>
                    <a:ea typeface="Microsoft YaHei" charset="-122"/>
                    <a:cs typeface="Microsoft YaHei" charset="-122"/>
                  </a:rPr>
                  <a:t>点之间的相</a:t>
                </a:r>
                <a:r>
                  <a:rPr lang="zh-CN" altLang="en-US" sz="2800" spc="-15" dirty="0">
                    <a:latin typeface="Microsoft YaHei" charset="-122"/>
                    <a:ea typeface="Microsoft YaHei" charset="-122"/>
                    <a:cs typeface="Microsoft YaHei" charset="-122"/>
                  </a:rPr>
                  <a:t>似</a:t>
                </a:r>
                <a:r>
                  <a:rPr lang="zh-CN" altLang="en-US" sz="2800" dirty="0">
                    <a:latin typeface="Microsoft YaHei" charset="-122"/>
                    <a:ea typeface="Microsoft YaHei" charset="-122"/>
                    <a:cs typeface="Microsoft YaHei" charset="-122"/>
                  </a:rPr>
                  <a:t>度，例如</a:t>
                </a:r>
                <a:r>
                  <a:rPr lang="en-US" altLang="zh-CN" sz="2800" dirty="0">
                    <a:latin typeface="Times New Roman" charset="0"/>
                    <a:ea typeface="Times New Roman" charset="0"/>
                    <a:cs typeface="Times New Roman" charset="0"/>
                  </a:rPr>
                  <a:t>, </a:t>
                </a:r>
              </a:p>
              <a:p>
                <a:pPr marL="808038" lvl="1" indent="-361950">
                  <a:buFont typeface="Wingdings" charset="2"/>
                  <a:buChar char="l"/>
                </a:pPr>
                <a14:m>
                  <m:oMath xmlns:m="http://schemas.openxmlformats.org/officeDocument/2006/math">
                    <m:r>
                      <a:rPr lang="en-US" altLang="zh-CN" sz="2800" b="0" i="1" dirty="0" smtClean="0">
                        <a:latin typeface="Cambria Math" charset="0"/>
                        <a:ea typeface="Times New Roman" charset="0"/>
                        <a:cs typeface="Times New Roman" charset="0"/>
                      </a:rPr>
                      <m:t>𝐾</m:t>
                    </m:r>
                  </m:oMath>
                </a14:m>
                <a:r>
                  <a:rPr lang="zh-CN" altLang="en-US" sz="2800" dirty="0">
                    <a:latin typeface="Microsoft YaHei" charset="-122"/>
                    <a:ea typeface="Microsoft YaHei" charset="-122"/>
                    <a:cs typeface="Microsoft YaHei" charset="-122"/>
                  </a:rPr>
                  <a:t>最近邻图</a:t>
                </a:r>
                <a:r>
                  <a:rPr lang="en-US" altLang="zh-CN" sz="2800" dirty="0">
                    <a:latin typeface="Times New Roman" charset="0"/>
                    <a:ea typeface="Times New Roman" charset="0"/>
                    <a:cs typeface="Times New Roman" charset="0"/>
                  </a:rPr>
                  <a:t>, </a:t>
                </a:r>
                <a:r>
                  <a:rPr lang="zh-CN" altLang="en-US" sz="2800" dirty="0" smtClean="0">
                    <a:latin typeface="Microsoft YaHei" charset="-122"/>
                    <a:ea typeface="Microsoft YaHei" charset="-122"/>
                    <a:cs typeface="Microsoft YaHei" charset="-122"/>
                  </a:rPr>
                  <a:t>权重</a:t>
                </a:r>
                <a:endParaRPr lang="en-US" altLang="zh-CN" sz="2800" dirty="0" smtClean="0">
                  <a:latin typeface="Microsoft YaHei" charset="-122"/>
                  <a:ea typeface="Microsoft YaHei" charset="-122"/>
                  <a:cs typeface="Microsoft YaHei" charset="-122"/>
                </a:endParaRPr>
              </a:p>
              <a:p>
                <a:pPr marL="808038" lvl="1" indent="-361950">
                  <a:buFont typeface="Wingdings" charset="2"/>
                  <a:buChar char="l"/>
                </a:pPr>
                <a:endParaRPr lang="en-US" altLang="zh-CN" sz="2800" dirty="0">
                  <a:latin typeface="Times New Roman" charset="0"/>
                  <a:ea typeface="Times New Roman" charset="0"/>
                  <a:cs typeface="Times New Roman" charset="0"/>
                </a:endParaRPr>
              </a:p>
              <a:p>
                <a:pPr marL="808038" lvl="1" indent="-361950">
                  <a:buFont typeface="Wingdings" charset="2"/>
                  <a:buChar char="l"/>
                </a:pPr>
                <a:r>
                  <a:rPr lang="zh-CN" altLang="en-US" sz="2800" dirty="0">
                    <a:latin typeface="Microsoft YaHei" charset="-122"/>
                    <a:ea typeface="Microsoft YaHei" charset="-122"/>
                    <a:cs typeface="Microsoft YaHei" charset="-122"/>
                  </a:rPr>
                  <a:t>全连接图</a:t>
                </a:r>
                <a:r>
                  <a:rPr lang="en-US" altLang="zh-CN" sz="280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权重随距离衰减：</a:t>
                </a:r>
                <a14:m>
                  <m:oMath xmlns:m="http://schemas.openxmlformats.org/officeDocument/2006/math">
                    <m:sSub>
                      <m:sSubPr>
                        <m:ctrlPr>
                          <a:rPr lang="en-US" altLang="zh-CN" sz="2800" b="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𝑤</m:t>
                        </m:r>
                      </m:e>
                      <m:sub>
                        <m:r>
                          <a:rPr lang="en-US" altLang="zh-CN" sz="2800" b="0" i="1" smtClean="0">
                            <a:latin typeface="Cambria Math" charset="0"/>
                            <a:ea typeface="Times New Roman" charset="0"/>
                            <a:cs typeface="Times New Roman" charset="0"/>
                          </a:rPr>
                          <m:t>𝑖</m:t>
                        </m:r>
                        <m:r>
                          <a:rPr lang="en-US" altLang="zh-CN" sz="2800" b="0" i="1" smtClean="0">
                            <a:latin typeface="Cambria Math" charset="0"/>
                            <a:ea typeface="Times New Roman" charset="0"/>
                            <a:cs typeface="Times New Roman" charset="0"/>
                          </a:rPr>
                          <m:t>,</m:t>
                        </m:r>
                        <m:r>
                          <a:rPr lang="en-US" altLang="zh-CN" sz="2800" b="0" i="1" smtClean="0">
                            <a:latin typeface="Cambria Math" charset="0"/>
                            <a:ea typeface="Times New Roman" charset="0"/>
                            <a:cs typeface="Times New Roman" charset="0"/>
                          </a:rPr>
                          <m:t>𝑗</m:t>
                        </m:r>
                      </m:sub>
                    </m:sSub>
                    <m:r>
                      <a:rPr lang="en-US" altLang="zh-CN" sz="2800" b="0" i="1" smtClean="0">
                        <a:latin typeface="Cambria Math" panose="02040503050406030204" pitchFamily="18" charset="0"/>
                        <a:ea typeface="Times New Roman" charset="0"/>
                        <a:cs typeface="Times New Roman" charset="0"/>
                      </a:rPr>
                      <m:t>=</m:t>
                    </m:r>
                    <m:r>
                      <m:rPr>
                        <m:sty m:val="p"/>
                      </m:rPr>
                      <a:rPr lang="en-US" altLang="zh-CN" sz="2800" b="0" i="0" smtClean="0">
                        <a:latin typeface="Cambria Math" panose="02040503050406030204" pitchFamily="18" charset="0"/>
                        <a:ea typeface="Times New Roman" charset="0"/>
                        <a:cs typeface="Times New Roman" charset="0"/>
                      </a:rPr>
                      <m:t>exp</m:t>
                    </m:r>
                    <m:r>
                      <a:rPr lang="en-US" altLang="zh-CN" sz="2800" b="0" i="1" smtClean="0">
                        <a:latin typeface="Cambria Math" panose="02040503050406030204" pitchFamily="18" charset="0"/>
                        <a:ea typeface="Times New Roman" charset="0"/>
                        <a:cs typeface="Times New Roman" charset="0"/>
                      </a:rPr>
                      <m:t>⁡(−</m:t>
                    </m:r>
                    <m:sSup>
                      <m:sSupPr>
                        <m:ctrlPr>
                          <a:rPr lang="en-US" altLang="zh-CN" sz="2800" b="0" i="1" smtClean="0">
                            <a:latin typeface="Cambria Math" charset="0"/>
                            <a:ea typeface="Times New Roman" charset="0"/>
                            <a:cs typeface="Times New Roman" charset="0"/>
                          </a:rPr>
                        </m:ctrlPr>
                      </m:sSupPr>
                      <m:e>
                        <m:d>
                          <m:dPr>
                            <m:begChr m:val="‖"/>
                            <m:endChr m:val="‖"/>
                            <m:ctrlPr>
                              <a:rPr lang="en-US" altLang="zh-CN" sz="2800" b="0" i="1" smtClean="0">
                                <a:latin typeface="Cambria Math" charset="0"/>
                                <a:ea typeface="Times New Roman" charset="0"/>
                                <a:cs typeface="Times New Roman" charset="0"/>
                              </a:rPr>
                            </m:ctrlPr>
                          </m:dPr>
                          <m:e>
                            <m:sSub>
                              <m:sSubPr>
                                <m:ctrlPr>
                                  <a:rPr lang="en-US" altLang="zh-CN" sz="2800" b="0" i="1" smtClean="0">
                                    <a:latin typeface="Cambria Math" charset="0"/>
                                    <a:ea typeface="Times New Roman" charset="0"/>
                                    <a:cs typeface="Times New Roman" charset="0"/>
                                  </a:rPr>
                                </m:ctrlPr>
                              </m:sSubPr>
                              <m:e>
                                <m:r>
                                  <a:rPr lang="en-US" altLang="zh-CN" sz="2800" b="1" i="1" smtClean="0">
                                    <a:latin typeface="Cambria Math" panose="02040503050406030204" pitchFamily="18" charset="0"/>
                                    <a:ea typeface="Times New Roman" charset="0"/>
                                    <a:cs typeface="Times New Roman" charset="0"/>
                                  </a:rPr>
                                  <m:t>𝒙</m:t>
                                </m:r>
                              </m:e>
                              <m:sub>
                                <m:r>
                                  <a:rPr lang="en-US" altLang="zh-CN" sz="2800" b="0" i="1" smtClean="0">
                                    <a:latin typeface="Cambria Math" panose="02040503050406030204" pitchFamily="18" charset="0"/>
                                    <a:ea typeface="Times New Roman" charset="0"/>
                                    <a:cs typeface="Times New Roman" charset="0"/>
                                  </a:rPr>
                                  <m:t>𝑖</m:t>
                                </m:r>
                              </m:sub>
                            </m:sSub>
                            <m:r>
                              <a:rPr lang="en-US" altLang="zh-CN" sz="2800" b="0" i="1" smtClean="0">
                                <a:latin typeface="Cambria Math" panose="02040503050406030204" pitchFamily="18" charset="0"/>
                                <a:ea typeface="Times New Roman" charset="0"/>
                                <a:cs typeface="Times New Roman" charset="0"/>
                              </a:rPr>
                              <m:t>−</m:t>
                            </m:r>
                            <m:sSub>
                              <m:sSubPr>
                                <m:ctrlPr>
                                  <a:rPr lang="en-US" altLang="zh-CN" sz="2800" b="0" i="1" smtClean="0">
                                    <a:latin typeface="Cambria Math" charset="0"/>
                                    <a:ea typeface="Times New Roman" charset="0"/>
                                    <a:cs typeface="Times New Roman" charset="0"/>
                                  </a:rPr>
                                </m:ctrlPr>
                              </m:sSubPr>
                              <m:e>
                                <m:r>
                                  <a:rPr lang="en-US" altLang="zh-CN" sz="2800" b="1" i="1" smtClean="0">
                                    <a:latin typeface="Cambria Math" panose="02040503050406030204" pitchFamily="18" charset="0"/>
                                    <a:ea typeface="Times New Roman" charset="0"/>
                                    <a:cs typeface="Times New Roman" charset="0"/>
                                  </a:rPr>
                                  <m:t>𝒙</m:t>
                                </m:r>
                              </m:e>
                              <m:sub>
                                <m:r>
                                  <a:rPr lang="en-US" altLang="zh-CN" sz="2800" b="0" i="1" smtClean="0">
                                    <a:latin typeface="Cambria Math" panose="02040503050406030204" pitchFamily="18" charset="0"/>
                                    <a:ea typeface="Times New Roman" charset="0"/>
                                    <a:cs typeface="Times New Roman" charset="0"/>
                                  </a:rPr>
                                  <m:t>𝑗</m:t>
                                </m:r>
                              </m:sub>
                            </m:sSub>
                          </m:e>
                        </m:d>
                      </m:e>
                      <m:sup>
                        <m:r>
                          <a:rPr lang="en-US" altLang="zh-CN" sz="2800" b="0" i="1" smtClean="0">
                            <a:latin typeface="Cambria Math" panose="02040503050406030204" pitchFamily="18" charset="0"/>
                            <a:ea typeface="Times New Roman" charset="0"/>
                            <a:cs typeface="Times New Roman" charset="0"/>
                          </a:rPr>
                          <m:t>2</m:t>
                        </m:r>
                      </m:sup>
                    </m:sSup>
                    <m:r>
                      <a:rPr lang="en-US" altLang="zh-CN" sz="2800" b="0" i="1" smtClean="0">
                        <a:latin typeface="Cambria Math" panose="02040503050406030204" pitchFamily="18" charset="0"/>
                        <a:ea typeface="Times New Roman" charset="0"/>
                        <a:cs typeface="Times New Roman" charset="0"/>
                      </a:rPr>
                      <m:t>/</m:t>
                    </m:r>
                    <m:sSup>
                      <m:sSupPr>
                        <m:ctrlPr>
                          <a:rPr lang="en-US" altLang="zh-CN" sz="2800" b="0" i="1" smtClean="0">
                            <a:latin typeface="Cambria Math" charset="0"/>
                            <a:ea typeface="Times New Roman" charset="0"/>
                            <a:cs typeface="Times New Roman" charset="0"/>
                          </a:rPr>
                        </m:ctrlPr>
                      </m:sSupPr>
                      <m:e>
                        <m:r>
                          <a:rPr lang="en-US" altLang="zh-CN" sz="2800" b="0" i="1" smtClean="0">
                            <a:latin typeface="Cambria Math" panose="02040503050406030204" pitchFamily="18" charset="0"/>
                            <a:ea typeface="Times New Roman" charset="0"/>
                            <a:cs typeface="Times New Roman" charset="0"/>
                          </a:rPr>
                          <m:t>𝜎</m:t>
                        </m:r>
                      </m:e>
                      <m:sup>
                        <m:r>
                          <a:rPr lang="en-US" altLang="zh-CN" sz="2800" b="0" i="1" smtClean="0">
                            <a:latin typeface="Cambria Math" panose="02040503050406030204" pitchFamily="18" charset="0"/>
                            <a:ea typeface="Times New Roman" charset="0"/>
                            <a:cs typeface="Times New Roman" charset="0"/>
                          </a:rPr>
                          <m:t>2</m:t>
                        </m:r>
                      </m:sup>
                    </m:sSup>
                    <m:r>
                      <a:rPr lang="en-US" altLang="zh-CN" sz="2800" b="0" i="1" smtClean="0">
                        <a:latin typeface="Cambria Math" panose="02040503050406030204" pitchFamily="18" charset="0"/>
                        <a:ea typeface="Times New Roman" charset="0"/>
                        <a:cs typeface="Times New Roman" charset="0"/>
                      </a:rPr>
                      <m:t>)</m:t>
                    </m:r>
                  </m:oMath>
                </a14:m>
                <a:r>
                  <a:rPr lang="en-US" altLang="zh-CN" sz="2800" dirty="0">
                    <a:latin typeface="Times New Roman" charset="0"/>
                    <a:ea typeface="Times New Roman" charset="0"/>
                    <a:cs typeface="Times New Roman" charset="0"/>
                  </a:rPr>
                  <a:t> </a:t>
                </a:r>
              </a:p>
              <a:p>
                <a:pPr marL="808038" lvl="1" indent="-361950">
                  <a:buFont typeface="Wingdings" charset="2"/>
                  <a:buChar char="l"/>
                </a:pPr>
                <a:endParaRPr lang="en-US" altLang="zh-CN" sz="2800" i="1" dirty="0" smtClean="0">
                  <a:latin typeface="Cambria Math" charset="0"/>
                  <a:ea typeface="Cambria Math" charset="0"/>
                  <a:cs typeface="Cambria Math" charset="0"/>
                </a:endParaRPr>
              </a:p>
              <a:p>
                <a:pPr marL="808038" lvl="1" indent="-361950">
                  <a:buFont typeface="Wingdings" charset="2"/>
                  <a:buChar char="l"/>
                </a:pPr>
                <a14:m>
                  <m:oMath xmlns:m="http://schemas.openxmlformats.org/officeDocument/2006/math">
                    <m:r>
                      <a:rPr lang="en-US" altLang="zh-CN" sz="2800" i="1" smtClean="0">
                        <a:latin typeface="Cambria Math" charset="0"/>
                        <a:ea typeface="Cambria Math" charset="0"/>
                        <a:cs typeface="Cambria Math" charset="0"/>
                      </a:rPr>
                      <m:t>𝜀</m:t>
                    </m:r>
                  </m:oMath>
                </a14:m>
                <a:r>
                  <a:rPr lang="en-US" altLang="zh-CN" sz="2800" dirty="0">
                    <a:latin typeface="Times New Roman" charset="0"/>
                    <a:ea typeface="Times New Roman" charset="0"/>
                    <a:cs typeface="Times New Roman" charset="0"/>
                  </a:rPr>
                  <a:t>-</a:t>
                </a:r>
                <a:r>
                  <a:rPr lang="zh-CN" altLang="en-US" sz="2800" dirty="0">
                    <a:latin typeface="Microsoft YaHei" charset="-122"/>
                    <a:ea typeface="Microsoft YaHei" charset="-122"/>
                    <a:cs typeface="Microsoft YaHei" charset="-122"/>
                  </a:rPr>
                  <a:t>半径</a:t>
                </a:r>
                <a:r>
                  <a:rPr lang="en-US" altLang="zh-CN" sz="2800" dirty="0">
                    <a:latin typeface="Microsoft YaHei" charset="-122"/>
                    <a:ea typeface="Microsoft YaHei" charset="-122"/>
                    <a:cs typeface="Microsoft YaHei" charset="-122"/>
                  </a:rPr>
                  <a:t>(</a:t>
                </a:r>
                <a14:m>
                  <m:oMath xmlns:m="http://schemas.openxmlformats.org/officeDocument/2006/math">
                    <m:r>
                      <a:rPr lang="en-US" altLang="zh-CN" sz="2800" i="1">
                        <a:latin typeface="Cambria Math" charset="0"/>
                        <a:ea typeface="Cambria Math" charset="0"/>
                        <a:cs typeface="Cambria Math" charset="0"/>
                      </a:rPr>
                      <m:t>𝜀</m:t>
                    </m:r>
                  </m:oMath>
                </a14:m>
                <a:r>
                  <a:rPr lang="en-US" altLang="zh-CN" sz="2800" dirty="0">
                    <a:latin typeface="Microsoft YaHei" charset="-122"/>
                    <a:ea typeface="Microsoft YaHei" charset="-122"/>
                    <a:cs typeface="Microsoft YaHei" charset="-122"/>
                  </a:rPr>
                  <a:t>-</a:t>
                </a:r>
                <a:r>
                  <a:rPr lang="en-US" altLang="zh-CN" sz="2800" dirty="0">
                    <a:latin typeface="Times New Roman" charset="0"/>
                    <a:ea typeface="Times New Roman" charset="0"/>
                    <a:cs typeface="Times New Roman" charset="0"/>
                  </a:rPr>
                  <a:t>radius</a:t>
                </a:r>
                <a:r>
                  <a:rPr lang="en-US" altLang="zh-CN" sz="2800" dirty="0">
                    <a:latin typeface="Microsoft YaHei" charset="-122"/>
                    <a:ea typeface="Microsoft YaHei" charset="-122"/>
                    <a:cs typeface="Microsoft YaHei" charset="-122"/>
                  </a:rPr>
                  <a:t>)</a:t>
                </a:r>
                <a:r>
                  <a:rPr lang="zh-CN" altLang="en-US" sz="2800" dirty="0" smtClean="0">
                    <a:latin typeface="Microsoft YaHei" charset="-122"/>
                    <a:ea typeface="Microsoft YaHei" charset="-122"/>
                    <a:cs typeface="Microsoft YaHei" charset="-122"/>
                  </a:rPr>
                  <a:t>图</a:t>
                </a:r>
                <a:endParaRPr lang="en-US" altLang="zh-CN" sz="28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072739" cy="2539817"/>
              </a:xfrm>
              <a:blipFill rotWithShape="0">
                <a:blip r:embed="rId3"/>
                <a:stretch>
                  <a:fillRect l="-1028" b="-53957"/>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dirty="0">
                <a:cs typeface="Times New Roman" charset="0"/>
              </a:rPr>
              <a:t>构造相似图</a:t>
            </a:r>
          </a:p>
        </p:txBody>
      </p:sp>
      <mc:AlternateContent xmlns:mc="http://schemas.openxmlformats.org/markup-compatibility/2006">
        <mc:Choice xmlns:a14="http://schemas.microsoft.com/office/drawing/2010/main" Requires="a14">
          <p:sp>
            <p:nvSpPr>
              <p:cNvPr id="8" name="矩形 7"/>
              <p:cNvSpPr/>
              <p:nvPr/>
            </p:nvSpPr>
            <p:spPr>
              <a:xfrm>
                <a:off x="6737583" y="2961278"/>
                <a:ext cx="5178662" cy="446917"/>
              </a:xfrm>
              <a:prstGeom prst="rect">
                <a:avLst/>
              </a:prstGeom>
            </p:spPr>
            <p:txBody>
              <a:bodyPr wrap="none">
                <a:spAutoFit/>
              </a:bodyPr>
              <a:lstStyle/>
              <a:p>
                <a:r>
                  <a:rPr lang="zh-CN" altLang="en-US" sz="2000" dirty="0" smtClean="0">
                    <a:solidFill>
                      <a:srgbClr val="C00000"/>
                    </a:solidFill>
                    <a:latin typeface="Microsoft YaHei" charset="-122"/>
                    <a:ea typeface="Microsoft YaHei" charset="-122"/>
                    <a:cs typeface="Microsoft YaHei" charset="-122"/>
                  </a:rPr>
                  <a:t>两个点距离</a:t>
                </a:r>
                <a14:m>
                  <m:oMath xmlns:m="http://schemas.openxmlformats.org/officeDocument/2006/math">
                    <m:d>
                      <m:dPr>
                        <m:begChr m:val="‖"/>
                        <m:endChr m:val="‖"/>
                        <m:ctrlPr>
                          <a:rPr lang="en-US" altLang="zh-CN" sz="2000" i="1">
                            <a:solidFill>
                              <a:srgbClr val="C00000"/>
                            </a:solidFill>
                            <a:latin typeface="Cambria Math" charset="0"/>
                            <a:ea typeface="Times New Roman" charset="0"/>
                            <a:cs typeface="Times New Roman" charset="0"/>
                          </a:rPr>
                        </m:ctrlPr>
                      </m:dPr>
                      <m:e>
                        <m:sSub>
                          <m:sSubPr>
                            <m:ctrlPr>
                              <a:rPr lang="en-US" altLang="zh-CN" sz="2000" i="1">
                                <a:solidFill>
                                  <a:srgbClr val="C00000"/>
                                </a:solidFill>
                                <a:latin typeface="Cambria Math" charset="0"/>
                                <a:ea typeface="Times New Roman" charset="0"/>
                                <a:cs typeface="Times New Roman" charset="0"/>
                              </a:rPr>
                            </m:ctrlPr>
                          </m:sSubPr>
                          <m:e>
                            <m:r>
                              <a:rPr lang="en-US" altLang="zh-CN" sz="2000" b="1" i="1">
                                <a:solidFill>
                                  <a:srgbClr val="C00000"/>
                                </a:solidFill>
                                <a:latin typeface="Cambria Math" panose="02040503050406030204" pitchFamily="18" charset="0"/>
                                <a:ea typeface="Times New Roman" charset="0"/>
                                <a:cs typeface="Times New Roman" charset="0"/>
                              </a:rPr>
                              <m:t>𝒙</m:t>
                            </m:r>
                          </m:e>
                          <m:sub>
                            <m:r>
                              <a:rPr lang="en-US" altLang="zh-CN" sz="2000" i="1">
                                <a:solidFill>
                                  <a:srgbClr val="C00000"/>
                                </a:solidFill>
                                <a:latin typeface="Cambria Math" panose="02040503050406030204" pitchFamily="18" charset="0"/>
                                <a:ea typeface="Times New Roman" charset="0"/>
                                <a:cs typeface="Times New Roman" charset="0"/>
                              </a:rPr>
                              <m:t>𝑖</m:t>
                            </m:r>
                          </m:sub>
                        </m:sSub>
                        <m:r>
                          <a:rPr lang="en-US" altLang="zh-CN" sz="2000" i="1">
                            <a:solidFill>
                              <a:srgbClr val="C00000"/>
                            </a:solidFill>
                            <a:latin typeface="Cambria Math" panose="02040503050406030204" pitchFamily="18" charset="0"/>
                            <a:ea typeface="Times New Roman" charset="0"/>
                            <a:cs typeface="Times New Roman" charset="0"/>
                          </a:rPr>
                          <m:t>−</m:t>
                        </m:r>
                        <m:sSub>
                          <m:sSubPr>
                            <m:ctrlPr>
                              <a:rPr lang="en-US" altLang="zh-CN" sz="2000" i="1">
                                <a:solidFill>
                                  <a:srgbClr val="C00000"/>
                                </a:solidFill>
                                <a:latin typeface="Cambria Math" charset="0"/>
                                <a:ea typeface="Times New Roman" charset="0"/>
                                <a:cs typeface="Times New Roman" charset="0"/>
                              </a:rPr>
                            </m:ctrlPr>
                          </m:sSubPr>
                          <m:e>
                            <m:r>
                              <a:rPr lang="en-US" altLang="zh-CN" sz="2000" b="1" i="1">
                                <a:solidFill>
                                  <a:srgbClr val="C00000"/>
                                </a:solidFill>
                                <a:latin typeface="Cambria Math" panose="02040503050406030204" pitchFamily="18" charset="0"/>
                                <a:ea typeface="Times New Roman" charset="0"/>
                                <a:cs typeface="Times New Roman" charset="0"/>
                              </a:rPr>
                              <m:t>𝒙</m:t>
                            </m:r>
                          </m:e>
                          <m:sub>
                            <m:r>
                              <a:rPr lang="en-US" altLang="zh-CN" sz="2000" i="1">
                                <a:solidFill>
                                  <a:srgbClr val="C00000"/>
                                </a:solidFill>
                                <a:latin typeface="Cambria Math" panose="02040503050406030204" pitchFamily="18" charset="0"/>
                                <a:ea typeface="Times New Roman" charset="0"/>
                                <a:cs typeface="Times New Roman" charset="0"/>
                              </a:rPr>
                              <m:t>𝑗</m:t>
                            </m:r>
                          </m:sub>
                        </m:sSub>
                      </m:e>
                    </m:d>
                  </m:oMath>
                </a14:m>
                <a:r>
                  <a:rPr lang="zh-CN" altLang="en-US" sz="2000" dirty="0" smtClean="0">
                    <a:solidFill>
                      <a:srgbClr val="C00000"/>
                    </a:solidFill>
                    <a:latin typeface="Microsoft YaHei" charset="-122"/>
                    <a:ea typeface="Microsoft YaHei" charset="-122"/>
                    <a:cs typeface="Microsoft YaHei" charset="-122"/>
                  </a:rPr>
                  <a:t>越远，</a:t>
                </a:r>
                <a14:m>
                  <m:oMath xmlns:m="http://schemas.openxmlformats.org/officeDocument/2006/math">
                    <m:sSub>
                      <m:sSubPr>
                        <m:ctrlPr>
                          <a:rPr lang="en-US" altLang="zh-CN" sz="2000" i="1">
                            <a:solidFill>
                              <a:srgbClr val="C00000"/>
                            </a:solidFill>
                            <a:latin typeface="Microsoft YaHei" charset="-122"/>
                            <a:ea typeface="Microsoft YaHei" charset="-122"/>
                            <a:cs typeface="Microsoft YaHei" charset="-122"/>
                          </a:rPr>
                        </m:ctrlPr>
                      </m:sSubPr>
                      <m:e>
                        <m:r>
                          <a:rPr lang="en-US" altLang="zh-CN" sz="2000" i="1">
                            <a:solidFill>
                              <a:srgbClr val="C00000"/>
                            </a:solidFill>
                            <a:latin typeface="Microsoft YaHei" charset="-122"/>
                            <a:ea typeface="Microsoft YaHei" charset="-122"/>
                            <a:cs typeface="Microsoft YaHei" charset="-122"/>
                          </a:rPr>
                          <m:t>𝑤</m:t>
                        </m:r>
                      </m:e>
                      <m:sub>
                        <m:r>
                          <a:rPr lang="en-US" altLang="zh-CN" sz="2000" i="1">
                            <a:solidFill>
                              <a:srgbClr val="C00000"/>
                            </a:solidFill>
                            <a:latin typeface="Microsoft YaHei" charset="-122"/>
                            <a:ea typeface="Microsoft YaHei" charset="-122"/>
                            <a:cs typeface="Microsoft YaHei" charset="-122"/>
                          </a:rPr>
                          <m:t>𝑖</m:t>
                        </m:r>
                        <m:r>
                          <a:rPr lang="en-US" altLang="zh-CN" sz="2000" i="1">
                            <a:solidFill>
                              <a:srgbClr val="C00000"/>
                            </a:solidFill>
                            <a:latin typeface="Microsoft YaHei" charset="-122"/>
                            <a:ea typeface="Microsoft YaHei" charset="-122"/>
                            <a:cs typeface="Microsoft YaHei" charset="-122"/>
                          </a:rPr>
                          <m:t>,</m:t>
                        </m:r>
                        <m:r>
                          <a:rPr lang="en-US" altLang="zh-CN" sz="2000" i="1">
                            <a:solidFill>
                              <a:srgbClr val="C00000"/>
                            </a:solidFill>
                            <a:latin typeface="Microsoft YaHei" charset="-122"/>
                            <a:ea typeface="Microsoft YaHei" charset="-122"/>
                            <a:cs typeface="Microsoft YaHei" charset="-122"/>
                          </a:rPr>
                          <m:t>𝑗</m:t>
                        </m:r>
                      </m:sub>
                    </m:sSub>
                  </m:oMath>
                </a14:m>
                <a:r>
                  <a:rPr lang="zh-CN" altLang="en-US" sz="2000" dirty="0" smtClean="0">
                    <a:solidFill>
                      <a:srgbClr val="C00000"/>
                    </a:solidFill>
                    <a:latin typeface="Microsoft YaHei" charset="-122"/>
                    <a:ea typeface="Microsoft YaHei" charset="-122"/>
                    <a:cs typeface="Microsoft YaHei" charset="-122"/>
                  </a:rPr>
                  <a:t>呈指数</a:t>
                </a:r>
                <a:r>
                  <a:rPr lang="zh-CN" altLang="en-US" sz="2000" dirty="0">
                    <a:solidFill>
                      <a:srgbClr val="C00000"/>
                    </a:solidFill>
                    <a:latin typeface="Microsoft YaHei" charset="-122"/>
                    <a:ea typeface="Microsoft YaHei" charset="-122"/>
                    <a:cs typeface="Microsoft YaHei" charset="-122"/>
                  </a:rPr>
                  <a:t>级下降</a:t>
                </a:r>
                <a:endParaRPr lang="zh-CN" altLang="en-US" sz="2000" dirty="0">
                  <a:solidFill>
                    <a:srgbClr val="C00000"/>
                  </a:solidFill>
                  <a:latin typeface="Microsoft YaHei" charset="-122"/>
                  <a:ea typeface="Microsoft YaHei" charset="-122"/>
                  <a:cs typeface="Microsoft YaHei" charset="-122"/>
                </a:endParaRPr>
              </a:p>
            </p:txBody>
          </p:sp>
        </mc:Choice>
        <mc:Fallback>
          <p:sp>
            <p:nvSpPr>
              <p:cNvPr id="8" name="矩形 7"/>
              <p:cNvSpPr>
                <a:spLocks noRot="1" noChangeAspect="1" noMove="1" noResize="1" noEditPoints="1" noAdjustHandles="1" noChangeArrowheads="1" noChangeShapeType="1" noTextEdit="1"/>
              </p:cNvSpPr>
              <p:nvPr/>
            </p:nvSpPr>
            <p:spPr>
              <a:xfrm>
                <a:off x="6737583" y="2961278"/>
                <a:ext cx="5178662" cy="446917"/>
              </a:xfrm>
              <a:prstGeom prst="rect">
                <a:avLst/>
              </a:prstGeom>
              <a:blipFill rotWithShape="0">
                <a:blip r:embed="rId4"/>
                <a:stretch>
                  <a:fillRect l="-1176" t="-4110" r="-588" b="-17808"/>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9170683" y="3961414"/>
            <a:ext cx="3021317" cy="2917134"/>
          </a:xfrm>
          <a:prstGeom prst="rect">
            <a:avLst/>
          </a:prstGeom>
        </p:spPr>
      </p:pic>
      <p:sp>
        <p:nvSpPr>
          <p:cNvPr id="12" name="文本框 11"/>
          <p:cNvSpPr txBox="1"/>
          <p:nvPr/>
        </p:nvSpPr>
        <p:spPr>
          <a:xfrm>
            <a:off x="7726166" y="6185043"/>
            <a:ext cx="1617751" cy="369332"/>
          </a:xfrm>
          <a:prstGeom prst="rect">
            <a:avLst/>
          </a:prstGeom>
          <a:noFill/>
        </p:spPr>
        <p:txBody>
          <a:bodyPr wrap="none" rtlCol="0">
            <a:spAutoFit/>
          </a:bodyPr>
          <a:lstStyle/>
          <a:p>
            <a:r>
              <a:rPr kumimoji="1" lang="zh-CN" altLang="en-US" dirty="0" smtClean="0">
                <a:solidFill>
                  <a:srgbClr val="094162"/>
                </a:solidFill>
                <a:latin typeface="Microsoft YaHei" charset="-122"/>
                <a:ea typeface="Microsoft YaHei" charset="-122"/>
                <a:cs typeface="Microsoft YaHei" charset="-122"/>
              </a:rPr>
              <a:t>对称的</a:t>
            </a:r>
            <a:r>
              <a:rPr kumimoji="1" lang="en-US" altLang="zh-CN" dirty="0" smtClean="0">
                <a:solidFill>
                  <a:srgbClr val="094162"/>
                </a:solidFill>
                <a:latin typeface="Microsoft YaHei" charset="-122"/>
                <a:ea typeface="Microsoft YaHei" charset="-122"/>
                <a:cs typeface="Microsoft YaHei" charset="-122"/>
              </a:rPr>
              <a:t>2NN</a:t>
            </a:r>
            <a:r>
              <a:rPr kumimoji="1" lang="zh-CN" altLang="en-US" dirty="0" smtClean="0">
                <a:solidFill>
                  <a:srgbClr val="094162"/>
                </a:solidFill>
                <a:latin typeface="Microsoft YaHei" charset="-122"/>
                <a:ea typeface="Microsoft YaHei" charset="-122"/>
                <a:cs typeface="Microsoft YaHei" charset="-122"/>
              </a:rPr>
              <a:t>图</a:t>
            </a:r>
            <a:endParaRPr kumimoji="1" lang="zh-CN" altLang="en-US" dirty="0">
              <a:solidFill>
                <a:srgbClr val="094162"/>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392516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1273895" cy="3133725"/>
          </a:xfrm>
        </p:spPr>
        <p:txBody>
          <a:bodyPr/>
          <a:lstStyle/>
          <a:p>
            <a:r>
              <a:rPr kumimoji="1" lang="zh-CN" altLang="en-US" sz="2800" dirty="0">
                <a:latin typeface="Microsoft YaHei" charset="-122"/>
                <a:ea typeface="Microsoft YaHei" charset="-122"/>
                <a:cs typeface="Microsoft YaHei" charset="-122"/>
              </a:rPr>
              <a:t> 标签沿图传播：标注数据影响其邻居</a:t>
            </a:r>
            <a:endParaRPr kumimoji="1" lang="en-US" altLang="zh-CN" sz="2800" dirty="0">
              <a:latin typeface="Microsoft YaHei" charset="-122"/>
              <a:ea typeface="Microsoft YaHei" charset="-122"/>
              <a:cs typeface="Microsoft YaHei" charset="-122"/>
            </a:endParaRPr>
          </a:p>
          <a:p>
            <a:pPr marL="459105" indent="-446405">
              <a:lnSpc>
                <a:spcPct val="100000"/>
              </a:lnSpc>
              <a:spcBef>
                <a:spcPts val="144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图上标签的变化是平滑的：</a:t>
            </a:r>
            <a:r>
              <a:rPr lang="zh-CN" altLang="en-US" sz="2800" dirty="0">
                <a:solidFill>
                  <a:srgbClr val="C00000"/>
                </a:solidFill>
                <a:latin typeface="Microsoft YaHei" charset="-122"/>
                <a:ea typeface="Microsoft YaHei" charset="-122"/>
                <a:cs typeface="Microsoft YaHei" charset="-122"/>
              </a:rPr>
              <a:t>邻近结点</a:t>
            </a:r>
            <a:r>
              <a:rPr lang="zh-CN" altLang="en-US" sz="2800" dirty="0">
                <a:solidFill>
                  <a:srgbClr val="22373A"/>
                </a:solidFill>
                <a:latin typeface="Microsoft YaHei" charset="-122"/>
                <a:ea typeface="Microsoft YaHei" charset="-122"/>
                <a:cs typeface="Microsoft YaHei" charset="-122"/>
              </a:rPr>
              <a:t>应该有</a:t>
            </a:r>
            <a:r>
              <a:rPr lang="zh-CN" altLang="en-US" sz="2800" dirty="0">
                <a:solidFill>
                  <a:srgbClr val="C00000"/>
                </a:solidFill>
                <a:latin typeface="Microsoft YaHei" charset="-122"/>
                <a:ea typeface="Microsoft YaHei" charset="-122"/>
                <a:cs typeface="Microsoft YaHei" charset="-122"/>
              </a:rPr>
              <a:t>相似的标签</a:t>
            </a:r>
            <a:endParaRPr lang="en-US" altLang="zh-CN" sz="2800" dirty="0">
              <a:solidFill>
                <a:srgbClr val="C00000"/>
              </a:solidFill>
              <a:latin typeface="Microsoft YaHei" charset="-122"/>
              <a:ea typeface="Microsoft YaHei" charset="-122"/>
              <a:cs typeface="Microsoft YaHei" charset="-122"/>
            </a:endParaRPr>
          </a:p>
          <a:p>
            <a:pPr marL="459105" indent="-446405">
              <a:lnSpc>
                <a:spcPct val="100000"/>
              </a:lnSpc>
              <a:spcBef>
                <a:spcPts val="1440"/>
              </a:spcBef>
              <a:buFont typeface="Wingdings"/>
              <a:buChar char="◼"/>
              <a:tabLst>
                <a:tab pos="459105" algn="l"/>
                <a:tab pos="459740" algn="l"/>
              </a:tabLst>
            </a:pPr>
            <a:r>
              <a:rPr lang="zh-CN" altLang="en-US" sz="2800" dirty="0">
                <a:solidFill>
                  <a:srgbClr val="094162"/>
                </a:solidFill>
                <a:latin typeface="Microsoft YaHei" charset="-122"/>
                <a:ea typeface="Microsoft YaHei" charset="-122"/>
                <a:cs typeface="Microsoft YaHei" charset="-122"/>
              </a:rPr>
              <a:t>图的</a:t>
            </a:r>
            <a:r>
              <a:rPr lang="zh-CN" altLang="en-US" sz="2800" dirty="0">
                <a:solidFill>
                  <a:srgbClr val="C00000"/>
                </a:solidFill>
                <a:latin typeface="Microsoft YaHei" charset="-122"/>
                <a:ea typeface="Microsoft YaHei" charset="-122"/>
                <a:cs typeface="Microsoft YaHei" charset="-122"/>
              </a:rPr>
              <a:t>平滑性</a:t>
            </a:r>
            <a:r>
              <a:rPr lang="zh-CN" altLang="en-US" sz="2800" dirty="0">
                <a:solidFill>
                  <a:srgbClr val="094162"/>
                </a:solidFill>
                <a:latin typeface="Microsoft YaHei" charset="-122"/>
                <a:ea typeface="Microsoft YaHei" charset="-122"/>
                <a:cs typeface="Microsoft YaHei" charset="-122"/>
              </a:rPr>
              <a:t>定义：</a:t>
            </a:r>
            <a:endParaRPr lang="en-US" altLang="zh-CN" sz="2400" dirty="0">
              <a:solidFill>
                <a:srgbClr val="094162"/>
              </a:solidFill>
              <a:latin typeface="Microsoft YaHei" charset="-122"/>
              <a:ea typeface="Microsoft YaHei" charset="-122"/>
              <a:cs typeface="Microsoft YaHei" charset="-122"/>
            </a:endParaRPr>
          </a:p>
          <a:p>
            <a:endParaRPr kumimoji="1"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p:txBody>
          <a:bodyPr/>
          <a:lstStyle/>
          <a:p>
            <a:r>
              <a:rPr kumimoji="1" lang="zh-CN" altLang="en-US" dirty="0"/>
              <a:t>标签传播</a:t>
            </a:r>
          </a:p>
        </p:txBody>
      </p:sp>
      <mc:AlternateContent xmlns:mc="http://schemas.openxmlformats.org/markup-compatibility/2006" xmlns:a14="http://schemas.microsoft.com/office/drawing/2010/main">
        <mc:Choice Requires="a14">
          <p:sp>
            <p:nvSpPr>
              <p:cNvPr id="4" name="矩形 3"/>
              <p:cNvSpPr/>
              <p:nvPr/>
            </p:nvSpPr>
            <p:spPr>
              <a:xfrm>
                <a:off x="630236" y="3915457"/>
                <a:ext cx="5387885"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accent1">
                              <a:lumMod val="50000"/>
                            </a:schemeClr>
                          </a:solidFill>
                          <a:latin typeface="Cambria Math" charset="0"/>
                          <a:ea typeface="Times New Roman" charset="0"/>
                          <a:cs typeface="Times New Roman" charset="0"/>
                        </a:rPr>
                        <m:t>𝑆</m:t>
                      </m:r>
                      <m:r>
                        <a:rPr lang="en-US" altLang="zh-CN" sz="2800" b="0" i="1" smtClean="0">
                          <a:solidFill>
                            <a:schemeClr val="accent1">
                              <a:lumMod val="50000"/>
                            </a:schemeClr>
                          </a:solidFill>
                          <a:latin typeface="Cambria Math" charset="0"/>
                          <a:ea typeface="Times New Roman" charset="0"/>
                          <a:cs typeface="Times New Roman" charset="0"/>
                        </a:rPr>
                        <m:t>=</m:t>
                      </m:r>
                      <m:f>
                        <m:fPr>
                          <m:ctrlPr>
                            <a:rPr lang="mr-IN" altLang="zh-CN" sz="2800" i="1">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i="1">
                              <a:solidFill>
                                <a:schemeClr val="accent1">
                                  <a:lumMod val="50000"/>
                                </a:schemeClr>
                              </a:solidFill>
                              <a:latin typeface="Cambria Math" charset="0"/>
                              <a:ea typeface="Times New Roman" charset="0"/>
                              <a:cs typeface="Times New Roman" charset="0"/>
                            </a:rPr>
                            <m:t>2</m:t>
                          </m:r>
                        </m:den>
                      </m:f>
                      <m:nary>
                        <m:naryPr>
                          <m:chr m:val="∑"/>
                          <m:limLoc m:val="subSup"/>
                          <m:ctrlPr>
                            <a:rPr lang="is-I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i="1" smtClean="0">
                              <a:solidFill>
                                <a:srgbClr val="C00000"/>
                              </a:solidFill>
                              <a:latin typeface="Cambria Math" charset="0"/>
                              <a:ea typeface="Times New Roman" charset="0"/>
                              <a:cs typeface="Times New Roman" charset="0"/>
                            </a:rPr>
                            <m:t>𝑁</m:t>
                          </m:r>
                        </m:sup>
                        <m:e>
                          <m:nary>
                            <m:naryPr>
                              <m:chr m:val="∑"/>
                              <m:limLoc m:val="subSup"/>
                              <m:ctrlPr>
                                <a:rPr lang="is-I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𝑗</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i="1">
                                  <a:solidFill>
                                    <a:schemeClr val="accent1">
                                      <a:lumMod val="50000"/>
                                    </a:schemeClr>
                                  </a:solidFill>
                                  <a:latin typeface="Cambria Math" charset="0"/>
                                  <a:ea typeface="Times New Roman" charset="0"/>
                                  <a:cs typeface="Times New Roman" charset="0"/>
                                </a:rPr>
                                <m:t>𝑁</m:t>
                              </m:r>
                            </m:sup>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i="1">
                                      <a:solidFill>
                                        <a:schemeClr val="accent1">
                                          <a:lumMod val="50000"/>
                                        </a:schemeClr>
                                      </a:solidFill>
                                      <a:latin typeface="Cambria Math" panose="02040503050406030204" pitchFamily="18" charset="0"/>
                                      <a:ea typeface="Times New Roman" charset="0"/>
                                      <a:cs typeface="Times New Roman" charset="0"/>
                                    </a:rPr>
                                    <m:t>𝑤</m:t>
                                  </m:r>
                                </m:e>
                                <m:sub>
                                  <m:r>
                                    <a:rPr lang="en-US" altLang="zh-CN" sz="2800" i="1">
                                      <a:solidFill>
                                        <a:schemeClr val="accent1">
                                          <a:lumMod val="50000"/>
                                        </a:schemeClr>
                                      </a:solidFill>
                                      <a:latin typeface="Cambria Math" panose="02040503050406030204" pitchFamily="18"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m:t>
                                  </m:r>
                                  <m:r>
                                    <a:rPr lang="en-US" altLang="zh-CN" sz="2800" i="1">
                                      <a:solidFill>
                                        <a:schemeClr val="accent1">
                                          <a:lumMod val="50000"/>
                                        </a:schemeClr>
                                      </a:solidFill>
                                      <a:latin typeface="Cambria Math" panose="02040503050406030204" pitchFamily="18" charset="0"/>
                                      <a:ea typeface="Times New Roman" charset="0"/>
                                      <a:cs typeface="Times New Roman" charset="0"/>
                                    </a:rPr>
                                    <m:t>𝑗</m:t>
                                  </m:r>
                                </m:sub>
                              </m:sSub>
                              <m:sSup>
                                <m:sSupPr>
                                  <m:ctrlPr>
                                    <a:rPr lang="en-US" altLang="zh-CN" sz="2800" i="1">
                                      <a:solidFill>
                                        <a:schemeClr val="accent1">
                                          <a:lumMod val="50000"/>
                                        </a:schemeClr>
                                      </a:solidFill>
                                      <a:latin typeface="Cambria Math" charset="0"/>
                                      <a:ea typeface="Times New Roman" charset="0"/>
                                      <a:cs typeface="Times New Roman" charset="0"/>
                                    </a:rPr>
                                  </m:ctrlPr>
                                </m:sSupPr>
                                <m:e>
                                  <m:r>
                                    <a:rPr lang="en-US" altLang="zh-CN" sz="2800" i="1">
                                      <a:solidFill>
                                        <a:schemeClr val="accent1">
                                          <a:lumMod val="50000"/>
                                        </a:schemeClr>
                                      </a:solidFill>
                                      <a:latin typeface="Cambria Math" panose="02040503050406030204" pitchFamily="18" charset="0"/>
                                      <a:ea typeface="Times New Roman" charset="0"/>
                                      <a:cs typeface="Times New Roman" charset="0"/>
                                    </a:rPr>
                                    <m:t>(</m:t>
                                  </m:r>
                                  <m:sSub>
                                    <m:sSubPr>
                                      <m:ctrlPr>
                                        <a:rPr lang="en-US" altLang="zh-CN" sz="2800" i="1" smtClean="0">
                                          <a:solidFill>
                                            <a:srgbClr val="C00000"/>
                                          </a:solidFill>
                                          <a:latin typeface="Cambria Math" charset="0"/>
                                          <a:ea typeface="Times New Roman" charset="0"/>
                                          <a:cs typeface="Times New Roman" charset="0"/>
                                        </a:rPr>
                                      </m:ctrlPr>
                                    </m:sSubPr>
                                    <m:e>
                                      <m:acc>
                                        <m:accPr>
                                          <m:chr m:val="̂"/>
                                          <m:ctrlPr>
                                            <a:rPr lang="en-US" altLang="zh-CN" sz="2800" b="0" i="1" smtClean="0">
                                              <a:solidFill>
                                                <a:srgbClr val="C00000"/>
                                              </a:solidFill>
                                              <a:latin typeface="Cambria Math" charset="0"/>
                                              <a:ea typeface="Times New Roman" charset="0"/>
                                              <a:cs typeface="Times New Roman" charset="0"/>
                                            </a:rPr>
                                          </m:ctrlPr>
                                        </m:accPr>
                                        <m:e>
                                          <m:r>
                                            <a:rPr lang="en-US" altLang="zh-CN" sz="2800" b="0" i="1" smtClean="0">
                                              <a:solidFill>
                                                <a:srgbClr val="C00000"/>
                                              </a:solidFill>
                                              <a:latin typeface="Cambria Math" charset="0"/>
                                              <a:ea typeface="Times New Roman" charset="0"/>
                                              <a:cs typeface="Times New Roman" charset="0"/>
                                            </a:rPr>
                                            <m:t>𝑦</m:t>
                                          </m:r>
                                        </m:e>
                                      </m:acc>
                                    </m:e>
                                    <m:sub>
                                      <m:r>
                                        <a:rPr lang="en-US" altLang="zh-CN" sz="2800" b="0" i="1" smtClean="0">
                                          <a:solidFill>
                                            <a:srgbClr val="C00000"/>
                                          </a:solidFill>
                                          <a:latin typeface="Cambria Math" charset="0"/>
                                          <a:ea typeface="Times New Roman" charset="0"/>
                                          <a:cs typeface="Times New Roman" charset="0"/>
                                        </a:rPr>
                                        <m:t>𝑖</m:t>
                                      </m:r>
                                    </m:sub>
                                  </m:sSub>
                                  <m:r>
                                    <a:rPr lang="en-US" altLang="zh-CN" sz="2800" i="1">
                                      <a:solidFill>
                                        <a:srgbClr val="C00000"/>
                                      </a:solidFill>
                                      <a:latin typeface="Cambria Math" panose="02040503050406030204" pitchFamily="18" charset="0"/>
                                      <a:ea typeface="Times New Roman" charset="0"/>
                                      <a:cs typeface="Times New Roman" charset="0"/>
                                    </a:rPr>
                                    <m:t>−</m:t>
                                  </m:r>
                                  <m:sSub>
                                    <m:sSubPr>
                                      <m:ctrlPr>
                                        <a:rPr lang="en-US" altLang="zh-CN" sz="2800" i="1">
                                          <a:solidFill>
                                            <a:srgbClr val="C00000"/>
                                          </a:solidFill>
                                          <a:latin typeface="Cambria Math" charset="0"/>
                                          <a:ea typeface="Times New Roman" charset="0"/>
                                          <a:cs typeface="Times New Roman" charset="0"/>
                                        </a:rPr>
                                      </m:ctrlPr>
                                    </m:sSubPr>
                                    <m:e>
                                      <m:acc>
                                        <m:accPr>
                                          <m:chr m:val="̂"/>
                                          <m:ctrlPr>
                                            <a:rPr lang="en-US" altLang="zh-CN" sz="2800" i="1">
                                              <a:solidFill>
                                                <a:srgbClr val="C00000"/>
                                              </a:solidFill>
                                              <a:latin typeface="Cambria Math" charset="0"/>
                                              <a:ea typeface="Times New Roman" charset="0"/>
                                              <a:cs typeface="Times New Roman" charset="0"/>
                                            </a:rPr>
                                          </m:ctrlPr>
                                        </m:accPr>
                                        <m:e>
                                          <m:r>
                                            <a:rPr lang="en-US" altLang="zh-CN" sz="2800" i="1">
                                              <a:solidFill>
                                                <a:srgbClr val="C00000"/>
                                              </a:solidFill>
                                              <a:latin typeface="Cambria Math" charset="0"/>
                                              <a:ea typeface="Times New Roman" charset="0"/>
                                              <a:cs typeface="Times New Roman" charset="0"/>
                                            </a:rPr>
                                            <m:t>𝑦</m:t>
                                          </m:r>
                                        </m:e>
                                      </m:acc>
                                    </m:e>
                                    <m:sub>
                                      <m:r>
                                        <a:rPr lang="en-US" altLang="zh-CN" sz="2800" b="0" i="1" smtClean="0">
                                          <a:solidFill>
                                            <a:srgbClr val="C00000"/>
                                          </a:solidFill>
                                          <a:latin typeface="Cambria Math" charset="0"/>
                                          <a:ea typeface="Times New Roman" charset="0"/>
                                          <a:cs typeface="Times New Roman" charset="0"/>
                                        </a:rPr>
                                        <m:t>𝑗</m:t>
                                      </m:r>
                                    </m:sub>
                                  </m:sSub>
                                  <m:r>
                                    <a:rPr lang="en-US" altLang="zh-CN" sz="2800" i="1">
                                      <a:solidFill>
                                        <a:schemeClr val="accent1">
                                          <a:lumMod val="50000"/>
                                        </a:schemeClr>
                                      </a:solidFill>
                                      <a:latin typeface="Cambria Math" panose="02040503050406030204" pitchFamily="18" charset="0"/>
                                      <a:ea typeface="Times New Roman" charset="0"/>
                                      <a:cs typeface="Times New Roman" charset="0"/>
                                    </a:rPr>
                                    <m:t>)</m:t>
                                  </m:r>
                                </m:e>
                                <m:sup>
                                  <m:r>
                                    <a:rPr lang="en-US" altLang="zh-CN" sz="2800" i="1">
                                      <a:solidFill>
                                        <a:schemeClr val="accent1">
                                          <a:lumMod val="50000"/>
                                        </a:schemeClr>
                                      </a:solidFill>
                                      <a:latin typeface="Cambria Math" panose="02040503050406030204" pitchFamily="18" charset="0"/>
                                      <a:ea typeface="Times New Roman" charset="0"/>
                                      <a:cs typeface="Times New Roman" charset="0"/>
                                    </a:rPr>
                                    <m:t>2</m:t>
                                  </m:r>
                                </m:sup>
                              </m:sSup>
                            </m:e>
                          </m:nary>
                        </m:e>
                      </m:nary>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630236" y="3915457"/>
                <a:ext cx="5387885" cy="1022972"/>
              </a:xfrm>
              <a:prstGeom prst="rect">
                <a:avLst/>
              </a:prstGeom>
              <a:blipFill rotWithShape="0">
                <a:blip r:embed="rId2"/>
                <a:stretch>
                  <a:fillRect/>
                </a:stretch>
              </a:blipFill>
            </p:spPr>
            <p:txBody>
              <a:bodyPr/>
              <a:lstStyle/>
              <a:p>
                <a:r>
                  <a:rPr lang="zh-CN" altLang="en-US">
                    <a:noFill/>
                  </a:rPr>
                  <a:t> </a:t>
                </a:r>
              </a:p>
            </p:txBody>
          </p:sp>
        </mc:Fallback>
      </mc:AlternateContent>
      <p:sp>
        <p:nvSpPr>
          <p:cNvPr id="5" name="文本框 4"/>
          <p:cNvSpPr txBox="1"/>
          <p:nvPr/>
        </p:nvSpPr>
        <p:spPr>
          <a:xfrm>
            <a:off x="3324178" y="3102011"/>
            <a:ext cx="5724644" cy="461665"/>
          </a:xfrm>
          <a:prstGeom prst="rect">
            <a:avLst/>
          </a:prstGeom>
          <a:noFill/>
        </p:spPr>
        <p:txBody>
          <a:bodyPr wrap="none" rtlCol="0">
            <a:spAutoFit/>
          </a:bodyPr>
          <a:lstStyle/>
          <a:p>
            <a:r>
              <a:rPr kumimoji="1" lang="zh-CN" altLang="en-US" sz="2400" dirty="0">
                <a:solidFill>
                  <a:srgbClr val="C00000"/>
                </a:solidFill>
                <a:latin typeface="Microsoft YaHei" charset="-122"/>
                <a:ea typeface="Microsoft YaHei" charset="-122"/>
                <a:cs typeface="Microsoft YaHei" charset="-122"/>
              </a:rPr>
              <a:t>对所有样本（有标签样本和无标签样本）</a:t>
            </a:r>
          </a:p>
        </p:txBody>
      </p:sp>
      <p:cxnSp>
        <p:nvCxnSpPr>
          <p:cNvPr id="7" name="直线箭头连接符 6"/>
          <p:cNvCxnSpPr>
            <a:stCxn id="5" idx="1"/>
          </p:cNvCxnSpPr>
          <p:nvPr/>
        </p:nvCxnSpPr>
        <p:spPr bwMode="auto">
          <a:xfrm flipH="1">
            <a:off x="2419133" y="3332844"/>
            <a:ext cx="905045" cy="708119"/>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6684151" y="4114876"/>
            <a:ext cx="1980029" cy="523220"/>
          </a:xfrm>
          <a:prstGeom prst="rect">
            <a:avLst/>
          </a:prstGeom>
          <a:noFill/>
        </p:spPr>
        <p:txBody>
          <a:bodyPr wrap="none" rtlCol="0">
            <a:spAutoFit/>
          </a:bodyPr>
          <a:lstStyle/>
          <a:p>
            <a:r>
              <a:rPr kumimoji="1" lang="zh-CN" altLang="en-US" sz="2800" dirty="0">
                <a:solidFill>
                  <a:srgbClr val="094162"/>
                </a:solidFill>
                <a:latin typeface="Microsoft YaHei" charset="-122"/>
                <a:ea typeface="Microsoft YaHei" charset="-122"/>
                <a:cs typeface="Microsoft YaHei" charset="-122"/>
              </a:rPr>
              <a:t>越小越平滑</a:t>
            </a:r>
          </a:p>
        </p:txBody>
      </p:sp>
      <mc:AlternateContent xmlns:mc="http://schemas.openxmlformats.org/markup-compatibility/2006" xmlns:a14="http://schemas.microsoft.com/office/drawing/2010/main">
        <mc:Choice Requires="a14">
          <p:sp>
            <p:nvSpPr>
              <p:cNvPr id="9" name="矩形 8"/>
              <p:cNvSpPr/>
              <p:nvPr/>
            </p:nvSpPr>
            <p:spPr>
              <a:xfrm>
                <a:off x="1048328" y="5371628"/>
                <a:ext cx="6150017"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162"/>
                          </a:solidFill>
                          <a:latin typeface="Cambria Math" charset="0"/>
                          <a:ea typeface="Times New Roman" charset="0"/>
                          <a:cs typeface="Times New Roman" charset="0"/>
                        </a:rPr>
                        <m:t>=</m:t>
                      </m:r>
                      <m:f>
                        <m:fPr>
                          <m:ctrlPr>
                            <a:rPr lang="mr-IN" altLang="zh-CN" sz="2800" i="1">
                              <a:solidFill>
                                <a:srgbClr val="094162"/>
                              </a:solidFill>
                              <a:latin typeface="Cambria Math" charset="0"/>
                              <a:ea typeface="Times New Roman" charset="0"/>
                              <a:cs typeface="Times New Roman" charset="0"/>
                            </a:rPr>
                          </m:ctrlPr>
                        </m:fPr>
                        <m:num>
                          <m:r>
                            <a:rPr lang="en-US" altLang="zh-CN" sz="2800" i="1">
                              <a:solidFill>
                                <a:srgbClr val="094162"/>
                              </a:solidFill>
                              <a:latin typeface="Cambria Math" charset="0"/>
                              <a:ea typeface="Times New Roman" charset="0"/>
                              <a:cs typeface="Times New Roman" charset="0"/>
                            </a:rPr>
                            <m:t>1</m:t>
                          </m:r>
                        </m:num>
                        <m:den>
                          <m:r>
                            <a:rPr lang="en-US" altLang="zh-CN" sz="2800" i="1">
                              <a:solidFill>
                                <a:srgbClr val="094162"/>
                              </a:solidFill>
                              <a:latin typeface="Cambria Math" charset="0"/>
                              <a:ea typeface="Times New Roman" charset="0"/>
                              <a:cs typeface="Times New Roman" charset="0"/>
                            </a:rPr>
                            <m:t>2</m:t>
                          </m:r>
                        </m:den>
                      </m:f>
                      <m:nary>
                        <m:naryPr>
                          <m:chr m:val="∑"/>
                          <m:limLoc m:val="subSup"/>
                          <m:ctrlPr>
                            <a:rPr lang="is-IS" altLang="zh-CN" sz="2800" i="1">
                              <a:solidFill>
                                <a:srgbClr val="094162"/>
                              </a:solidFill>
                              <a:latin typeface="Cambria Math" charset="0"/>
                              <a:ea typeface="Times New Roman" charset="0"/>
                              <a:cs typeface="Times New Roman" charset="0"/>
                            </a:rPr>
                          </m:ctrlPr>
                        </m:naryPr>
                        <m:sub>
                          <m:r>
                            <m:rPr>
                              <m:brk m:alnAt="25"/>
                            </m:rPr>
                            <a:rPr lang="en-US" altLang="zh-CN" sz="2800" i="1">
                              <a:solidFill>
                                <a:srgbClr val="094162"/>
                              </a:solidFill>
                              <a:latin typeface="Cambria Math" charset="0"/>
                              <a:ea typeface="Times New Roman" charset="0"/>
                              <a:cs typeface="Times New Roman" charset="0"/>
                            </a:rPr>
                            <m:t>𝑖</m:t>
                          </m:r>
                          <m:r>
                            <a:rPr lang="en-US" altLang="zh-CN" sz="2800" i="1">
                              <a:solidFill>
                                <a:srgbClr val="094162"/>
                              </a:solidFill>
                              <a:latin typeface="Cambria Math" charset="0"/>
                              <a:ea typeface="Times New Roman" charset="0"/>
                              <a:cs typeface="Times New Roman" charset="0"/>
                            </a:rPr>
                            <m:t>=1</m:t>
                          </m:r>
                        </m:sub>
                        <m:sup>
                          <m:r>
                            <a:rPr lang="en-US" altLang="zh-CN" sz="2800" i="1">
                              <a:solidFill>
                                <a:srgbClr val="094162"/>
                              </a:solidFill>
                              <a:latin typeface="Cambria Math" charset="0"/>
                              <a:ea typeface="Times New Roman" charset="0"/>
                              <a:cs typeface="Times New Roman" charset="0"/>
                            </a:rPr>
                            <m:t>𝑁</m:t>
                          </m:r>
                        </m:sup>
                        <m:e>
                          <m:nary>
                            <m:naryPr>
                              <m:chr m:val="∑"/>
                              <m:limLoc m:val="subSup"/>
                              <m:ctrlPr>
                                <a:rPr lang="is-IS" altLang="zh-CN" sz="2800" i="1">
                                  <a:solidFill>
                                    <a:srgbClr val="094162"/>
                                  </a:solidFill>
                                  <a:latin typeface="Cambria Math" charset="0"/>
                                  <a:ea typeface="Times New Roman" charset="0"/>
                                  <a:cs typeface="Times New Roman" charset="0"/>
                                </a:rPr>
                              </m:ctrlPr>
                            </m:naryPr>
                            <m:sub>
                              <m:r>
                                <m:rPr>
                                  <m:brk m:alnAt="25"/>
                                </m:rPr>
                                <a:rPr lang="en-US" altLang="zh-CN" sz="2800" i="1">
                                  <a:solidFill>
                                    <a:srgbClr val="094162"/>
                                  </a:solidFill>
                                  <a:latin typeface="Cambria Math" charset="0"/>
                                  <a:ea typeface="Times New Roman" charset="0"/>
                                  <a:cs typeface="Times New Roman" charset="0"/>
                                </a:rPr>
                                <m:t>𝑗</m:t>
                              </m:r>
                              <m:r>
                                <a:rPr lang="en-US" altLang="zh-CN" sz="2800" i="1">
                                  <a:solidFill>
                                    <a:srgbClr val="094162"/>
                                  </a:solidFill>
                                  <a:latin typeface="Cambria Math" charset="0"/>
                                  <a:ea typeface="Times New Roman" charset="0"/>
                                  <a:cs typeface="Times New Roman" charset="0"/>
                                </a:rPr>
                                <m:t>=1</m:t>
                              </m:r>
                            </m:sub>
                            <m:sup>
                              <m:r>
                                <a:rPr lang="en-US" altLang="zh-CN" sz="2800" i="1">
                                  <a:solidFill>
                                    <a:srgbClr val="094162"/>
                                  </a:solidFill>
                                  <a:latin typeface="Cambria Math" charset="0"/>
                                  <a:ea typeface="Times New Roman" charset="0"/>
                                  <a:cs typeface="Times New Roman" charset="0"/>
                                </a:rPr>
                                <m:t>𝑁</m:t>
                              </m:r>
                            </m:sup>
                            <m:e>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panose="02040503050406030204" pitchFamily="18" charset="0"/>
                                      <a:ea typeface="Times New Roman" charset="0"/>
                                      <a:cs typeface="Times New Roman" charset="0"/>
                                    </a:rPr>
                                    <m:t>𝑤</m:t>
                                  </m:r>
                                </m:e>
                                <m:sub>
                                  <m:r>
                                    <a:rPr lang="en-US" altLang="zh-CN" sz="2800" i="1">
                                      <a:solidFill>
                                        <a:srgbClr val="094162"/>
                                      </a:solidFill>
                                      <a:latin typeface="Cambria Math" panose="02040503050406030204" pitchFamily="18" charset="0"/>
                                      <a:ea typeface="Times New Roman" charset="0"/>
                                      <a:cs typeface="Times New Roman" charset="0"/>
                                    </a:rPr>
                                    <m:t>𝑖</m:t>
                                  </m:r>
                                  <m:r>
                                    <a:rPr lang="en-US" altLang="zh-CN" sz="2800" i="1">
                                      <a:solidFill>
                                        <a:srgbClr val="094162"/>
                                      </a:solidFill>
                                      <a:latin typeface="Cambria Math" charset="0"/>
                                      <a:ea typeface="Times New Roman" charset="0"/>
                                      <a:cs typeface="Times New Roman" charset="0"/>
                                    </a:rPr>
                                    <m:t>,</m:t>
                                  </m:r>
                                  <m:r>
                                    <a:rPr lang="en-US" altLang="zh-CN" sz="2800" i="1">
                                      <a:solidFill>
                                        <a:srgbClr val="094162"/>
                                      </a:solidFill>
                                      <a:latin typeface="Cambria Math" panose="02040503050406030204" pitchFamily="18" charset="0"/>
                                      <a:ea typeface="Times New Roman" charset="0"/>
                                      <a:cs typeface="Times New Roman" charset="0"/>
                                    </a:rPr>
                                    <m:t>𝑗</m:t>
                                  </m:r>
                                </m:sub>
                              </m:sSub>
                              <m:sSup>
                                <m:sSupPr>
                                  <m:ctrlPr>
                                    <a:rPr lang="en-US" altLang="zh-CN" sz="2800" i="1">
                                      <a:solidFill>
                                        <a:srgbClr val="094162"/>
                                      </a:solidFill>
                                      <a:latin typeface="Cambria Math" charset="0"/>
                                      <a:ea typeface="Times New Roman" charset="0"/>
                                      <a:cs typeface="Times New Roman" charset="0"/>
                                    </a:rPr>
                                  </m:ctrlPr>
                                </m:sSupPr>
                                <m:e>
                                  <m:d>
                                    <m:dPr>
                                      <m:ctrlPr>
                                        <a:rPr lang="is-IS" altLang="zh-CN" sz="2800" i="1">
                                          <a:solidFill>
                                            <a:srgbClr val="094162"/>
                                          </a:solidFill>
                                          <a:latin typeface="Cambria Math" charset="0"/>
                                          <a:ea typeface="Times New Roman" charset="0"/>
                                          <a:cs typeface="Times New Roman" charset="0"/>
                                        </a:rPr>
                                      </m:ctrlPr>
                                    </m:dPr>
                                    <m:e>
                                      <m:r>
                                        <a:rPr lang="en-US" altLang="zh-CN" sz="2800" i="1">
                                          <a:solidFill>
                                            <a:srgbClr val="094162"/>
                                          </a:solidFill>
                                          <a:latin typeface="Cambria Math" charset="0"/>
                                          <a:ea typeface="Times New Roman" charset="0"/>
                                          <a:cs typeface="Times New Roman" charset="0"/>
                                        </a:rPr>
                                        <m:t>𝑓</m:t>
                                      </m:r>
                                      <m:d>
                                        <m:dPr>
                                          <m:ctrlPr>
                                            <a:rPr lang="is-IS" altLang="zh-CN" sz="2800" i="1">
                                              <a:solidFill>
                                                <a:srgbClr val="094162"/>
                                              </a:solidFill>
                                              <a:latin typeface="Cambria Math" charset="0"/>
                                              <a:ea typeface="Times New Roman" charset="0"/>
                                              <a:cs typeface="Times New Roman"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i="1">
                                                  <a:solidFill>
                                                    <a:srgbClr val="094162"/>
                                                  </a:solidFill>
                                                  <a:latin typeface="Cambria Math" charset="0"/>
                                                  <a:ea typeface="Times New Roman" charset="0"/>
                                                  <a:cs typeface="Times New Roman" charset="0"/>
                                                </a:rPr>
                                                <m:t>𝑖</m:t>
                                              </m:r>
                                            </m:sub>
                                          </m:sSub>
                                        </m:e>
                                      </m:d>
                                      <m:r>
                                        <a:rPr lang="en-US" altLang="zh-CN" sz="2800" b="0" i="1" smtClean="0">
                                          <a:solidFill>
                                            <a:srgbClr val="094162"/>
                                          </a:solidFill>
                                          <a:latin typeface="Cambria Math" charset="0"/>
                                          <a:ea typeface="Times New Roman" charset="0"/>
                                          <a:cs typeface="Times New Roman" charset="0"/>
                                        </a:rPr>
                                        <m:t>−</m:t>
                                      </m:r>
                                      <m:r>
                                        <a:rPr lang="en-US" altLang="zh-CN" sz="2800" i="1">
                                          <a:solidFill>
                                            <a:srgbClr val="094162"/>
                                          </a:solidFill>
                                          <a:latin typeface="Cambria Math" charset="0"/>
                                          <a:ea typeface="Times New Roman" charset="0"/>
                                          <a:cs typeface="Times New Roman" charset="0"/>
                                        </a:rPr>
                                        <m:t>𝑓</m:t>
                                      </m:r>
                                      <m:d>
                                        <m:dPr>
                                          <m:ctrlPr>
                                            <a:rPr lang="is-IS" altLang="zh-CN" sz="2800" i="1">
                                              <a:solidFill>
                                                <a:srgbClr val="094162"/>
                                              </a:solidFill>
                                              <a:latin typeface="Cambria Math" charset="0"/>
                                              <a:ea typeface="Times New Roman" charset="0"/>
                                              <a:cs typeface="Times New Roman"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charset="0"/>
                                                  <a:ea typeface="Times New Roman" charset="0"/>
                                                  <a:cs typeface="Times New Roman" charset="0"/>
                                                </a:rPr>
                                                <m:t>𝒙</m:t>
                                              </m:r>
                                            </m:e>
                                            <m:sub>
                                              <m:r>
                                                <a:rPr lang="en-US" altLang="zh-CN" sz="2800" b="0" i="1" smtClean="0">
                                                  <a:solidFill>
                                                    <a:srgbClr val="094162"/>
                                                  </a:solidFill>
                                                  <a:latin typeface="Cambria Math" charset="0"/>
                                                  <a:ea typeface="Times New Roman" charset="0"/>
                                                  <a:cs typeface="Times New Roman" charset="0"/>
                                                </a:rPr>
                                                <m:t>𝑗</m:t>
                                              </m:r>
                                            </m:sub>
                                          </m:sSub>
                                        </m:e>
                                      </m:d>
                                    </m:e>
                                  </m:d>
                                </m:e>
                                <m:sup>
                                  <m:r>
                                    <a:rPr lang="en-US" altLang="zh-CN" sz="2800" i="1">
                                      <a:solidFill>
                                        <a:srgbClr val="094162"/>
                                      </a:solidFill>
                                      <a:latin typeface="Cambria Math" charset="0"/>
                                      <a:ea typeface="Times New Roman" charset="0"/>
                                      <a:cs typeface="Times New Roman" charset="0"/>
                                    </a:rPr>
                                    <m:t>2</m:t>
                                  </m:r>
                                </m:sup>
                              </m:sSup>
                            </m:e>
                          </m:nary>
                        </m:e>
                      </m:nary>
                    </m:oMath>
                  </m:oMathPara>
                </a14:m>
                <a:endParaRPr lang="zh-CN" altLang="en-US" sz="2800" dirty="0">
                  <a:solidFill>
                    <a:srgbClr val="094162"/>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1048328" y="5371628"/>
                <a:ext cx="6150017" cy="1022972"/>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13" name="组 12"/>
          <p:cNvGrpSpPr/>
          <p:nvPr/>
        </p:nvGrpSpPr>
        <p:grpSpPr>
          <a:xfrm>
            <a:off x="8130214" y="4870789"/>
            <a:ext cx="3773918" cy="1678217"/>
            <a:chOff x="8641699" y="4922710"/>
            <a:chExt cx="3773918" cy="1678217"/>
          </a:xfrm>
        </p:grpSpPr>
        <p:sp>
          <p:nvSpPr>
            <p:cNvPr id="10" name="文本框 9"/>
            <p:cNvSpPr txBox="1"/>
            <p:nvPr/>
          </p:nvSpPr>
          <p:spPr>
            <a:xfrm>
              <a:off x="8641700" y="5133022"/>
              <a:ext cx="3262432" cy="461665"/>
            </a:xfrm>
            <a:prstGeom prst="rect">
              <a:avLst/>
            </a:prstGeom>
            <a:noFill/>
          </p:spPr>
          <p:txBody>
            <a:bodyPr wrap="none" rtlCol="0">
              <a:spAutoFit/>
            </a:bodyPr>
            <a:lstStyle/>
            <a:p>
              <a:r>
                <a:rPr kumimoji="1" lang="zh-CN" altLang="en-US" sz="2400" dirty="0">
                  <a:solidFill>
                    <a:srgbClr val="094162"/>
                  </a:solidFill>
                  <a:latin typeface="Microsoft YaHei" charset="-122"/>
                  <a:ea typeface="Microsoft YaHei" charset="-122"/>
                  <a:cs typeface="Microsoft YaHei" charset="-122"/>
                </a:rPr>
                <a:t>与拉普拉斯映射比较：</a:t>
              </a:r>
            </a:p>
          </p:txBody>
        </p:sp>
        <mc:AlternateContent xmlns:mc="http://schemas.openxmlformats.org/markup-compatibility/2006" xmlns:a14="http://schemas.microsoft.com/office/drawing/2010/main">
          <mc:Choice Requires="a14">
            <p:sp>
              <p:nvSpPr>
                <p:cNvPr id="11" name="矩形 10"/>
                <p:cNvSpPr/>
                <p:nvPr/>
              </p:nvSpPr>
              <p:spPr>
                <a:xfrm>
                  <a:off x="8641699" y="5710875"/>
                  <a:ext cx="3773918" cy="890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is-IS" altLang="zh-CN" sz="2400" i="1" smtClean="0">
                                <a:solidFill>
                                  <a:srgbClr val="094162"/>
                                </a:solidFill>
                                <a:latin typeface="Cambria Math" charset="0"/>
                                <a:ea typeface="Times New Roman" charset="0"/>
                                <a:cs typeface="Times New Roman" charset="0"/>
                              </a:rPr>
                            </m:ctrlPr>
                          </m:naryPr>
                          <m:sub>
                            <m:r>
                              <m:rPr>
                                <m:brk m:alnAt="25"/>
                              </m:rPr>
                              <a:rPr lang="en-US" altLang="zh-CN" sz="2400" i="1">
                                <a:solidFill>
                                  <a:srgbClr val="094162"/>
                                </a:solidFill>
                                <a:latin typeface="Cambria Math" charset="0"/>
                                <a:ea typeface="Times New Roman" charset="0"/>
                                <a:cs typeface="Times New Roman" charset="0"/>
                              </a:rPr>
                              <m:t>𝑖</m:t>
                            </m:r>
                            <m:r>
                              <a:rPr lang="en-US" altLang="zh-CN" sz="2400" i="1">
                                <a:solidFill>
                                  <a:srgbClr val="094162"/>
                                </a:solidFill>
                                <a:latin typeface="Cambria Math" charset="0"/>
                                <a:ea typeface="Times New Roman" charset="0"/>
                                <a:cs typeface="Times New Roman" charset="0"/>
                              </a:rPr>
                              <m:t>=1</m:t>
                            </m:r>
                          </m:sub>
                          <m:sup>
                            <m:r>
                              <a:rPr lang="en-US" altLang="zh-CN" sz="2400" i="1">
                                <a:solidFill>
                                  <a:srgbClr val="094162"/>
                                </a:solidFill>
                                <a:latin typeface="Cambria Math" charset="0"/>
                                <a:ea typeface="Times New Roman" charset="0"/>
                                <a:cs typeface="Times New Roman" charset="0"/>
                              </a:rPr>
                              <m:t>𝑁</m:t>
                            </m:r>
                          </m:sup>
                          <m:e>
                            <m:nary>
                              <m:naryPr>
                                <m:chr m:val="∑"/>
                                <m:limLoc m:val="subSup"/>
                                <m:ctrlPr>
                                  <a:rPr lang="is-IS" altLang="zh-CN" sz="2400" i="1">
                                    <a:solidFill>
                                      <a:srgbClr val="094162"/>
                                    </a:solidFill>
                                    <a:latin typeface="Cambria Math" charset="0"/>
                                    <a:ea typeface="Times New Roman" charset="0"/>
                                    <a:cs typeface="Times New Roman" charset="0"/>
                                  </a:rPr>
                                </m:ctrlPr>
                              </m:naryPr>
                              <m:sub>
                                <m:r>
                                  <m:rPr>
                                    <m:brk m:alnAt="25"/>
                                  </m:rPr>
                                  <a:rPr lang="en-US" altLang="zh-CN" sz="2400" i="1">
                                    <a:solidFill>
                                      <a:srgbClr val="094162"/>
                                    </a:solidFill>
                                    <a:latin typeface="Cambria Math" charset="0"/>
                                    <a:ea typeface="Times New Roman" charset="0"/>
                                    <a:cs typeface="Times New Roman" charset="0"/>
                                  </a:rPr>
                                  <m:t>𝑗</m:t>
                                </m:r>
                                <m:r>
                                  <a:rPr lang="en-US" altLang="zh-CN" sz="2400" i="1">
                                    <a:solidFill>
                                      <a:srgbClr val="094162"/>
                                    </a:solidFill>
                                    <a:latin typeface="Cambria Math" charset="0"/>
                                    <a:ea typeface="Times New Roman" charset="0"/>
                                    <a:cs typeface="Times New Roman" charset="0"/>
                                  </a:rPr>
                                  <m:t>=1</m:t>
                                </m:r>
                              </m:sub>
                              <m:sup>
                                <m:r>
                                  <a:rPr lang="en-US" altLang="zh-CN" sz="2400" i="1">
                                    <a:solidFill>
                                      <a:srgbClr val="094162"/>
                                    </a:solidFill>
                                    <a:latin typeface="Cambria Math" charset="0"/>
                                    <a:ea typeface="Times New Roman" charset="0"/>
                                    <a:cs typeface="Times New Roman" charset="0"/>
                                  </a:rPr>
                                  <m:t>𝑁</m:t>
                                </m:r>
                              </m:sup>
                              <m:e>
                                <m:sSub>
                                  <m:sSubPr>
                                    <m:ctrlPr>
                                      <a:rPr lang="en-US" altLang="zh-CN" sz="2400" i="1">
                                        <a:solidFill>
                                          <a:srgbClr val="094162"/>
                                        </a:solidFill>
                                        <a:latin typeface="Cambria Math" charset="0"/>
                                        <a:ea typeface="Times New Roman" charset="0"/>
                                        <a:cs typeface="Times New Roman" charset="0"/>
                                      </a:rPr>
                                    </m:ctrlPr>
                                  </m:sSubPr>
                                  <m:e>
                                    <m:r>
                                      <a:rPr lang="en-US" altLang="zh-CN" sz="2400" i="1">
                                        <a:solidFill>
                                          <a:srgbClr val="094162"/>
                                        </a:solidFill>
                                        <a:latin typeface="Cambria Math" panose="02040503050406030204" pitchFamily="18" charset="0"/>
                                        <a:ea typeface="Times New Roman" charset="0"/>
                                        <a:cs typeface="Times New Roman" charset="0"/>
                                      </a:rPr>
                                      <m:t>𝑤</m:t>
                                    </m:r>
                                  </m:e>
                                  <m:sub>
                                    <m:r>
                                      <a:rPr lang="en-US" altLang="zh-CN" sz="2400" i="1">
                                        <a:solidFill>
                                          <a:srgbClr val="094162"/>
                                        </a:solidFill>
                                        <a:latin typeface="Cambria Math" panose="02040503050406030204" pitchFamily="18" charset="0"/>
                                        <a:ea typeface="Times New Roman" charset="0"/>
                                        <a:cs typeface="Times New Roman" charset="0"/>
                                      </a:rPr>
                                      <m:t>𝑖</m:t>
                                    </m:r>
                                    <m:r>
                                      <a:rPr lang="en-US" altLang="zh-CN" sz="2400" i="1">
                                        <a:solidFill>
                                          <a:srgbClr val="094162"/>
                                        </a:solidFill>
                                        <a:latin typeface="Cambria Math" charset="0"/>
                                        <a:ea typeface="Times New Roman" charset="0"/>
                                        <a:cs typeface="Times New Roman" charset="0"/>
                                      </a:rPr>
                                      <m:t>,</m:t>
                                    </m:r>
                                    <m:r>
                                      <a:rPr lang="en-US" altLang="zh-CN" sz="2400" i="1">
                                        <a:solidFill>
                                          <a:srgbClr val="094162"/>
                                        </a:solidFill>
                                        <a:latin typeface="Cambria Math" panose="02040503050406030204" pitchFamily="18" charset="0"/>
                                        <a:ea typeface="Times New Roman" charset="0"/>
                                        <a:cs typeface="Times New Roman" charset="0"/>
                                      </a:rPr>
                                      <m:t>𝑗</m:t>
                                    </m:r>
                                  </m:sub>
                                </m:sSub>
                                <m:sSup>
                                  <m:sSupPr>
                                    <m:ctrlPr>
                                      <a:rPr lang="en-US" altLang="zh-CN" sz="2400" i="1">
                                        <a:solidFill>
                                          <a:srgbClr val="094162"/>
                                        </a:solidFill>
                                        <a:latin typeface="Cambria Math" charset="0"/>
                                        <a:ea typeface="Times New Roman" charset="0"/>
                                        <a:cs typeface="Times New Roman" charset="0"/>
                                      </a:rPr>
                                    </m:ctrlPr>
                                  </m:sSupPr>
                                  <m:e>
                                    <m:d>
                                      <m:dPr>
                                        <m:ctrlPr>
                                          <a:rPr lang="is-IS" altLang="zh-CN" sz="2400" i="1">
                                            <a:solidFill>
                                              <a:srgbClr val="094162"/>
                                            </a:solidFill>
                                            <a:latin typeface="Cambria Math" charset="0"/>
                                            <a:ea typeface="Times New Roman" charset="0"/>
                                            <a:cs typeface="Times New Roman" charset="0"/>
                                          </a:rPr>
                                        </m:ctrlPr>
                                      </m:dPr>
                                      <m:e>
                                        <m:sSub>
                                          <m:sSubPr>
                                            <m:ctrlPr>
                                              <a:rPr lang="en-US" altLang="zh-CN" sz="2400" i="1" smtClean="0">
                                                <a:solidFill>
                                                  <a:srgbClr val="C00000"/>
                                                </a:solidFill>
                                                <a:latin typeface="Cambria Math" charset="0"/>
                                                <a:ea typeface="Times New Roman" charset="0"/>
                                                <a:cs typeface="Times New Roman" charset="0"/>
                                              </a:rPr>
                                            </m:ctrlPr>
                                          </m:sSubPr>
                                          <m:e>
                                            <m:r>
                                              <a:rPr lang="en-US" altLang="zh-CN" sz="2400" b="1" i="1" smtClean="0">
                                                <a:solidFill>
                                                  <a:srgbClr val="C00000"/>
                                                </a:solidFill>
                                                <a:latin typeface="Cambria Math" charset="0"/>
                                                <a:ea typeface="Times New Roman" charset="0"/>
                                                <a:cs typeface="Times New Roman" charset="0"/>
                                              </a:rPr>
                                              <m:t>𝒛</m:t>
                                            </m:r>
                                          </m:e>
                                          <m:sub>
                                            <m:r>
                                              <a:rPr lang="en-US" altLang="zh-CN" sz="2400" i="1">
                                                <a:solidFill>
                                                  <a:srgbClr val="C00000"/>
                                                </a:solidFill>
                                                <a:latin typeface="Cambria Math" charset="0"/>
                                                <a:ea typeface="Times New Roman" charset="0"/>
                                                <a:cs typeface="Times New Roman" charset="0"/>
                                              </a:rPr>
                                              <m:t>𝑖</m:t>
                                            </m:r>
                                          </m:sub>
                                        </m:sSub>
                                        <m:r>
                                          <a:rPr lang="en-US" altLang="zh-CN" sz="2400" i="1">
                                            <a:solidFill>
                                              <a:srgbClr val="C00000"/>
                                            </a:solidFill>
                                            <a:latin typeface="Cambria Math" charset="0"/>
                                            <a:ea typeface="Times New Roman" charset="0"/>
                                            <a:cs typeface="Times New Roman" charset="0"/>
                                          </a:rPr>
                                          <m:t>−</m:t>
                                        </m:r>
                                        <m:sSub>
                                          <m:sSubPr>
                                            <m:ctrlPr>
                                              <a:rPr lang="en-US" altLang="zh-CN" sz="2400" i="1">
                                                <a:solidFill>
                                                  <a:srgbClr val="C00000"/>
                                                </a:solidFill>
                                                <a:latin typeface="Cambria Math" charset="0"/>
                                                <a:ea typeface="Times New Roman" charset="0"/>
                                                <a:cs typeface="Times New Roman" charset="0"/>
                                              </a:rPr>
                                            </m:ctrlPr>
                                          </m:sSubPr>
                                          <m:e>
                                            <m:r>
                                              <a:rPr lang="en-US" altLang="zh-CN" sz="2400" b="1" i="1" smtClean="0">
                                                <a:solidFill>
                                                  <a:srgbClr val="C00000"/>
                                                </a:solidFill>
                                                <a:latin typeface="Cambria Math" charset="0"/>
                                                <a:ea typeface="Times New Roman" charset="0"/>
                                                <a:cs typeface="Times New Roman" charset="0"/>
                                              </a:rPr>
                                              <m:t>𝒛</m:t>
                                            </m:r>
                                          </m:e>
                                          <m:sub>
                                            <m:r>
                                              <a:rPr lang="en-US" altLang="zh-CN" sz="2400" i="1">
                                                <a:solidFill>
                                                  <a:srgbClr val="C00000"/>
                                                </a:solidFill>
                                                <a:latin typeface="Cambria Math" charset="0"/>
                                                <a:ea typeface="Times New Roman" charset="0"/>
                                                <a:cs typeface="Times New Roman" charset="0"/>
                                              </a:rPr>
                                              <m:t>𝑗</m:t>
                                            </m:r>
                                          </m:sub>
                                        </m:sSub>
                                      </m:e>
                                    </m:d>
                                  </m:e>
                                  <m:sup>
                                    <m:r>
                                      <a:rPr lang="en-US" altLang="zh-CN" sz="2400" i="1">
                                        <a:solidFill>
                                          <a:srgbClr val="094162"/>
                                        </a:solidFill>
                                        <a:latin typeface="Cambria Math" charset="0"/>
                                        <a:ea typeface="Times New Roman" charset="0"/>
                                        <a:cs typeface="Times New Roman" charset="0"/>
                                      </a:rPr>
                                      <m:t>2</m:t>
                                    </m:r>
                                  </m:sup>
                                </m:sSup>
                              </m:e>
                            </m:nary>
                          </m:e>
                        </m:nary>
                      </m:oMath>
                    </m:oMathPara>
                  </a14:m>
                  <a:endParaRPr lang="zh-CN" altLang="en-US" sz="2400" dirty="0">
                    <a:solidFill>
                      <a:srgbClr val="094162"/>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8641699" y="5710875"/>
                  <a:ext cx="3773918" cy="890052"/>
                </a:xfrm>
                <a:prstGeom prst="rect">
                  <a:avLst/>
                </a:prstGeom>
                <a:blipFill rotWithShape="0">
                  <a:blip r:embed="rId4"/>
                  <a:stretch>
                    <a:fillRect/>
                  </a:stretch>
                </a:blipFill>
              </p:spPr>
              <p:txBody>
                <a:bodyPr/>
                <a:lstStyle/>
                <a:p>
                  <a:r>
                    <a:rPr lang="zh-CN" altLang="en-US">
                      <a:noFill/>
                    </a:rPr>
                    <a:t> </a:t>
                  </a:r>
                </a:p>
              </p:txBody>
            </p:sp>
          </mc:Fallback>
        </mc:AlternateContent>
        <p:sp>
          <p:nvSpPr>
            <p:cNvPr id="12" name="矩形 11"/>
            <p:cNvSpPr/>
            <p:nvPr/>
          </p:nvSpPr>
          <p:spPr bwMode="auto">
            <a:xfrm>
              <a:off x="8641699" y="4922710"/>
              <a:ext cx="3773918" cy="1664357"/>
            </a:xfrm>
            <a:prstGeom prst="rect">
              <a:avLst/>
            </a:prstGeom>
            <a:noFill/>
            <a:ln w="9525" cap="flat" cmpd="sng" algn="ctr">
              <a:solidFill>
                <a:srgbClr val="09416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2000" b="0" i="0" u="none" strike="noStrike" cap="none" normalizeH="0" baseline="0">
                <a:ln>
                  <a:noFill/>
                </a:ln>
                <a:solidFill>
                  <a:schemeClr val="tx1"/>
                </a:solidFill>
                <a:effectLst/>
                <a:latin typeface="Calibri" pitchFamily="34" charset="0"/>
                <a:ea typeface="宋体" pitchFamily="2" charset="-122"/>
              </a:endParaRPr>
            </a:p>
          </p:txBody>
        </p:sp>
      </p:grpSp>
    </p:spTree>
    <p:extLst>
      <p:ext uri="{BB962C8B-B14F-4D97-AF65-F5344CB8AC3E}">
        <p14:creationId xmlns:p14="http://schemas.microsoft.com/office/powerpoint/2010/main" val="120286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4"/>
                <a:ext cx="11235192" cy="2542493"/>
              </a:xfrm>
            </p:spPr>
            <p:txBody>
              <a:bodyPr/>
              <a:lstStyle/>
              <a:p>
                <a:pPr marL="446088" indent="-446088"/>
                <a:r>
                  <a:rPr lang="zh-CN" altLang="en-US" sz="2600" dirty="0">
                    <a:latin typeface="Microsoft YaHei" charset="-122"/>
                    <a:ea typeface="Microsoft YaHei" charset="-122"/>
                    <a:cs typeface="Microsoft YaHei" charset="-122"/>
                  </a:rPr>
                  <a:t>半监督学习能有效</a:t>
                </a:r>
                <a:r>
                  <a:rPr lang="en-US" altLang="zh-CN" sz="2600" dirty="0">
                    <a:latin typeface="Microsoft YaHei" charset="-122"/>
                    <a:ea typeface="Microsoft YaHei" charset="-122"/>
                    <a:cs typeface="Microsoft YaHei" charset="-122"/>
                  </a:rPr>
                  <a:t>, </a:t>
                </a:r>
                <a:r>
                  <a:rPr lang="zh-CN" altLang="en-US" sz="2600" dirty="0">
                    <a:latin typeface="Microsoft YaHei" charset="-122"/>
                    <a:ea typeface="Microsoft YaHei" charset="-122"/>
                    <a:cs typeface="Microsoft YaHei" charset="-122"/>
                  </a:rPr>
                  <a:t>必须满足一些假设</a:t>
                </a:r>
                <a:endParaRPr lang="en-US" altLang="zh-CN" sz="2600" dirty="0">
                  <a:latin typeface="Microsoft YaHei" charset="-122"/>
                  <a:ea typeface="Microsoft YaHei" charset="-122"/>
                  <a:cs typeface="Microsoft YaHei" charset="-122"/>
                </a:endParaRPr>
              </a:p>
              <a:p>
                <a:pPr marL="446088" indent="-446088">
                  <a:buClr>
                    <a:srgbClr val="09405E"/>
                  </a:buClr>
                </a:pPr>
                <a:r>
                  <a:rPr lang="zh-CN" altLang="en-US" sz="2600" dirty="0">
                    <a:solidFill>
                      <a:srgbClr val="002060"/>
                    </a:solidFill>
                    <a:latin typeface="Microsoft YaHei" charset="-122"/>
                    <a:ea typeface="Microsoft YaHei" charset="-122"/>
                    <a:cs typeface="Microsoft YaHei" charset="-122"/>
                  </a:rPr>
                  <a:t>半监督</a:t>
                </a:r>
                <a:r>
                  <a:rPr lang="zh-CN" altLang="en-US" sz="2600" dirty="0">
                    <a:solidFill>
                      <a:srgbClr val="C00000"/>
                    </a:solidFill>
                    <a:latin typeface="Microsoft YaHei" charset="-122"/>
                    <a:ea typeface="Microsoft YaHei" charset="-122"/>
                    <a:cs typeface="Microsoft YaHei" charset="-122"/>
                  </a:rPr>
                  <a:t>平滑假设</a:t>
                </a:r>
                <a:r>
                  <a:rPr lang="en-US" altLang="zh-CN" sz="2600" dirty="0">
                    <a:solidFill>
                      <a:srgbClr val="002060"/>
                    </a:solidFill>
                    <a:latin typeface="Microsoft YaHei" charset="-122"/>
                    <a:ea typeface="Microsoft YaHei" charset="-122"/>
                    <a:cs typeface="Microsoft YaHei" charset="-122"/>
                  </a:rPr>
                  <a:t>:</a:t>
                </a:r>
              </a:p>
              <a:p>
                <a:pPr marL="914400" lvl="1" indent="-457200">
                  <a:lnSpc>
                    <a:spcPct val="150000"/>
                  </a:lnSpc>
                  <a:buFont typeface="Wingdings" panose="05000000000000000000" pitchFamily="2" charset="2"/>
                  <a:buChar char="l"/>
                </a:pPr>
                <a:r>
                  <a:rPr lang="zh-CN" altLang="en-US" sz="2400" dirty="0">
                    <a:latin typeface="Microsoft YaHei" charset="-122"/>
                    <a:ea typeface="Microsoft YaHei" charset="-122"/>
                    <a:cs typeface="Microsoft YaHei" charset="-122"/>
                  </a:rPr>
                  <a:t>如果</a:t>
                </a:r>
                <a:r>
                  <a:rPr lang="zh-CN" altLang="en-US" sz="2400" dirty="0">
                    <a:solidFill>
                      <a:srgbClr val="C00000"/>
                    </a:solidFill>
                    <a:latin typeface="Microsoft YaHei" charset="-122"/>
                    <a:ea typeface="Microsoft YaHei" charset="-122"/>
                    <a:cs typeface="Microsoft YaHei" charset="-122"/>
                  </a:rPr>
                  <a:t>高密度区域</a:t>
                </a:r>
                <a:r>
                  <a:rPr lang="zh-CN" altLang="en-US" sz="2400" dirty="0">
                    <a:latin typeface="Microsoft YaHei" charset="-122"/>
                    <a:ea typeface="Microsoft YaHei" charset="-122"/>
                    <a:cs typeface="Microsoft YaHei" charset="-122"/>
                  </a:rPr>
                  <a:t>中两个点</a:t>
                </a:r>
                <a14:m>
                  <m:oMath xmlns:m="http://schemas.openxmlformats.org/officeDocument/2006/math">
                    <m:sSub>
                      <m:sSubPr>
                        <m:ctrlPr>
                          <a:rPr lang="en-US" altLang="zh-CN" sz="2400" i="1" smtClean="0">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a:cs typeface="Times New Roman" pitchFamily="18" charset="0"/>
                          </a:rPr>
                          <m:t>1</m:t>
                        </m:r>
                      </m:sub>
                    </m:sSub>
                    <m:r>
                      <a:rPr lang="en-US" altLang="zh-CN" sz="2400" i="1">
                        <a:latin typeface="Cambria Math"/>
                        <a:cs typeface="Times New Roman" pitchFamily="18" charset="0"/>
                      </a:rPr>
                      <m:t>,</m:t>
                    </m:r>
                    <m:sSub>
                      <m:sSubPr>
                        <m:ctrlPr>
                          <a:rPr lang="en-US" altLang="zh-CN" sz="2400" i="1">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400" i="1">
                            <a:latin typeface="Cambria Math"/>
                            <a:cs typeface="Times New Roman" pitchFamily="18" charset="0"/>
                          </a:rPr>
                          <m:t>2</m:t>
                        </m:r>
                      </m:sub>
                    </m:sSub>
                  </m:oMath>
                </a14:m>
                <a:r>
                  <a:rPr lang="zh-CN" altLang="en-US" sz="2400" dirty="0">
                    <a:latin typeface="Microsoft YaHei" charset="-122"/>
                    <a:ea typeface="Microsoft YaHei" charset="-122"/>
                    <a:cs typeface="Microsoft YaHei" charset="-122"/>
                  </a:rPr>
                  <a:t>距离较近</a:t>
                </a: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那么对应的输出</a:t>
                </a:r>
                <a14:m>
                  <m:oMath xmlns:m="http://schemas.openxmlformats.org/officeDocument/2006/math">
                    <m:sSub>
                      <m:sSubPr>
                        <m:ctrlPr>
                          <a:rPr lang="en-US" altLang="zh-CN" sz="2400" i="1" smtClean="0">
                            <a:latin typeface="Cambria Math" charset="0"/>
                            <a:ea typeface="Microsoft YaHei" charset="-122"/>
                            <a:cs typeface="Microsoft YaHei" charset="-122"/>
                          </a:rPr>
                        </m:ctrlPr>
                      </m:sSubPr>
                      <m:e>
                        <m:r>
                          <a:rPr lang="en-US" altLang="zh-CN" sz="2400" b="0" i="1" smtClean="0">
                            <a:latin typeface="Cambria Math" charset="0"/>
                            <a:ea typeface="Microsoft YaHei" charset="-122"/>
                            <a:cs typeface="Microsoft YaHei" charset="-122"/>
                          </a:rPr>
                          <m:t>𝑦</m:t>
                        </m:r>
                      </m:e>
                      <m:sub>
                        <m:r>
                          <a:rPr lang="en-US" altLang="zh-CN" sz="2400" b="0" i="1" smtClean="0">
                            <a:latin typeface="Cambria Math" charset="0"/>
                            <a:ea typeface="Microsoft YaHei" charset="-122"/>
                            <a:cs typeface="Microsoft YaHei" charset="-122"/>
                          </a:rPr>
                          <m:t>1</m:t>
                        </m:r>
                      </m:sub>
                    </m:sSub>
                    <m:r>
                      <a:rPr lang="en-US" altLang="zh-CN" sz="2400" b="0" i="1" smtClean="0">
                        <a:latin typeface="Cambria Math" charset="0"/>
                        <a:ea typeface="Microsoft YaHei" charset="-122"/>
                        <a:cs typeface="Microsoft YaHei" charset="-122"/>
                      </a:rPr>
                      <m:t>,</m:t>
                    </m:r>
                    <m:sSub>
                      <m:sSubPr>
                        <m:ctrlPr>
                          <a:rPr lang="en-US" altLang="zh-CN" sz="2400" i="1">
                            <a:latin typeface="Cambria Math" charset="0"/>
                            <a:ea typeface="Microsoft YaHei" charset="-122"/>
                            <a:cs typeface="Microsoft YaHei" charset="-122"/>
                          </a:rPr>
                        </m:ctrlPr>
                      </m:sSubPr>
                      <m:e>
                        <m:r>
                          <a:rPr lang="en-US" altLang="zh-CN" sz="2400" i="1">
                            <a:latin typeface="Cambria Math" charset="0"/>
                            <a:ea typeface="Microsoft YaHei" charset="-122"/>
                            <a:cs typeface="Microsoft YaHei" charset="-122"/>
                          </a:rPr>
                          <m:t>𝑦</m:t>
                        </m:r>
                      </m:e>
                      <m:sub>
                        <m:r>
                          <a:rPr lang="en-US" altLang="zh-CN" sz="2400" b="0" i="1" smtClean="0">
                            <a:latin typeface="Cambria Math" charset="0"/>
                            <a:ea typeface="Microsoft YaHei" charset="-122"/>
                            <a:cs typeface="Microsoft YaHei" charset="-122"/>
                          </a:rPr>
                          <m:t>2</m:t>
                        </m:r>
                      </m:sub>
                    </m:sSub>
                  </m:oMath>
                </a14:m>
                <a:r>
                  <a:rPr lang="zh-CN" altLang="en-US" sz="2400" dirty="0">
                    <a:latin typeface="Microsoft YaHei" charset="-122"/>
                    <a:ea typeface="Microsoft YaHei" charset="-122"/>
                    <a:cs typeface="Microsoft YaHei" charset="-122"/>
                  </a:rPr>
                  <a:t>也应该接近</a:t>
                </a:r>
                <a:endParaRPr lang="en-US" altLang="zh-CN" sz="2400" dirty="0">
                  <a:latin typeface="Microsoft YaHei" charset="-122"/>
                  <a:ea typeface="Microsoft YaHei" charset="-122"/>
                  <a:cs typeface="Microsoft YaHei" charset="-122"/>
                </a:endParaRPr>
              </a:p>
              <a:p>
                <a:pPr marL="1371600" lvl="2" indent="-457200">
                  <a:lnSpc>
                    <a:spcPct val="150000"/>
                  </a:lnSpc>
                  <a:buFont typeface="Wingdings" panose="05000000000000000000" pitchFamily="2" charset="2"/>
                  <a:buChar char="l"/>
                </a:pPr>
                <a14:m>
                  <m:oMath xmlns:m="http://schemas.openxmlformats.org/officeDocument/2006/math">
                    <m:sSub>
                      <m:sSubPr>
                        <m:ctrlPr>
                          <a:rPr lang="en-US" altLang="zh-CN" sz="2400" i="1" smtClean="0">
                            <a:solidFill>
                              <a:srgbClr val="094162"/>
                            </a:solidFill>
                            <a:latin typeface="Cambria Math" charset="0"/>
                            <a:cs typeface="Times New Roman" pitchFamily="18" charset="0"/>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a:cs typeface="Times New Roman" pitchFamily="18" charset="0"/>
                          </a:rPr>
                          <m:t>1</m:t>
                        </m:r>
                      </m:sub>
                    </m:sSub>
                    <m:r>
                      <a:rPr lang="en-US" altLang="zh-CN" sz="2400" i="1">
                        <a:solidFill>
                          <a:srgbClr val="094162"/>
                        </a:solidFill>
                        <a:latin typeface="Cambria Math"/>
                        <a:cs typeface="Times New Roman" pitchFamily="18" charset="0"/>
                      </a:rPr>
                      <m:t>,</m:t>
                    </m:r>
                    <m:sSub>
                      <m:sSubPr>
                        <m:ctrlPr>
                          <a:rPr lang="en-US" altLang="zh-CN" sz="2400" i="1">
                            <a:solidFill>
                              <a:srgbClr val="094162"/>
                            </a:solidFill>
                            <a:latin typeface="Cambria Math" charset="0"/>
                            <a:cs typeface="Times New Roman" pitchFamily="18" charset="0"/>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a:cs typeface="Times New Roman" pitchFamily="18" charset="0"/>
                          </a:rPr>
                          <m:t>2</m:t>
                        </m:r>
                      </m:sub>
                    </m:sSub>
                  </m:oMath>
                </a14:m>
                <a:r>
                  <a:rPr lang="zh-CN" altLang="en-US" sz="2400" dirty="0">
                    <a:solidFill>
                      <a:srgbClr val="094162"/>
                    </a:solidFill>
                    <a:latin typeface="Microsoft YaHei" charset="-122"/>
                    <a:ea typeface="Microsoft YaHei" charset="-122"/>
                    <a:cs typeface="Microsoft YaHei" charset="-122"/>
                  </a:rPr>
                  <a:t>之间有一条高密度路径</a:t>
                </a:r>
                <a:endParaRPr lang="en-US" altLang="zh-CN" sz="2400" dirty="0">
                  <a:solidFill>
                    <a:srgbClr val="094162"/>
                  </a:solidFill>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4"/>
                <a:ext cx="11235192" cy="2542493"/>
              </a:xfrm>
              <a:blipFill rotWithShape="0">
                <a:blip r:embed="rId2"/>
                <a:stretch>
                  <a:fillRect l="-814" b="-1439"/>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8" y="173038"/>
            <a:ext cx="6812681" cy="392112"/>
          </a:xfrm>
        </p:spPr>
        <p:txBody>
          <a:bodyPr/>
          <a:lstStyle/>
          <a:p>
            <a:r>
              <a:rPr lang="zh-CN" altLang="en-US" spc="-5" dirty="0">
                <a:solidFill>
                  <a:srgbClr val="FFFFFF"/>
                </a:solidFill>
                <a:latin typeface="Microsoft YaHei"/>
                <a:cs typeface="Microsoft YaHei"/>
              </a:rPr>
              <a:t>平滑假设</a:t>
            </a:r>
            <a:r>
              <a:rPr lang="zh-CN" altLang="en-US" dirty="0">
                <a:solidFill>
                  <a:srgbClr val="FFFFFF"/>
                </a:solidFill>
                <a:latin typeface="Microsoft YaHei"/>
                <a:cs typeface="Microsoft YaHei"/>
              </a:rPr>
              <a:t>（</a:t>
            </a:r>
            <a:r>
              <a:rPr lang="en-US" altLang="zh-CN" dirty="0">
                <a:solidFill>
                  <a:srgbClr val="FFFFFF"/>
                </a:solidFill>
                <a:latin typeface="Microsoft YaHei"/>
                <a:cs typeface="Microsoft YaHei"/>
              </a:rPr>
              <a:t>smoothness</a:t>
            </a:r>
            <a:r>
              <a:rPr lang="en-US" altLang="zh-CN" spc="-65" dirty="0">
                <a:solidFill>
                  <a:srgbClr val="FFFFFF"/>
                </a:solidFill>
                <a:latin typeface="Microsoft YaHei"/>
                <a:cs typeface="Microsoft YaHei"/>
              </a:rPr>
              <a:t> </a:t>
            </a:r>
            <a:r>
              <a:rPr lang="en-US" altLang="zh-CN" dirty="0">
                <a:solidFill>
                  <a:srgbClr val="FFFFFF"/>
                </a:solidFill>
                <a:latin typeface="Microsoft YaHei"/>
                <a:cs typeface="Microsoft YaHei"/>
              </a:rPr>
              <a:t>assumption</a:t>
            </a:r>
            <a:r>
              <a:rPr lang="zh-CN" altLang="en-US" dirty="0">
                <a:solidFill>
                  <a:srgbClr val="FFFFFF"/>
                </a:solidFill>
                <a:latin typeface="Microsoft YaHei"/>
                <a:cs typeface="Microsoft YaHei"/>
              </a:rPr>
              <a:t>）</a:t>
            </a:r>
            <a:endParaRPr lang="zh-CN" altLang="en-US" dirty="0"/>
          </a:p>
        </p:txBody>
      </p:sp>
      <p:sp>
        <p:nvSpPr>
          <p:cNvPr id="5" name="矩形 4"/>
          <p:cNvSpPr/>
          <p:nvPr/>
        </p:nvSpPr>
        <p:spPr>
          <a:xfrm>
            <a:off x="-817637" y="5679393"/>
            <a:ext cx="8432800" cy="892552"/>
          </a:xfrm>
          <a:prstGeom prst="rect">
            <a:avLst/>
          </a:prstGeom>
        </p:spPr>
        <p:txBody>
          <a:bodyPr wrap="square">
            <a:spAutoFit/>
          </a:bodyPr>
          <a:lstStyle/>
          <a:p>
            <a:pPr algn="ctr"/>
            <a:r>
              <a:rPr lang="zh-CN" altLang="en-US" sz="2800" dirty="0">
                <a:solidFill>
                  <a:srgbClr val="094162"/>
                </a:solidFill>
                <a:latin typeface="Microsoft YaHei" charset="-122"/>
                <a:ea typeface="Microsoft YaHei" charset="-122"/>
                <a:cs typeface="Microsoft YaHei" charset="-122"/>
              </a:rPr>
              <a:t>近</a:t>
            </a:r>
            <a:r>
              <a:rPr lang="zh-CN" altLang="en-US" sz="2800" dirty="0">
                <a:solidFill>
                  <a:srgbClr val="C00000"/>
                </a:solidFill>
                <a:latin typeface="Microsoft YaHei" charset="-122"/>
                <a:ea typeface="Microsoft YaHei" charset="-122"/>
                <a:cs typeface="Microsoft YaHei" charset="-122"/>
              </a:rPr>
              <a:t>朱</a:t>
            </a:r>
            <a:r>
              <a:rPr lang="zh-CN" altLang="en-US" sz="2800" dirty="0">
                <a:solidFill>
                  <a:srgbClr val="094162"/>
                </a:solidFill>
                <a:latin typeface="Microsoft YaHei" charset="-122"/>
                <a:ea typeface="Microsoft YaHei" charset="-122"/>
                <a:cs typeface="Microsoft YaHei" charset="-122"/>
              </a:rPr>
              <a:t>者</a:t>
            </a:r>
            <a:r>
              <a:rPr lang="zh-CN" altLang="en-US" sz="2800" dirty="0">
                <a:solidFill>
                  <a:srgbClr val="C00000"/>
                </a:solidFill>
                <a:latin typeface="Microsoft YaHei" charset="-122"/>
                <a:ea typeface="Microsoft YaHei" charset="-122"/>
                <a:cs typeface="Microsoft YaHei" charset="-122"/>
              </a:rPr>
              <a:t>赤</a:t>
            </a:r>
            <a:r>
              <a:rPr lang="zh-CN" altLang="en-US" sz="2800" dirty="0">
                <a:solidFill>
                  <a:srgbClr val="094162"/>
                </a:solidFill>
                <a:latin typeface="Microsoft YaHei" charset="-122"/>
                <a:ea typeface="Microsoft YaHei" charset="-122"/>
                <a:cs typeface="Microsoft YaHei" charset="-122"/>
              </a:rPr>
              <a:t>，近</a:t>
            </a:r>
            <a:r>
              <a:rPr lang="zh-CN" altLang="en-US" sz="2800" dirty="0">
                <a:latin typeface="Microsoft YaHei" charset="-122"/>
                <a:ea typeface="Microsoft YaHei" charset="-122"/>
                <a:cs typeface="Microsoft YaHei" charset="-122"/>
              </a:rPr>
              <a:t>墨</a:t>
            </a:r>
            <a:r>
              <a:rPr lang="zh-CN" altLang="en-US" sz="2800" dirty="0">
                <a:solidFill>
                  <a:srgbClr val="094162"/>
                </a:solidFill>
                <a:latin typeface="Microsoft YaHei" charset="-122"/>
                <a:ea typeface="Microsoft YaHei" charset="-122"/>
                <a:cs typeface="Microsoft YaHei" charset="-122"/>
              </a:rPr>
              <a:t>者</a:t>
            </a:r>
            <a:r>
              <a:rPr lang="zh-CN" altLang="en-US" sz="2800" dirty="0">
                <a:latin typeface="Microsoft YaHei" charset="-122"/>
                <a:ea typeface="Microsoft YaHei" charset="-122"/>
                <a:cs typeface="Microsoft YaHei" charset="-122"/>
              </a:rPr>
              <a:t>黑</a:t>
            </a:r>
            <a:r>
              <a:rPr lang="zh-CN" altLang="en-US" sz="2800" dirty="0">
                <a:solidFill>
                  <a:srgbClr val="094162"/>
                </a:solidFill>
                <a:latin typeface="Microsoft YaHei" charset="-122"/>
                <a:ea typeface="Microsoft YaHei" charset="-122"/>
                <a:cs typeface="Microsoft YaHei" charset="-122"/>
              </a:rPr>
              <a:t> </a:t>
            </a:r>
            <a:endParaRPr lang="en-US" altLang="zh-CN" sz="2800" dirty="0">
              <a:solidFill>
                <a:srgbClr val="094162"/>
              </a:solidFill>
              <a:latin typeface="Microsoft YaHei" charset="-122"/>
              <a:ea typeface="Microsoft YaHei" charset="-122"/>
              <a:cs typeface="Microsoft YaHei" charset="-122"/>
            </a:endParaRPr>
          </a:p>
          <a:p>
            <a:pPr algn="ctr"/>
            <a:r>
              <a:rPr lang="en-US" altLang="zh-CN" sz="2400" i="1" dirty="0">
                <a:solidFill>
                  <a:srgbClr val="094162"/>
                </a:solidFill>
                <a:latin typeface="Microsoft YaHei" charset="-122"/>
                <a:ea typeface="Microsoft YaHei" charset="-122"/>
                <a:cs typeface="Microsoft YaHei" charset="-122"/>
              </a:rPr>
              <a:t>“You are known by the company you keep” </a:t>
            </a:r>
            <a:endParaRPr lang="en-US" altLang="zh-CN" sz="2400" dirty="0">
              <a:solidFill>
                <a:srgbClr val="094162"/>
              </a:solidFill>
              <a:effectLst/>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7466996" y="3136900"/>
            <a:ext cx="4330700" cy="37211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7941734" y="4910665"/>
                <a:ext cx="508000" cy="523220"/>
              </a:xfrm>
              <a:prstGeom prst="rect">
                <a:avLst/>
              </a:prstGeom>
              <a:solidFill>
                <a:schemeClr val="bg1">
                  <a:lumMod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94162"/>
                              </a:solidFill>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800" i="1">
                              <a:solidFill>
                                <a:srgbClr val="094162"/>
                              </a:solidFill>
                              <a:latin typeface="Cambria Math"/>
                              <a:cs typeface="Times New Roman" pitchFamily="18" charset="0"/>
                            </a:rPr>
                            <m:t>1</m:t>
                          </m:r>
                        </m:sub>
                      </m:sSub>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7941734" y="4910665"/>
                <a:ext cx="508000"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890000" y="5350930"/>
                <a:ext cx="508000" cy="523220"/>
              </a:xfrm>
              <a:prstGeom prst="rect">
                <a:avLst/>
              </a:prstGeom>
              <a:solidFill>
                <a:schemeClr val="bg1">
                  <a:lumMod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800" b="0" i="1" smtClean="0">
                              <a:solidFill>
                                <a:srgbClr val="094162"/>
                              </a:solidFill>
                              <a:latin typeface="Cambria Math" charset="0"/>
                              <a:cs typeface="Times New Roman" pitchFamily="18" charset="0"/>
                            </a:rPr>
                            <m:t>2</m:t>
                          </m:r>
                        </m:sub>
                      </m:sSub>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8890000" y="5350930"/>
                <a:ext cx="508000"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9635068" y="4351868"/>
                <a:ext cx="423334" cy="523220"/>
              </a:xfrm>
              <a:prstGeom prst="rect">
                <a:avLst/>
              </a:prstGeom>
              <a:solidFill>
                <a:schemeClr val="bg1">
                  <a:lumMod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94162"/>
                              </a:solidFill>
                              <a:latin typeface="Cambria Math" charset="0"/>
                              <a:cs typeface="Times New Roman" pitchFamily="18" charset="0"/>
                            </a:rPr>
                          </m:ctrlPr>
                        </m:sSubPr>
                        <m:e>
                          <m:r>
                            <a:rPr lang="en-US" altLang="zh-CN" sz="2400" b="1" i="1">
                              <a:latin typeface="Cambria Math"/>
                              <a:cs typeface="Times New Roman" pitchFamily="18" charset="0"/>
                            </a:rPr>
                            <m:t>𝒙</m:t>
                          </m:r>
                        </m:e>
                        <m:sub>
                          <m:r>
                            <a:rPr lang="en-US" altLang="zh-CN" sz="2800" b="0" i="1" smtClean="0">
                              <a:solidFill>
                                <a:srgbClr val="094162"/>
                              </a:solidFill>
                              <a:latin typeface="Cambria Math" charset="0"/>
                              <a:cs typeface="Times New Roman" pitchFamily="18" charset="0"/>
                            </a:rPr>
                            <m:t>3</m:t>
                          </m:r>
                        </m:sub>
                      </m:sSub>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9635068" y="4351868"/>
                <a:ext cx="423334"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40506" y="3781270"/>
                <a:ext cx="4010200" cy="1569660"/>
              </a:xfrm>
              <a:prstGeom prst="rect">
                <a:avLst/>
              </a:prstGeom>
            </p:spPr>
            <p:txBody>
              <a:bodyPr wrap="none">
                <a:spAutoFit/>
              </a:bodyPr>
              <a:lstStyle/>
              <a:p>
                <a14:m>
                  <m:oMath xmlns:m="http://schemas.openxmlformats.org/officeDocument/2006/math">
                    <m:r>
                      <a:rPr lang="en-US" altLang="zh-CN" sz="2400" b="1" i="1" smtClean="0">
                        <a:solidFill>
                          <a:srgbClr val="094162"/>
                        </a:solidFill>
                        <a:latin typeface="Cambria Math"/>
                        <a:cs typeface="Times New Roman" pitchFamily="18" charset="0"/>
                      </a:rPr>
                      <m:t>𝒙</m:t>
                    </m:r>
                    <m:r>
                      <a:rPr lang="en-US" altLang="zh-CN" sz="2400" i="1">
                        <a:solidFill>
                          <a:srgbClr val="094162"/>
                        </a:solidFill>
                        <a:latin typeface="Cambria Math" charset="0"/>
                        <a:ea typeface="Microsoft YaHei" charset="-122"/>
                        <a:cs typeface="Microsoft YaHei" charset="-122"/>
                      </a:rPr>
                      <m:t>,</m:t>
                    </m:r>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charset="0"/>
                            <a:ea typeface="Microsoft YaHei" charset="-122"/>
                            <a:cs typeface="Microsoft YaHei" charset="-122"/>
                          </a:rPr>
                          <m:t>2</m:t>
                        </m:r>
                      </m:sub>
                    </m:sSub>
                  </m:oMath>
                </a14:m>
                <a:r>
                  <a:rPr lang="zh-CN" altLang="en-US" sz="2400" dirty="0">
                    <a:solidFill>
                      <a:srgbClr val="094162"/>
                    </a:solidFill>
                    <a:latin typeface="Microsoft YaHei" charset="-122"/>
                    <a:ea typeface="Microsoft YaHei" charset="-122"/>
                    <a:cs typeface="Microsoft YaHei" charset="-122"/>
                  </a:rPr>
                  <a:t>标签相同</a:t>
                </a:r>
                <a:endParaRPr lang="en-US" altLang="zh-CN" sz="2400" dirty="0">
                  <a:solidFill>
                    <a:srgbClr val="094162"/>
                  </a:solidFill>
                  <a:latin typeface="Microsoft YaHei" charset="-122"/>
                  <a:ea typeface="Microsoft YaHei" charset="-122"/>
                  <a:cs typeface="Microsoft YaHei" charset="-122"/>
                </a:endParaRPr>
              </a:p>
              <a:p>
                <a14:m>
                  <m:oMath xmlns:m="http://schemas.openxmlformats.org/officeDocument/2006/math">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i="1">
                            <a:solidFill>
                              <a:srgbClr val="094162"/>
                            </a:solidFill>
                            <a:latin typeface="Cambria Math" charset="0"/>
                            <a:ea typeface="Microsoft YaHei" charset="-122"/>
                            <a:cs typeface="Microsoft YaHei" charset="-122"/>
                          </a:rPr>
                          <m:t>1</m:t>
                        </m:r>
                      </m:sub>
                    </m:sSub>
                    <m:r>
                      <a:rPr lang="en-US" altLang="zh-CN" sz="2400" i="1">
                        <a:solidFill>
                          <a:srgbClr val="094162"/>
                        </a:solidFill>
                        <a:latin typeface="Cambria Math" charset="0"/>
                        <a:ea typeface="Microsoft YaHei" charset="-122"/>
                        <a:cs typeface="Microsoft YaHei" charset="-122"/>
                      </a:rPr>
                      <m:t>,</m:t>
                    </m:r>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charset="0"/>
                            <a:ea typeface="Microsoft YaHei" charset="-122"/>
                            <a:cs typeface="Microsoft YaHei" charset="-122"/>
                          </a:rPr>
                          <m:t>𝒙</m:t>
                        </m:r>
                      </m:e>
                      <m:sub>
                        <m:r>
                          <a:rPr lang="en-US" altLang="zh-CN" sz="2400" b="0" i="1" smtClean="0">
                            <a:solidFill>
                              <a:srgbClr val="094162"/>
                            </a:solidFill>
                            <a:latin typeface="Cambria Math" charset="0"/>
                            <a:ea typeface="Microsoft YaHei" charset="-122"/>
                            <a:cs typeface="Microsoft YaHei" charset="-122"/>
                          </a:rPr>
                          <m:t>3</m:t>
                        </m:r>
                      </m:sub>
                    </m:sSub>
                  </m:oMath>
                </a14:m>
                <a:r>
                  <a:rPr lang="zh-CN" altLang="en-US" sz="2400" dirty="0">
                    <a:solidFill>
                      <a:srgbClr val="094162"/>
                    </a:solidFill>
                    <a:latin typeface="Microsoft YaHei" charset="-122"/>
                    <a:ea typeface="Microsoft YaHei" charset="-122"/>
                    <a:cs typeface="Microsoft YaHei" charset="-122"/>
                  </a:rPr>
                  <a:t>标签不同</a:t>
                </a:r>
                <a:endParaRPr lang="en-US" altLang="zh-CN" sz="2400" dirty="0">
                  <a:solidFill>
                    <a:srgbClr val="094162"/>
                  </a:solidFill>
                  <a:latin typeface="Microsoft YaHei" charset="-122"/>
                  <a:ea typeface="Microsoft YaHei" charset="-122"/>
                  <a:cs typeface="Microsoft YaHei" charset="-122"/>
                </a:endParaRPr>
              </a:p>
              <a:p>
                <a:r>
                  <a:rPr lang="zh-CN" altLang="en-US" sz="2400" dirty="0">
                    <a:solidFill>
                      <a:srgbClr val="094162"/>
                    </a:solidFill>
                    <a:latin typeface="Microsoft YaHei" charset="-122"/>
                    <a:ea typeface="Microsoft YaHei" charset="-122"/>
                    <a:cs typeface="Microsoft YaHei" charset="-122"/>
                  </a:rPr>
                  <a:t>虽然</a:t>
                </a:r>
                <a14:m>
                  <m:oMath xmlns:m="http://schemas.openxmlformats.org/officeDocument/2006/math">
                    <m:sSub>
                      <m:sSubPr>
                        <m:ctrlPr>
                          <a:rPr lang="en-US" altLang="zh-CN" sz="2400" i="1">
                            <a:solidFill>
                              <a:srgbClr val="094162"/>
                            </a:solidFill>
                            <a:latin typeface="Cambria Math" charset="0"/>
                            <a:cs typeface="Times New Roman" pitchFamily="18" charset="0"/>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a:cs typeface="Times New Roman" pitchFamily="18" charset="0"/>
                          </a:rPr>
                          <m:t>1</m:t>
                        </m:r>
                      </m:sub>
                    </m:sSub>
                    <m:r>
                      <a:rPr lang="en-US" altLang="zh-CN" sz="2400" i="1">
                        <a:solidFill>
                          <a:srgbClr val="094162"/>
                        </a:solidFill>
                        <a:latin typeface="Cambria Math"/>
                        <a:cs typeface="Times New Roman" pitchFamily="18" charset="0"/>
                      </a:rPr>
                      <m:t>,</m:t>
                    </m:r>
                    <m:sSub>
                      <m:sSubPr>
                        <m:ctrlPr>
                          <a:rPr lang="en-US" altLang="zh-CN" sz="2400" i="1">
                            <a:solidFill>
                              <a:srgbClr val="094162"/>
                            </a:solidFill>
                            <a:latin typeface="Cambria Math" charset="0"/>
                            <a:cs typeface="Times New Roman" pitchFamily="18" charset="0"/>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a:cs typeface="Times New Roman" pitchFamily="18" charset="0"/>
                          </a:rPr>
                          <m:t>2</m:t>
                        </m:r>
                      </m:sub>
                    </m:sSub>
                  </m:oMath>
                </a14:m>
                <a:r>
                  <a:rPr lang="zh-CN" altLang="en-US" sz="2400" dirty="0">
                    <a:solidFill>
                      <a:srgbClr val="094162"/>
                    </a:solidFill>
                    <a:latin typeface="Microsoft YaHei" charset="-122"/>
                    <a:ea typeface="Microsoft YaHei" charset="-122"/>
                    <a:cs typeface="Microsoft YaHei" charset="-122"/>
                  </a:rPr>
                  <a:t>之间的欧氏距离与</a:t>
                </a:r>
                <a:endParaRPr lang="en-US" altLang="zh-CN" sz="2400" dirty="0">
                  <a:solidFill>
                    <a:srgbClr val="094162"/>
                  </a:solidFill>
                  <a:latin typeface="Microsoft YaHei" charset="-122"/>
                  <a:ea typeface="Microsoft YaHei" charset="-122"/>
                  <a:cs typeface="Microsoft YaHei" charset="-122"/>
                </a:endParaRPr>
              </a:p>
              <a:p>
                <a14:m>
                  <m:oMath xmlns:m="http://schemas.openxmlformats.org/officeDocument/2006/math">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charset="0"/>
                            <a:ea typeface="Microsoft YaHei" charset="-122"/>
                            <a:cs typeface="Microsoft YaHei" charset="-122"/>
                          </a:rPr>
                          <m:t>1</m:t>
                        </m:r>
                      </m:sub>
                    </m:sSub>
                    <m:r>
                      <a:rPr lang="en-US" altLang="zh-CN" sz="2400" i="1">
                        <a:solidFill>
                          <a:srgbClr val="094162"/>
                        </a:solidFill>
                        <a:latin typeface="Cambria Math" charset="0"/>
                        <a:ea typeface="Microsoft YaHei" charset="-122"/>
                        <a:cs typeface="Microsoft YaHei" charset="-122"/>
                      </a:rPr>
                      <m:t>,</m:t>
                    </m:r>
                    <m:sSub>
                      <m:sSubPr>
                        <m:ctrlPr>
                          <a:rPr lang="en-US" altLang="zh-CN" sz="2400" i="1">
                            <a:solidFill>
                              <a:srgbClr val="094162"/>
                            </a:solidFill>
                            <a:latin typeface="Cambria Math" charset="0"/>
                            <a:ea typeface="Microsoft YaHei" charset="-122"/>
                            <a:cs typeface="Microsoft YaHei" charset="-122"/>
                          </a:rPr>
                        </m:ctrlPr>
                      </m:sSubPr>
                      <m:e>
                        <m:r>
                          <a:rPr lang="en-US" altLang="zh-CN" sz="2400" b="1" i="1">
                            <a:solidFill>
                              <a:srgbClr val="094162"/>
                            </a:solidFill>
                            <a:latin typeface="Cambria Math"/>
                            <a:cs typeface="Times New Roman" pitchFamily="18" charset="0"/>
                          </a:rPr>
                          <m:t>𝒙</m:t>
                        </m:r>
                      </m:e>
                      <m:sub>
                        <m:r>
                          <a:rPr lang="en-US" altLang="zh-CN" sz="2400" i="1">
                            <a:solidFill>
                              <a:srgbClr val="094162"/>
                            </a:solidFill>
                            <a:latin typeface="Cambria Math" charset="0"/>
                            <a:ea typeface="Microsoft YaHei" charset="-122"/>
                            <a:cs typeface="Microsoft YaHei" charset="-122"/>
                          </a:rPr>
                          <m:t>3</m:t>
                        </m:r>
                      </m:sub>
                    </m:sSub>
                  </m:oMath>
                </a14:m>
                <a:r>
                  <a:rPr lang="zh-CN" altLang="en-US" sz="2400" dirty="0">
                    <a:solidFill>
                      <a:srgbClr val="094162"/>
                    </a:solidFill>
                    <a:latin typeface="Microsoft YaHei" charset="-122"/>
                    <a:ea typeface="Microsoft YaHei" charset="-122"/>
                    <a:cs typeface="Microsoft YaHei" charset="-122"/>
                  </a:rPr>
                  <a:t>之间的欧氏距离差不多</a:t>
                </a:r>
                <a:endParaRPr lang="en-US" altLang="zh-CN" sz="2400" dirty="0">
                  <a:solidFill>
                    <a:srgbClr val="094162"/>
                  </a:solidFill>
                  <a:latin typeface="Microsoft YaHei" charset="-122"/>
                  <a:ea typeface="Microsoft YaHei" charset="-122"/>
                  <a:cs typeface="Microsoft YaHei"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3140506" y="3781270"/>
                <a:ext cx="4010200" cy="1569660"/>
              </a:xfrm>
              <a:prstGeom prst="rect">
                <a:avLst/>
              </a:prstGeom>
              <a:blipFill rotWithShape="0">
                <a:blip r:embed="rId7"/>
                <a:stretch>
                  <a:fillRect l="-2280" t="-3101" r="-1368" b="-7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83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8" y="838753"/>
                <a:ext cx="11561762" cy="3507364"/>
              </a:xfrm>
            </p:spPr>
            <p:txBody>
              <a:bodyPr/>
              <a:lstStyle/>
              <a:p>
                <a:pPr marL="464820" indent="-452120">
                  <a:lnSpc>
                    <a:spcPct val="100000"/>
                  </a:lnSpc>
                  <a:spcBef>
                    <a:spcPts val="1825"/>
                  </a:spcBef>
                  <a:buFont typeface="Wingdings"/>
                  <a:buChar char="◼"/>
                  <a:tabLst>
                    <a:tab pos="464820" algn="l"/>
                    <a:tab pos="465455" algn="l"/>
                  </a:tabLst>
                </a:pPr>
                <a:r>
                  <a:rPr lang="zh-CN" altLang="en-US" sz="2800" dirty="0">
                    <a:solidFill>
                      <a:srgbClr val="1F4E79"/>
                    </a:solidFill>
                    <a:latin typeface="Microsoft YaHei" charset="-122"/>
                    <a:ea typeface="Microsoft YaHei" charset="-122"/>
                    <a:cs typeface="Microsoft YaHei" charset="-122"/>
                  </a:rPr>
                  <a:t>图的平滑性函数（亦可视为能量函数）：</a:t>
                </a:r>
                <a:endParaRPr lang="en-US" altLang="zh-CN" sz="2800" dirty="0">
                  <a:solidFill>
                    <a:srgbClr val="1F4E79"/>
                  </a:solidFill>
                  <a:latin typeface="Microsoft YaHei" charset="-122"/>
                  <a:ea typeface="Microsoft YaHei" charset="-122"/>
                  <a:cs typeface="Microsoft YaHei" charset="-122"/>
                </a:endParaRPr>
              </a:p>
              <a:p>
                <a:pPr marL="464820" indent="-452120">
                  <a:lnSpc>
                    <a:spcPct val="100000"/>
                  </a:lnSpc>
                  <a:spcBef>
                    <a:spcPts val="1825"/>
                  </a:spcBef>
                  <a:buFont typeface="Wingdings"/>
                  <a:buChar char="◼"/>
                  <a:tabLst>
                    <a:tab pos="464820" algn="l"/>
                    <a:tab pos="465455" algn="l"/>
                  </a:tabLst>
                </a:pPr>
                <a:endParaRPr lang="en-US" altLang="zh-CN" sz="2400" dirty="0">
                  <a:solidFill>
                    <a:srgbClr val="1F4E79"/>
                  </a:solidFill>
                  <a:latin typeface="Microsoft YaHei" charset="-122"/>
                  <a:ea typeface="Microsoft YaHei" charset="-122"/>
                  <a:cs typeface="Microsoft YaHei" charset="-122"/>
                </a:endParaRPr>
              </a:p>
              <a:p>
                <a:pPr marL="464820" indent="-452120">
                  <a:lnSpc>
                    <a:spcPct val="100000"/>
                  </a:lnSpc>
                  <a:spcBef>
                    <a:spcPts val="1825"/>
                  </a:spcBef>
                  <a:buFont typeface="Wingdings"/>
                  <a:buChar char="◼"/>
                  <a:tabLst>
                    <a:tab pos="464820" algn="l"/>
                    <a:tab pos="465455" algn="l"/>
                  </a:tabLst>
                </a:pPr>
                <a:endParaRPr lang="en-US" altLang="zh-CN" sz="2400" dirty="0">
                  <a:solidFill>
                    <a:srgbClr val="1F4E79"/>
                  </a:solidFill>
                  <a:latin typeface="Microsoft YaHei" charset="-122"/>
                  <a:ea typeface="Microsoft YaHei" charset="-122"/>
                  <a:cs typeface="Microsoft YaHei" charset="-122"/>
                </a:endParaRPr>
              </a:p>
              <a:p>
                <a:pPr marL="464820" indent="-452120">
                  <a:lnSpc>
                    <a:spcPct val="100000"/>
                  </a:lnSpc>
                  <a:spcBef>
                    <a:spcPts val="1825"/>
                  </a:spcBef>
                  <a:buFont typeface="Wingdings"/>
                  <a:buChar char="◼"/>
                  <a:tabLst>
                    <a:tab pos="464820" algn="l"/>
                    <a:tab pos="465455" algn="l"/>
                  </a:tabLst>
                </a:pPr>
                <a:r>
                  <a:rPr lang="zh-CN" altLang="en-US" sz="2800" dirty="0">
                    <a:solidFill>
                      <a:srgbClr val="1F4E79"/>
                    </a:solidFill>
                    <a:latin typeface="Microsoft YaHei" charset="-122"/>
                    <a:ea typeface="Microsoft YaHei" charset="-122"/>
                    <a:cs typeface="Microsoft YaHei" charset="-122"/>
                  </a:rPr>
                  <a:t>对</a:t>
                </a:r>
                <a14:m>
                  <m:oMath xmlns:m="http://schemas.openxmlformats.org/officeDocument/2006/math">
                    <m:r>
                      <a:rPr lang="en-US" altLang="zh-CN" sz="2800" i="1" dirty="0" smtClean="0">
                        <a:solidFill>
                          <a:srgbClr val="1F4E79"/>
                        </a:solidFill>
                        <a:latin typeface="Cambria Math" charset="0"/>
                        <a:ea typeface="Microsoft YaHei" charset="-122"/>
                        <a:cs typeface="Microsoft YaHei" charset="-122"/>
                      </a:rPr>
                      <m:t>𝑓</m:t>
                    </m:r>
                  </m:oMath>
                </a14:m>
                <a:r>
                  <a:rPr lang="zh-CN" altLang="en-US" sz="2800" dirty="0">
                    <a:solidFill>
                      <a:srgbClr val="1F4E79"/>
                    </a:solidFill>
                    <a:latin typeface="Microsoft YaHei" charset="-122"/>
                    <a:ea typeface="Microsoft YaHei" charset="-122"/>
                    <a:cs typeface="Microsoft YaHei" charset="-122"/>
                  </a:rPr>
                  <a:t>求导：</a:t>
                </a:r>
                <a14:m>
                  <m:oMath xmlns:m="http://schemas.openxmlformats.org/officeDocument/2006/math">
                    <m:f>
                      <m:fPr>
                        <m:ctrlPr>
                          <a:rPr lang="mr-IN" altLang="zh-CN" sz="2800" i="1">
                            <a:latin typeface="Cambria Math" charset="0"/>
                            <a:ea typeface="Times New Roman" charset="0"/>
                            <a:cs typeface="Times New Roman" charset="0"/>
                          </a:rPr>
                        </m:ctrlPr>
                      </m:fPr>
                      <m:num>
                        <m:r>
                          <a:rPr lang="mr-IN" altLang="zh-CN" sz="2800" i="1">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𝑆</m:t>
                        </m:r>
                        <m:d>
                          <m:dPr>
                            <m:ctrlPr>
                              <a:rPr lang="en-US" altLang="zh-CN" sz="2800" i="1">
                                <a:latin typeface="Cambria Math" charset="0"/>
                                <a:ea typeface="Times New Roman" charset="0"/>
                                <a:cs typeface="Times New Roman" charset="0"/>
                              </a:rPr>
                            </m:ctrlPr>
                          </m:dPr>
                          <m:e>
                            <m:r>
                              <a:rPr lang="en-US" altLang="zh-CN" sz="2800" i="1">
                                <a:latin typeface="Cambria Math" charset="0"/>
                                <a:ea typeface="Times New Roman" charset="0"/>
                                <a:cs typeface="Times New Roman" charset="0"/>
                              </a:rPr>
                              <m:t>𝑓</m:t>
                            </m:r>
                          </m:e>
                        </m:d>
                      </m:num>
                      <m:den>
                        <m:r>
                          <a:rPr lang="mr-IN" altLang="zh-CN" sz="2800" i="1">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𝑓</m:t>
                        </m:r>
                      </m:den>
                    </m:f>
                    <m:r>
                      <a:rPr lang="en-US" altLang="zh-CN" sz="2800"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𝟎</m:t>
                    </m:r>
                    <m:r>
                      <a:rPr lang="is-IS" altLang="zh-CN" sz="2800" i="1">
                        <a:solidFill>
                          <a:schemeClr val="accent1">
                            <a:lumMod val="50000"/>
                          </a:schemeClr>
                        </a:solidFill>
                        <a:latin typeface="Cambria Math" charset="0"/>
                        <a:ea typeface="Cambria Math" charset="0"/>
                        <a:cs typeface="Cambria Math" charset="0"/>
                      </a:rPr>
                      <m:t>→</m:t>
                    </m:r>
                    <m:r>
                      <a:rPr lang="en-US" altLang="zh-CN" sz="2800" b="1" i="1">
                        <a:solidFill>
                          <a:schemeClr val="accent1">
                            <a:lumMod val="50000"/>
                          </a:schemeClr>
                        </a:solidFill>
                        <a:latin typeface="Cambria Math" charset="0"/>
                        <a:ea typeface="Times New Roman" charset="0"/>
                        <a:cs typeface="Times New Roman" charset="0"/>
                      </a:rPr>
                      <m:t>𝑳</m:t>
                    </m:r>
                    <m:r>
                      <a:rPr lang="en-US" altLang="zh-CN" sz="2800" b="1" i="1">
                        <a:solidFill>
                          <a:schemeClr val="accent1">
                            <a:lumMod val="50000"/>
                          </a:schemeClr>
                        </a:solidFill>
                        <a:latin typeface="Cambria Math" charset="0"/>
                        <a:ea typeface="Cambria Math" charset="0"/>
                        <a:cs typeface="Cambria Math" charset="0"/>
                      </a:rPr>
                      <m:t>𝒇</m:t>
                    </m:r>
                  </m:oMath>
                </a14:m>
                <a:r>
                  <a:rPr lang="en-US" altLang="zh-CN" sz="2800" b="1" dirty="0">
                    <a:solidFill>
                      <a:schemeClr val="accent1">
                        <a:lumMod val="50000"/>
                      </a:schemeClr>
                    </a:solidFill>
                    <a:latin typeface="Cambria Math" charset="0"/>
                    <a:ea typeface="Cambria Math" charset="0"/>
                    <a:cs typeface="Cambria Math" charset="0"/>
                  </a:rPr>
                  <a:t>=0</a:t>
                </a:r>
                <a:endParaRPr lang="en-US" altLang="zh-CN" sz="2800" b="1" dirty="0">
                  <a:solidFill>
                    <a:srgbClr val="1F4E79"/>
                  </a:solidFill>
                  <a:latin typeface="Microsoft YaHei" charset="-122"/>
                  <a:ea typeface="Microsoft YaHei" charset="-122"/>
                  <a:cs typeface="Microsoft YaHei" charset="-122"/>
                </a:endParaRPr>
              </a:p>
              <a:p>
                <a:pPr marL="12700">
                  <a:lnSpc>
                    <a:spcPct val="100000"/>
                  </a:lnSpc>
                  <a:spcBef>
                    <a:spcPts val="100"/>
                  </a:spcBef>
                </a:pPr>
                <a:r>
                  <a:rPr lang="zh-CN" altLang="en-US" sz="2800" dirty="0">
                    <a:latin typeface="Microsoft YaHei" charset="-122"/>
                    <a:ea typeface="Microsoft YaHei" charset="-122"/>
                    <a:cs typeface="Microsoft YaHei" charset="-122"/>
                  </a:rPr>
                  <a:t>将矩阵分块表示：</a:t>
                </a:r>
                <a14:m>
                  <m:oMath xmlns:m="http://schemas.openxmlformats.org/officeDocument/2006/math">
                    <m:r>
                      <a:rPr lang="en-US" altLang="zh-CN" sz="2800" b="1" i="1">
                        <a:solidFill>
                          <a:schemeClr val="accent1">
                            <a:lumMod val="50000"/>
                          </a:schemeClr>
                        </a:solidFill>
                        <a:latin typeface="Cambria Math" charset="0"/>
                        <a:ea typeface="Microsoft YaHei" charset="-122"/>
                        <a:cs typeface="Microsoft YaHei" charset="-122"/>
                      </a:rPr>
                      <m:t>𝑾</m:t>
                    </m:r>
                    <m:r>
                      <a:rPr lang="en-US" altLang="zh-CN" sz="2800" i="1">
                        <a:latin typeface="Cambria Math" charset="0"/>
                        <a:ea typeface="Microsoft YaHei" charset="-122"/>
                        <a:cs typeface="Microsoft YaHei" charset="-122"/>
                      </a:rPr>
                      <m:t>=</m:t>
                    </m:r>
                    <m:d>
                      <m:dPr>
                        <m:begChr m:val="["/>
                        <m:endChr m:val="]"/>
                        <m:ctrlPr>
                          <a:rPr lang="en-US" altLang="zh-CN" sz="2800" i="1">
                            <a:latin typeface="Cambria Math" charset="0"/>
                            <a:ea typeface="Microsoft YaHei" charset="-122"/>
                            <a:cs typeface="Microsoft YaHei" charset="-122"/>
                          </a:rPr>
                        </m:ctrlPr>
                      </m:dPr>
                      <m:e>
                        <m:m>
                          <m:mPr>
                            <m:mcs>
                              <m:mc>
                                <m:mcPr>
                                  <m:count m:val="2"/>
                                  <m:mcJc m:val="center"/>
                                </m:mcPr>
                              </m:mc>
                            </m:mcs>
                            <m:ctrlPr>
                              <a:rPr lang="en-US" altLang="zh-CN" sz="2800" i="1">
                                <a:latin typeface="Cambria Math" charset="0"/>
                                <a:ea typeface="Microsoft YaHei" charset="-122"/>
                                <a:cs typeface="Microsoft YaHei" charset="-122"/>
                              </a:rPr>
                            </m:ctrlPr>
                          </m:mP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𝐿𝐿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𝐿𝑈</m:t>
                                  </m:r>
                                </m:sub>
                              </m:sSub>
                            </m:e>
                          </m:m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𝑈𝑈</m:t>
                                  </m:r>
                                </m:sub>
                              </m:sSub>
                            </m:e>
                          </m:mr>
                        </m:m>
                      </m:e>
                    </m:d>
                  </m:oMath>
                </a14:m>
                <a:r>
                  <a:rPr lang="zh-CN" altLang="en-US" sz="2800" dirty="0">
                    <a:latin typeface="Microsoft YaHei" charset="-122"/>
                    <a:ea typeface="Microsoft YaHei" charset="-122"/>
                    <a:cs typeface="Microsoft YaHei" charset="-122"/>
                  </a:rPr>
                  <a:t>，</a:t>
                </a:r>
                <a14:m>
                  <m:oMath xmlns:m="http://schemas.openxmlformats.org/officeDocument/2006/math">
                    <m:r>
                      <a:rPr lang="en-US" altLang="zh-CN" sz="2800" b="1" i="1">
                        <a:solidFill>
                          <a:schemeClr val="accent1">
                            <a:lumMod val="50000"/>
                          </a:schemeClr>
                        </a:solidFill>
                        <a:latin typeface="Cambria Math" charset="0"/>
                        <a:ea typeface="Microsoft YaHei" charset="-122"/>
                        <a:cs typeface="Microsoft YaHei" charset="-122"/>
                      </a:rPr>
                      <m:t>𝑫</m:t>
                    </m:r>
                    <m:r>
                      <a:rPr lang="en-US" altLang="zh-CN" sz="2800" i="1">
                        <a:latin typeface="Cambria Math" charset="0"/>
                        <a:ea typeface="Microsoft YaHei" charset="-122"/>
                        <a:cs typeface="Microsoft YaHei" charset="-122"/>
                      </a:rPr>
                      <m:t>=</m:t>
                    </m:r>
                    <m:d>
                      <m:dPr>
                        <m:begChr m:val="["/>
                        <m:endChr m:val="]"/>
                        <m:ctrlPr>
                          <a:rPr lang="en-US" altLang="zh-CN" sz="2800" i="1">
                            <a:latin typeface="Cambria Math" charset="0"/>
                            <a:ea typeface="Microsoft YaHei" charset="-122"/>
                            <a:cs typeface="Microsoft YaHei" charset="-122"/>
                          </a:rPr>
                        </m:ctrlPr>
                      </m:dPr>
                      <m:e>
                        <m:m>
                          <m:mPr>
                            <m:mcs>
                              <m:mc>
                                <m:mcPr>
                                  <m:count m:val="2"/>
                                  <m:mcJc m:val="center"/>
                                </m:mcPr>
                              </m:mc>
                            </m:mcs>
                            <m:ctrlPr>
                              <a:rPr lang="en-US" altLang="zh-CN" sz="2800" i="1">
                                <a:latin typeface="Cambria Math" charset="0"/>
                                <a:ea typeface="Microsoft YaHei" charset="-122"/>
                                <a:cs typeface="Microsoft YaHei" charset="-122"/>
                              </a:rPr>
                            </m:ctrlPr>
                          </m:mP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𝑫</m:t>
                                  </m:r>
                                </m:e>
                                <m:sub>
                                  <m:r>
                                    <a:rPr lang="en-US" altLang="zh-CN" sz="2800" i="1">
                                      <a:latin typeface="Cambria Math" charset="0"/>
                                      <a:ea typeface="Microsoft YaHei" charset="-122"/>
                                      <a:cs typeface="Microsoft YaHei" charset="-122"/>
                                    </a:rPr>
                                    <m:t>𝐿𝐿</m:t>
                                  </m:r>
                                </m:sub>
                              </m:sSub>
                            </m:e>
                            <m:e>
                              <m:sSub>
                                <m:sSubPr>
                                  <m:ctrlPr>
                                    <a:rPr lang="en-US" altLang="zh-CN" sz="2800" i="1">
                                      <a:latin typeface="Cambria Math" charset="0"/>
                                      <a:ea typeface="Microsoft YaHei" charset="-122"/>
                                      <a:cs typeface="Microsoft YaHei" charset="-122"/>
                                    </a:rPr>
                                  </m:ctrlPr>
                                </m:sSubPr>
                                <m:e>
                                  <m:r>
                                    <a:rPr lang="en-US" altLang="zh-CN" sz="2800" b="1">
                                      <a:latin typeface="Cambria Math" charset="0"/>
                                      <a:ea typeface="Microsoft YaHei" charset="-122"/>
                                      <a:cs typeface="Microsoft YaHei" charset="-122"/>
                                    </a:rPr>
                                    <m:t>𝟎</m:t>
                                  </m:r>
                                </m:e>
                                <m:sub>
                                  <m:r>
                                    <a:rPr lang="en-US" altLang="zh-CN" sz="2800" i="1">
                                      <a:latin typeface="Cambria Math" charset="0"/>
                                      <a:ea typeface="Microsoft YaHei" charset="-122"/>
                                      <a:cs typeface="Microsoft YaHei" charset="-122"/>
                                    </a:rPr>
                                    <m:t>𝐿𝑈</m:t>
                                  </m:r>
                                </m:sub>
                              </m:sSub>
                            </m:e>
                          </m:mr>
                          <m:mr>
                            <m:e>
                              <m:sSub>
                                <m:sSubPr>
                                  <m:ctrlPr>
                                    <a:rPr lang="en-US" altLang="zh-CN" sz="2800" i="1">
                                      <a:latin typeface="Cambria Math" charset="0"/>
                                      <a:ea typeface="Microsoft YaHei" charset="-122"/>
                                      <a:cs typeface="Microsoft YaHei" charset="-122"/>
                                    </a:rPr>
                                  </m:ctrlPr>
                                </m:sSubPr>
                                <m:e>
                                  <m:r>
                                    <a:rPr lang="en-US" altLang="zh-CN" sz="2800" b="1">
                                      <a:latin typeface="Cambria Math" charset="0"/>
                                      <a:ea typeface="Microsoft YaHei" charset="-122"/>
                                      <a:cs typeface="Microsoft YaHei" charset="-122"/>
                                    </a:rPr>
                                    <m:t>𝟎</m:t>
                                  </m:r>
                                </m:e>
                                <m:sub>
                                  <m:r>
                                    <a:rPr lang="en-US" altLang="zh-CN" sz="2800" i="1">
                                      <a:latin typeface="Cambria Math" charset="0"/>
                                      <a:ea typeface="Microsoft YaHei" charset="-122"/>
                                      <a:cs typeface="Microsoft YaHei" charset="-122"/>
                                    </a:rPr>
                                    <m:t>𝑈𝐿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𝑫</m:t>
                                  </m:r>
                                </m:e>
                                <m:sub>
                                  <m:r>
                                    <a:rPr lang="en-US" altLang="zh-CN" sz="2800" i="1">
                                      <a:latin typeface="Cambria Math" charset="0"/>
                                      <a:ea typeface="Microsoft YaHei" charset="-122"/>
                                      <a:cs typeface="Microsoft YaHei" charset="-122"/>
                                    </a:rPr>
                                    <m:t>𝑈𝑈</m:t>
                                  </m:r>
                                </m:sub>
                              </m:sSub>
                            </m:e>
                          </m:mr>
                        </m:m>
                      </m:e>
                    </m:d>
                  </m:oMath>
                </a14:m>
                <a:r>
                  <a:rPr lang="zh-CN" altLang="en-US" sz="2800" dirty="0">
                    <a:latin typeface="Microsoft YaHei" charset="-122"/>
                    <a:ea typeface="Microsoft YaHei" charset="-122"/>
                    <a:cs typeface="Microsoft YaHei" charset="-122"/>
                  </a:rPr>
                  <a:t>，则</a:t>
                </a:r>
                <a:endParaRPr lang="en-US" altLang="zh-CN" sz="2800" dirty="0">
                  <a:latin typeface="Microsoft YaHei" charset="-122"/>
                  <a:ea typeface="Microsoft YaHei" charset="-122"/>
                  <a:cs typeface="Microsoft YaHei" charset="-122"/>
                </a:endParaRPr>
              </a:p>
              <a:p>
                <a:pPr marL="12700">
                  <a:lnSpc>
                    <a:spcPct val="100000"/>
                  </a:lnSpc>
                  <a:spcBef>
                    <a:spcPts val="100"/>
                  </a:spcBef>
                </a:pPr>
                <a:endParaRPr lang="en-US" altLang="zh-CN" sz="2800" dirty="0">
                  <a:latin typeface="Microsoft YaHei" charset="-122"/>
                  <a:ea typeface="Microsoft YaHei" charset="-122"/>
                  <a:cs typeface="Microsoft YaHei" charset="-122"/>
                </a:endParaRPr>
              </a:p>
              <a:p>
                <a:pPr marL="12700">
                  <a:lnSpc>
                    <a:spcPct val="100000"/>
                  </a:lnSpc>
                  <a:spcBef>
                    <a:spcPts val="100"/>
                  </a:spcBef>
                </a:pPr>
                <a:r>
                  <a:rPr lang="zh-CN" altLang="en-US" sz="2800" dirty="0">
                    <a:solidFill>
                      <a:schemeClr val="accent1">
                        <a:lumMod val="50000"/>
                      </a:schemeClr>
                    </a:solidFill>
                    <a:latin typeface="Microsoft YaHei" charset="-122"/>
                    <a:ea typeface="Microsoft YaHei" charset="-122"/>
                    <a:cs typeface="Microsoft YaHei" charset="-122"/>
                  </a:rPr>
                  <a:t>由于</a:t>
                </a:r>
                <a14:m>
                  <m:oMath xmlns:m="http://schemas.openxmlformats.org/officeDocument/2006/math">
                    <m:r>
                      <a:rPr lang="en-US" altLang="zh-CN" sz="2800" b="1" i="1">
                        <a:solidFill>
                          <a:schemeClr val="accent1">
                            <a:lumMod val="50000"/>
                          </a:schemeClr>
                        </a:solidFill>
                        <a:latin typeface="Cambria Math" charset="0"/>
                        <a:ea typeface="Times New Roman" charset="0"/>
                        <a:cs typeface="Times New Roman" charset="0"/>
                      </a:rPr>
                      <m:t>𝑳</m:t>
                    </m:r>
                    <m:r>
                      <a:rPr lang="en-US" altLang="zh-CN" sz="2800" b="1" i="1">
                        <a:solidFill>
                          <a:schemeClr val="accent1">
                            <a:lumMod val="50000"/>
                          </a:schemeClr>
                        </a:solidFill>
                        <a:latin typeface="Cambria Math" charset="0"/>
                        <a:ea typeface="Microsoft YaHei" charset="-122"/>
                        <a:cs typeface="Microsoft YaHei" charset="-122"/>
                      </a:rPr>
                      <m:t>𝒇</m:t>
                    </m:r>
                    <m:r>
                      <a:rPr lang="en-US" altLang="zh-CN" sz="2800">
                        <a:solidFill>
                          <a:schemeClr val="accent1">
                            <a:lumMod val="50000"/>
                          </a:schemeClr>
                        </a:solidFill>
                        <a:latin typeface="Cambria Math" charset="0"/>
                        <a:ea typeface="Microsoft YaHei" charset="-122"/>
                        <a:cs typeface="Microsoft YaHei" charset="-122"/>
                      </a:rPr>
                      <m:t>=</m:t>
                    </m:r>
                    <m:r>
                      <a:rPr lang="en-US" altLang="zh-CN" sz="2800" b="1" i="1">
                        <a:solidFill>
                          <a:schemeClr val="accent1">
                            <a:lumMod val="50000"/>
                          </a:schemeClr>
                        </a:solidFill>
                        <a:latin typeface="Cambria Math" charset="0"/>
                        <a:ea typeface="Microsoft YaHei" charset="-122"/>
                        <a:cs typeface="Microsoft YaHei" charset="-122"/>
                      </a:rPr>
                      <m:t>𝟎</m:t>
                    </m:r>
                    <m:r>
                      <m:rPr>
                        <m:nor/>
                      </m:rPr>
                      <a:rPr lang="zh-CN" altLang="en-US" sz="2800" dirty="0">
                        <a:latin typeface="Microsoft YaHei" charset="-122"/>
                        <a:ea typeface="Microsoft YaHei" charset="-122"/>
                        <a:cs typeface="Microsoft YaHei" charset="-122"/>
                      </a:rPr>
                      <m:t>且</m:t>
                    </m:r>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𝒇</m:t>
                        </m:r>
                      </m:e>
                      <m:sub>
                        <m:r>
                          <a:rPr lang="en-US" altLang="zh-CN" sz="2800" i="1" dirty="0">
                            <a:latin typeface="Cambria Math" charset="0"/>
                            <a:ea typeface="Microsoft YaHei" charset="-122"/>
                            <a:cs typeface="Microsoft YaHei" charset="-122"/>
                          </a:rPr>
                          <m:t>𝐿</m:t>
                        </m:r>
                      </m:sub>
                    </m:sSub>
                    <m:r>
                      <a:rPr lang="en-US" altLang="zh-CN" sz="2800" i="1" dirty="0">
                        <a:latin typeface="Cambria Math" charset="0"/>
                        <a:ea typeface="Microsoft YaHei" charset="-122"/>
                        <a:cs typeface="Microsoft YaHei" charset="-122"/>
                      </a:rPr>
                      <m:t>=</m:t>
                    </m:r>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𝒀</m:t>
                        </m:r>
                      </m:e>
                      <m:sub>
                        <m:r>
                          <a:rPr lang="en-US" altLang="zh-CN" sz="2800" i="1" dirty="0">
                            <a:latin typeface="Cambria Math" charset="0"/>
                            <a:ea typeface="Microsoft YaHei" charset="-122"/>
                            <a:cs typeface="Microsoft YaHei" charset="-122"/>
                          </a:rPr>
                          <m:t>𝐿</m:t>
                        </m:r>
                      </m:sub>
                    </m:sSub>
                    <m:r>
                      <a:rPr lang="en-US" altLang="zh-CN" sz="2800" i="1" dirty="0">
                        <a:latin typeface="Cambria Math" charset="0"/>
                        <a:ea typeface="Microsoft YaHei" charset="-122"/>
                        <a:cs typeface="Microsoft YaHei" charset="-122"/>
                      </a:rPr>
                      <m:t>,   </m:t>
                    </m:r>
                    <m:d>
                      <m:dPr>
                        <m:ctrlPr>
                          <a:rPr lang="mr-IN" altLang="zh-CN" sz="2800" i="1">
                            <a:solidFill>
                              <a:schemeClr val="accent1">
                                <a:lumMod val="50000"/>
                              </a:schemeClr>
                            </a:solidFill>
                            <a:latin typeface="Cambria Math" charset="0"/>
                            <a:ea typeface="Microsoft YaHei" charset="-122"/>
                            <a:cs typeface="Microsoft YaHei" charset="-122"/>
                          </a:rPr>
                        </m:ctrlPr>
                      </m:dPr>
                      <m:e>
                        <m:d>
                          <m:dPr>
                            <m:begChr m:val="["/>
                            <m:endChr m:val="]"/>
                            <m:ctrlPr>
                              <a:rPr lang="en-US" altLang="zh-CN" sz="2800" i="1">
                                <a:latin typeface="Cambria Math" charset="0"/>
                                <a:ea typeface="Microsoft YaHei" charset="-122"/>
                                <a:cs typeface="Microsoft YaHei" charset="-122"/>
                              </a:rPr>
                            </m:ctrlPr>
                          </m:dPr>
                          <m:e>
                            <m:m>
                              <m:mPr>
                                <m:mcs>
                                  <m:mc>
                                    <m:mcPr>
                                      <m:count m:val="2"/>
                                      <m:mcJc m:val="center"/>
                                    </m:mcPr>
                                  </m:mc>
                                </m:mcs>
                                <m:ctrlPr>
                                  <a:rPr lang="en-US" altLang="zh-CN" sz="2800" i="1">
                                    <a:latin typeface="Cambria Math" charset="0"/>
                                    <a:ea typeface="Microsoft YaHei" charset="-122"/>
                                    <a:cs typeface="Microsoft YaHei" charset="-122"/>
                                  </a:rPr>
                                </m:ctrlPr>
                              </m:mP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𝑫</m:t>
                                      </m:r>
                                    </m:e>
                                    <m:sub>
                                      <m:r>
                                        <a:rPr lang="en-US" altLang="zh-CN" sz="2800" i="1">
                                          <a:latin typeface="Cambria Math" charset="0"/>
                                          <a:ea typeface="Microsoft YaHei" charset="-122"/>
                                          <a:cs typeface="Microsoft YaHei" charset="-122"/>
                                        </a:rPr>
                                        <m:t>𝐿𝐿</m:t>
                                      </m:r>
                                    </m:sub>
                                  </m:sSub>
                                </m:e>
                                <m:e>
                                  <m:sSub>
                                    <m:sSubPr>
                                      <m:ctrlPr>
                                        <a:rPr lang="en-US" altLang="zh-CN" sz="2800" i="1">
                                          <a:latin typeface="Cambria Math" charset="0"/>
                                          <a:ea typeface="Microsoft YaHei" charset="-122"/>
                                          <a:cs typeface="Microsoft YaHei" charset="-122"/>
                                        </a:rPr>
                                      </m:ctrlPr>
                                    </m:sSubPr>
                                    <m:e>
                                      <m:r>
                                        <a:rPr lang="en-US" altLang="zh-CN" sz="2800" b="1">
                                          <a:latin typeface="Cambria Math" charset="0"/>
                                          <a:ea typeface="Microsoft YaHei" charset="-122"/>
                                          <a:cs typeface="Microsoft YaHei" charset="-122"/>
                                        </a:rPr>
                                        <m:t>𝟎</m:t>
                                      </m:r>
                                    </m:e>
                                    <m:sub>
                                      <m:r>
                                        <a:rPr lang="en-US" altLang="zh-CN" sz="2800" i="1">
                                          <a:latin typeface="Cambria Math" charset="0"/>
                                          <a:ea typeface="Microsoft YaHei" charset="-122"/>
                                          <a:cs typeface="Microsoft YaHei" charset="-122"/>
                                        </a:rPr>
                                        <m:t>𝐿𝑈</m:t>
                                      </m:r>
                                    </m:sub>
                                  </m:sSub>
                                </m:e>
                              </m:mr>
                              <m:mr>
                                <m:e>
                                  <m:sSub>
                                    <m:sSubPr>
                                      <m:ctrlPr>
                                        <a:rPr lang="en-US" altLang="zh-CN" sz="2800" i="1">
                                          <a:latin typeface="Cambria Math" charset="0"/>
                                          <a:ea typeface="Microsoft YaHei" charset="-122"/>
                                          <a:cs typeface="Microsoft YaHei" charset="-122"/>
                                        </a:rPr>
                                      </m:ctrlPr>
                                    </m:sSubPr>
                                    <m:e>
                                      <m:r>
                                        <a:rPr lang="en-US" altLang="zh-CN" sz="2800" b="1">
                                          <a:latin typeface="Cambria Math" charset="0"/>
                                          <a:ea typeface="Microsoft YaHei" charset="-122"/>
                                          <a:cs typeface="Microsoft YaHei" charset="-122"/>
                                        </a:rPr>
                                        <m:t>𝟎</m:t>
                                      </m:r>
                                    </m:e>
                                    <m:sub>
                                      <m:r>
                                        <a:rPr lang="en-US" altLang="zh-CN" sz="2800" i="1">
                                          <a:latin typeface="Cambria Math" charset="0"/>
                                          <a:ea typeface="Microsoft YaHei" charset="-122"/>
                                          <a:cs typeface="Microsoft YaHei" charset="-122"/>
                                        </a:rPr>
                                        <m:t>𝑈𝐿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𝑫</m:t>
                                      </m:r>
                                    </m:e>
                                    <m:sub>
                                      <m:r>
                                        <a:rPr lang="en-US" altLang="zh-CN" sz="2800" i="1">
                                          <a:latin typeface="Cambria Math" charset="0"/>
                                          <a:ea typeface="Microsoft YaHei" charset="-122"/>
                                          <a:cs typeface="Microsoft YaHei" charset="-122"/>
                                        </a:rPr>
                                        <m:t>𝑈𝑈</m:t>
                                      </m:r>
                                    </m:sub>
                                  </m:sSub>
                                </m:e>
                              </m:mr>
                            </m:m>
                          </m:e>
                        </m:d>
                        <m:r>
                          <a:rPr lang="en-US" altLang="zh-CN" sz="2800" i="1">
                            <a:latin typeface="Cambria Math" charset="0"/>
                            <a:ea typeface="Microsoft YaHei" charset="-122"/>
                            <a:cs typeface="Microsoft YaHei" charset="-122"/>
                          </a:rPr>
                          <m:t>−</m:t>
                        </m:r>
                        <m:d>
                          <m:dPr>
                            <m:begChr m:val="["/>
                            <m:endChr m:val="]"/>
                            <m:ctrlPr>
                              <a:rPr lang="en-US" altLang="zh-CN" sz="2800" i="1">
                                <a:latin typeface="Cambria Math" charset="0"/>
                                <a:ea typeface="Microsoft YaHei" charset="-122"/>
                                <a:cs typeface="Microsoft YaHei" charset="-122"/>
                              </a:rPr>
                            </m:ctrlPr>
                          </m:dPr>
                          <m:e>
                            <m:m>
                              <m:mPr>
                                <m:mcs>
                                  <m:mc>
                                    <m:mcPr>
                                      <m:count m:val="2"/>
                                      <m:mcJc m:val="center"/>
                                    </m:mcPr>
                                  </m:mc>
                                </m:mcs>
                                <m:ctrlPr>
                                  <a:rPr lang="en-US" altLang="zh-CN" sz="2800" i="1">
                                    <a:latin typeface="Cambria Math" charset="0"/>
                                    <a:ea typeface="Microsoft YaHei" charset="-122"/>
                                    <a:cs typeface="Microsoft YaHei" charset="-122"/>
                                  </a:rPr>
                                </m:ctrlPr>
                              </m:mP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𝐿𝐿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𝐿𝑈</m:t>
                                      </m:r>
                                    </m:sub>
                                  </m:sSub>
                                </m:e>
                              </m:m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𝑈𝑈</m:t>
                                      </m:r>
                                    </m:sub>
                                  </m:sSub>
                                </m:e>
                              </m:mr>
                            </m:m>
                          </m:e>
                        </m:d>
                      </m:e>
                    </m:d>
                    <m:d>
                      <m:dPr>
                        <m:begChr m:val="["/>
                        <m:endChr m:val="]"/>
                        <m:ctrlPr>
                          <a:rPr lang="mr-IN" altLang="zh-CN" sz="2800" i="1">
                            <a:latin typeface="Cambria Math" charset="0"/>
                            <a:ea typeface="Microsoft YaHei" charset="-122"/>
                            <a:cs typeface="Microsoft YaHei" charset="-122"/>
                          </a:rPr>
                        </m:ctrlPr>
                      </m:dPr>
                      <m:e>
                        <m:m>
                          <m:mPr>
                            <m:mcs>
                              <m:mc>
                                <m:mcPr>
                                  <m:count m:val="1"/>
                                  <m:mcJc m:val="center"/>
                                </m:mcPr>
                              </m:mc>
                            </m:mcs>
                            <m:ctrlPr>
                              <a:rPr lang="mr-IN" altLang="zh-CN" sz="2800" i="1">
                                <a:latin typeface="Cambria Math" charset="0"/>
                                <a:ea typeface="Microsoft YaHei" charset="-122"/>
                                <a:cs typeface="Microsoft YaHei" charset="-122"/>
                              </a:rPr>
                            </m:ctrlPr>
                          </m:mPr>
                          <m:mr>
                            <m:e>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𝒇</m:t>
                                  </m:r>
                                </m:e>
                                <m:sub>
                                  <m:r>
                                    <a:rPr lang="en-US" altLang="zh-CN" sz="2800" b="0" i="1">
                                      <a:latin typeface="Cambria Math" charset="0"/>
                                      <a:ea typeface="Microsoft YaHei" charset="-122"/>
                                      <a:cs typeface="Microsoft YaHei" charset="-122"/>
                                    </a:rPr>
                                    <m:t>𝐿</m:t>
                                  </m:r>
                                </m:sub>
                              </m:sSub>
                            </m:e>
                          </m:mr>
                          <m:mr>
                            <m:e>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𝒇</m:t>
                                  </m:r>
                                </m:e>
                                <m:sub>
                                  <m:r>
                                    <a:rPr lang="en-US" altLang="zh-CN" sz="2800" i="1">
                                      <a:latin typeface="Cambria Math" charset="0"/>
                                      <a:ea typeface="Microsoft YaHei" charset="-122"/>
                                      <a:cs typeface="Microsoft YaHei" charset="-122"/>
                                    </a:rPr>
                                    <m:t>𝑈</m:t>
                                  </m:r>
                                </m:sub>
                              </m:sSub>
                            </m:e>
                          </m:mr>
                        </m:m>
                      </m:e>
                    </m:d>
                    <m:r>
                      <a:rPr lang="en-US" altLang="zh-CN" sz="2800" i="1">
                        <a:latin typeface="Cambria Math" charset="0"/>
                        <a:ea typeface="Microsoft YaHei" charset="-122"/>
                        <a:cs typeface="Microsoft YaHei" charset="-122"/>
                      </a:rPr>
                      <m:t>=</m:t>
                    </m:r>
                    <m:r>
                      <a:rPr lang="en-US" altLang="zh-CN" sz="2800" b="1" i="1">
                        <a:latin typeface="Cambria Math" charset="0"/>
                        <a:ea typeface="Microsoft YaHei" charset="-122"/>
                        <a:cs typeface="Microsoft YaHei" charset="-122"/>
                      </a:rPr>
                      <m:t>𝟎</m:t>
                    </m:r>
                  </m:oMath>
                </a14:m>
                <a:endParaRPr lang="en-US" altLang="zh-CN" sz="2800" b="1" dirty="0">
                  <a:latin typeface="Microsoft YaHei" charset="-122"/>
                  <a:ea typeface="Microsoft YaHei" charset="-122"/>
                  <a:cs typeface="Microsoft YaHei" charset="-122"/>
                </a:endParaRPr>
              </a:p>
              <a:p>
                <a:pPr marL="464820" indent="-452120">
                  <a:lnSpc>
                    <a:spcPct val="100000"/>
                  </a:lnSpc>
                  <a:spcBef>
                    <a:spcPts val="1825"/>
                  </a:spcBef>
                  <a:buFont typeface="Wingdings"/>
                  <a:buChar char="◼"/>
                  <a:tabLst>
                    <a:tab pos="464820" algn="l"/>
                    <a:tab pos="465455" algn="l"/>
                  </a:tabLst>
                </a:pPr>
                <a14:m>
                  <m:oMath xmlns:m="http://schemas.openxmlformats.org/officeDocument/2006/math">
                    <m:r>
                      <a:rPr lang="en-US" altLang="zh-CN" sz="2800" i="1">
                        <a:latin typeface="Cambria Math" charset="0"/>
                        <a:ea typeface="Microsoft YaHei" charset="-122"/>
                        <a:cs typeface="Microsoft YaHei" charset="-122"/>
                      </a:rPr>
                      <m:t>−</m:t>
                    </m:r>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𝑈𝐿</m:t>
                        </m:r>
                      </m:sub>
                    </m:sSub>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𝒇</m:t>
                        </m:r>
                      </m:e>
                      <m:sub>
                        <m:r>
                          <a:rPr lang="en-US" altLang="zh-CN" sz="2800" b="0" i="1">
                            <a:latin typeface="Cambria Math" charset="0"/>
                            <a:ea typeface="Microsoft YaHei" charset="-122"/>
                            <a:cs typeface="Microsoft YaHei" charset="-122"/>
                          </a:rPr>
                          <m:t>𝐿</m:t>
                        </m:r>
                      </m:sub>
                    </m:sSub>
                    <m:r>
                      <a:rPr lang="en-US" altLang="zh-CN" sz="2800" b="1" i="1">
                        <a:latin typeface="Cambria Math" charset="0"/>
                        <a:ea typeface="Microsoft YaHei" charset="-122"/>
                        <a:cs typeface="Microsoft YaHei" charset="-122"/>
                      </a:rPr>
                      <m:t>+</m:t>
                    </m:r>
                    <m:d>
                      <m:dPr>
                        <m:ctrlPr>
                          <a:rPr lang="mr-IN" altLang="zh-CN" sz="2800" i="1">
                            <a:latin typeface="Cambria Math" charset="0"/>
                            <a:ea typeface="Microsoft YaHei" charset="-122"/>
                            <a:cs typeface="Microsoft YaHei" charset="-122"/>
                          </a:rPr>
                        </m:ctrlPr>
                      </m:dPr>
                      <m:e>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𝑫</m:t>
                            </m:r>
                          </m:e>
                          <m:sub>
                            <m:r>
                              <a:rPr lang="en-US" altLang="zh-CN" sz="2800" i="1">
                                <a:latin typeface="Cambria Math" charset="0"/>
                                <a:ea typeface="Microsoft YaHei" charset="-122"/>
                                <a:cs typeface="Microsoft YaHei" charset="-122"/>
                              </a:rPr>
                              <m:t>𝑈𝑈</m:t>
                            </m:r>
                          </m:sub>
                        </m:sSub>
                        <m:r>
                          <a:rPr lang="en-US" altLang="zh-CN" sz="2800" i="1">
                            <a:latin typeface="Cambria Math" charset="0"/>
                            <a:ea typeface="Microsoft YaHei" charset="-122"/>
                            <a:cs typeface="Microsoft YaHei" charset="-122"/>
                          </a:rPr>
                          <m:t>−</m:t>
                        </m:r>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𝑈𝑈</m:t>
                            </m:r>
                          </m:sub>
                        </m:sSub>
                      </m:e>
                    </m:d>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𝒇</m:t>
                        </m:r>
                      </m:e>
                      <m:sub>
                        <m:r>
                          <a:rPr lang="en-US" altLang="zh-CN" sz="2800" i="1">
                            <a:latin typeface="Cambria Math" charset="0"/>
                            <a:ea typeface="Microsoft YaHei" charset="-122"/>
                            <a:cs typeface="Microsoft YaHei" charset="-122"/>
                          </a:rPr>
                          <m:t>𝑈</m:t>
                        </m:r>
                      </m:sub>
                    </m:sSub>
                    <m:r>
                      <a:rPr lang="en-US" altLang="zh-CN" sz="2800" b="0" i="1" smtClean="0">
                        <a:latin typeface="Cambria Math" charset="0"/>
                        <a:ea typeface="Microsoft YaHei" charset="-122"/>
                        <a:cs typeface="Microsoft YaHei" charset="-122"/>
                      </a:rPr>
                      <m:t>=</m:t>
                    </m:r>
                    <m:r>
                      <a:rPr lang="en-US" altLang="zh-CN" sz="2800" b="1" i="1" smtClean="0">
                        <a:latin typeface="Cambria Math" charset="0"/>
                        <a:ea typeface="Microsoft YaHei" charset="-122"/>
                        <a:cs typeface="Microsoft YaHei" charset="-122"/>
                      </a:rPr>
                      <m:t>𝟎</m:t>
                    </m:r>
                    <m:r>
                      <a:rPr lang="zh-CN" altLang="en-US" sz="2800" i="1">
                        <a:latin typeface="Cambria Math" charset="0"/>
                        <a:ea typeface="Microsoft YaHei" charset="-122"/>
                        <a:cs typeface="Microsoft YaHei" charset="-122"/>
                      </a:rPr>
                      <m:t>        </m:t>
                    </m:r>
                    <m:r>
                      <a:rPr lang="is-IS" altLang="zh-CN" sz="2800" i="1">
                        <a:latin typeface="Cambria Math" charset="0"/>
                        <a:ea typeface="Microsoft YaHei" charset="-122"/>
                        <a:cs typeface="Microsoft YaHei" charset="-122"/>
                      </a:rPr>
                      <m:t>→</m:t>
                    </m:r>
                    <m:sSub>
                      <m:sSubPr>
                        <m:ctrlPr>
                          <a:rPr lang="en-US" altLang="zh-CN" sz="2800" i="1">
                            <a:solidFill>
                              <a:srgbClr val="C00000"/>
                            </a:solidFill>
                            <a:latin typeface="Cambria Math" charset="0"/>
                            <a:ea typeface="Microsoft YaHei" charset="-122"/>
                            <a:cs typeface="Microsoft YaHei" charset="-122"/>
                          </a:rPr>
                        </m:ctrlPr>
                      </m:sSubPr>
                      <m:e>
                        <m:r>
                          <a:rPr lang="en-US" altLang="zh-CN" sz="2800" b="1" i="1">
                            <a:solidFill>
                              <a:srgbClr val="C00000"/>
                            </a:solidFill>
                            <a:latin typeface="Cambria Math" charset="0"/>
                            <a:ea typeface="Microsoft YaHei" charset="-122"/>
                            <a:cs typeface="Microsoft YaHei" charset="-122"/>
                          </a:rPr>
                          <m:t>𝒇</m:t>
                        </m:r>
                      </m:e>
                      <m:sub>
                        <m:r>
                          <a:rPr lang="en-US" altLang="zh-CN" sz="2800" i="1">
                            <a:solidFill>
                              <a:srgbClr val="C00000"/>
                            </a:solidFill>
                            <a:latin typeface="Cambria Math" charset="0"/>
                            <a:ea typeface="Microsoft YaHei" charset="-122"/>
                            <a:cs typeface="Microsoft YaHei" charset="-122"/>
                          </a:rPr>
                          <m:t>𝑈</m:t>
                        </m:r>
                      </m:sub>
                    </m:sSub>
                    <m:r>
                      <a:rPr lang="en-US" altLang="zh-CN" sz="2800" i="1">
                        <a:solidFill>
                          <a:srgbClr val="C00000"/>
                        </a:solidFill>
                        <a:latin typeface="Cambria Math" charset="0"/>
                        <a:ea typeface="Microsoft YaHei" charset="-122"/>
                        <a:cs typeface="Microsoft YaHei" charset="-122"/>
                      </a:rPr>
                      <m:t>=</m:t>
                    </m:r>
                    <m:sSup>
                      <m:sSupPr>
                        <m:ctrlPr>
                          <a:rPr lang="en-US" altLang="zh-CN" sz="2800" i="1">
                            <a:solidFill>
                              <a:srgbClr val="C00000"/>
                            </a:solidFill>
                            <a:latin typeface="Cambria Math" charset="0"/>
                            <a:ea typeface="Microsoft YaHei" charset="-122"/>
                            <a:cs typeface="Microsoft YaHei" charset="-122"/>
                          </a:rPr>
                        </m:ctrlPr>
                      </m:sSupPr>
                      <m:e>
                        <m:d>
                          <m:dPr>
                            <m:ctrlPr>
                              <a:rPr lang="mr-IN" altLang="zh-CN" sz="2800" i="1">
                                <a:solidFill>
                                  <a:srgbClr val="C00000"/>
                                </a:solidFill>
                                <a:latin typeface="Cambria Math" charset="0"/>
                                <a:ea typeface="Microsoft YaHei" charset="-122"/>
                                <a:cs typeface="Microsoft YaHei" charset="-122"/>
                              </a:rPr>
                            </m:ctrlPr>
                          </m:dPr>
                          <m:e>
                            <m:sSub>
                              <m:sSubPr>
                                <m:ctrlPr>
                                  <a:rPr lang="en-US" altLang="zh-CN" sz="2800" i="1">
                                    <a:solidFill>
                                      <a:srgbClr val="C00000"/>
                                    </a:solidFill>
                                    <a:latin typeface="Cambria Math" charset="0"/>
                                    <a:ea typeface="Microsoft YaHei" charset="-122"/>
                                    <a:cs typeface="Microsoft YaHei" charset="-122"/>
                                  </a:rPr>
                                </m:ctrlPr>
                              </m:sSubPr>
                              <m:e>
                                <m:r>
                                  <a:rPr lang="en-US" altLang="zh-CN" sz="2800" b="1" i="1">
                                    <a:solidFill>
                                      <a:srgbClr val="C00000"/>
                                    </a:solidFill>
                                    <a:latin typeface="Cambria Math" charset="0"/>
                                    <a:ea typeface="Microsoft YaHei" charset="-122"/>
                                    <a:cs typeface="Microsoft YaHei" charset="-122"/>
                                  </a:rPr>
                                  <m:t>𝑫</m:t>
                                </m:r>
                              </m:e>
                              <m:sub>
                                <m:r>
                                  <a:rPr lang="en-US" altLang="zh-CN" sz="2800" i="1">
                                    <a:solidFill>
                                      <a:srgbClr val="C00000"/>
                                    </a:solidFill>
                                    <a:latin typeface="Cambria Math" charset="0"/>
                                    <a:ea typeface="Microsoft YaHei" charset="-122"/>
                                    <a:cs typeface="Microsoft YaHei" charset="-122"/>
                                  </a:rPr>
                                  <m:t>𝑈𝑈</m:t>
                                </m:r>
                              </m:sub>
                            </m:sSub>
                            <m:r>
                              <a:rPr lang="en-US" altLang="zh-CN" sz="2800" i="1">
                                <a:solidFill>
                                  <a:srgbClr val="C00000"/>
                                </a:solidFill>
                                <a:latin typeface="Cambria Math" charset="0"/>
                                <a:ea typeface="Microsoft YaHei" charset="-122"/>
                                <a:cs typeface="Microsoft YaHei" charset="-122"/>
                              </a:rPr>
                              <m:t>−</m:t>
                            </m:r>
                            <m:sSub>
                              <m:sSubPr>
                                <m:ctrlPr>
                                  <a:rPr lang="en-US" altLang="zh-CN" sz="2800" i="1">
                                    <a:solidFill>
                                      <a:srgbClr val="C00000"/>
                                    </a:solidFill>
                                    <a:latin typeface="Cambria Math" charset="0"/>
                                    <a:ea typeface="Microsoft YaHei" charset="-122"/>
                                    <a:cs typeface="Microsoft YaHei" charset="-122"/>
                                  </a:rPr>
                                </m:ctrlPr>
                              </m:sSubPr>
                              <m:e>
                                <m:r>
                                  <a:rPr lang="en-US" altLang="zh-CN" sz="2800" b="1" i="1">
                                    <a:solidFill>
                                      <a:srgbClr val="C00000"/>
                                    </a:solidFill>
                                    <a:latin typeface="Cambria Math" charset="0"/>
                                    <a:ea typeface="Microsoft YaHei" charset="-122"/>
                                    <a:cs typeface="Microsoft YaHei" charset="-122"/>
                                  </a:rPr>
                                  <m:t>𝑾</m:t>
                                </m:r>
                              </m:e>
                              <m:sub>
                                <m:r>
                                  <a:rPr lang="en-US" altLang="zh-CN" sz="2800" i="1">
                                    <a:solidFill>
                                      <a:srgbClr val="C00000"/>
                                    </a:solidFill>
                                    <a:latin typeface="Cambria Math" charset="0"/>
                                    <a:ea typeface="Microsoft YaHei" charset="-122"/>
                                    <a:cs typeface="Microsoft YaHei" charset="-122"/>
                                  </a:rPr>
                                  <m:t>𝑈𝑈</m:t>
                                </m:r>
                              </m:sub>
                            </m:sSub>
                          </m:e>
                        </m:d>
                      </m:e>
                      <m:sup>
                        <m:r>
                          <a:rPr lang="en-US" altLang="zh-CN" sz="2800" i="1">
                            <a:solidFill>
                              <a:srgbClr val="C00000"/>
                            </a:solidFill>
                            <a:latin typeface="Cambria Math" charset="0"/>
                            <a:ea typeface="Microsoft YaHei" charset="-122"/>
                            <a:cs typeface="Microsoft YaHei" charset="-122"/>
                          </a:rPr>
                          <m:t>−1</m:t>
                        </m:r>
                      </m:sup>
                    </m:sSup>
                    <m:sSub>
                      <m:sSubPr>
                        <m:ctrlPr>
                          <a:rPr lang="en-US" altLang="zh-CN" sz="2800" i="1">
                            <a:solidFill>
                              <a:srgbClr val="C00000"/>
                            </a:solidFill>
                            <a:latin typeface="Cambria Math" charset="0"/>
                            <a:ea typeface="Microsoft YaHei" charset="-122"/>
                            <a:cs typeface="Microsoft YaHei" charset="-122"/>
                          </a:rPr>
                        </m:ctrlPr>
                      </m:sSubPr>
                      <m:e>
                        <m:r>
                          <a:rPr lang="en-US" altLang="zh-CN" sz="2800" b="1" i="1">
                            <a:solidFill>
                              <a:srgbClr val="C00000"/>
                            </a:solidFill>
                            <a:latin typeface="Cambria Math" charset="0"/>
                            <a:ea typeface="Microsoft YaHei" charset="-122"/>
                            <a:cs typeface="Microsoft YaHei" charset="-122"/>
                          </a:rPr>
                          <m:t>𝑾</m:t>
                        </m:r>
                      </m:e>
                      <m:sub>
                        <m:r>
                          <a:rPr lang="en-US" altLang="zh-CN" sz="2800" i="1">
                            <a:solidFill>
                              <a:srgbClr val="C00000"/>
                            </a:solidFill>
                            <a:latin typeface="Cambria Math" charset="0"/>
                            <a:ea typeface="Microsoft YaHei" charset="-122"/>
                            <a:cs typeface="Microsoft YaHei" charset="-122"/>
                          </a:rPr>
                          <m:t>𝑈𝐿</m:t>
                        </m:r>
                      </m:sub>
                    </m:sSub>
                    <m:sSub>
                      <m:sSubPr>
                        <m:ctrlPr>
                          <a:rPr lang="en-US" altLang="zh-CN" sz="2800" i="1">
                            <a:solidFill>
                              <a:srgbClr val="C00000"/>
                            </a:solidFill>
                            <a:latin typeface="Cambria Math" charset="0"/>
                            <a:ea typeface="Microsoft YaHei" charset="-122"/>
                            <a:cs typeface="Microsoft YaHei" charset="-122"/>
                          </a:rPr>
                        </m:ctrlPr>
                      </m:sSubPr>
                      <m:e>
                        <m:r>
                          <a:rPr lang="en-US" altLang="zh-CN" sz="2800" b="1" i="1">
                            <a:solidFill>
                              <a:srgbClr val="C00000"/>
                            </a:solidFill>
                            <a:latin typeface="Cambria Math" charset="0"/>
                            <a:ea typeface="Microsoft YaHei" charset="-122"/>
                            <a:cs typeface="Microsoft YaHei" charset="-122"/>
                          </a:rPr>
                          <m:t>𝒇</m:t>
                        </m:r>
                      </m:e>
                      <m:sub>
                        <m:r>
                          <a:rPr lang="en-US" altLang="zh-CN" sz="2800" b="0" i="1">
                            <a:solidFill>
                              <a:srgbClr val="C00000"/>
                            </a:solidFill>
                            <a:latin typeface="Cambria Math" charset="0"/>
                            <a:ea typeface="Microsoft YaHei" charset="-122"/>
                            <a:cs typeface="Microsoft YaHei" charset="-122"/>
                          </a:rPr>
                          <m:t>𝐿</m:t>
                        </m:r>
                      </m:sub>
                    </m:sSub>
                  </m:oMath>
                </a14:m>
                <a:endParaRPr lang="zh-CN" altLang="en-US" sz="2800" dirty="0">
                  <a:latin typeface="Microsoft YaHei" charset="-122"/>
                  <a:ea typeface="Microsoft YaHei" charset="-122"/>
                  <a:cs typeface="Microsoft YaHei" charset="-122"/>
                </a:endParaRPr>
              </a:p>
              <a:p>
                <a:pPr marL="464820" indent="-452120">
                  <a:lnSpc>
                    <a:spcPct val="100000"/>
                  </a:lnSpc>
                  <a:spcBef>
                    <a:spcPts val="1825"/>
                  </a:spcBef>
                  <a:buFont typeface="Wingdings"/>
                  <a:buChar char="◼"/>
                  <a:tabLst>
                    <a:tab pos="464820" algn="l"/>
                    <a:tab pos="465455" algn="l"/>
                  </a:tabLst>
                </a:pPr>
                <a:endParaRPr lang="en-US" altLang="zh-CN" sz="2800" dirty="0">
                  <a:solidFill>
                    <a:srgbClr val="1F4E79"/>
                  </a:solidFill>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8" y="838753"/>
                <a:ext cx="11561762" cy="3507364"/>
              </a:xfrm>
              <a:blipFill rotWithShape="0">
                <a:blip r:embed="rId2"/>
                <a:stretch>
                  <a:fillRect l="-1107" t="-1913" b="-51304"/>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利用拉普拉斯计算最优解</a:t>
            </a:r>
            <a:endParaRPr lang="zh-CN" altLang="en-US" sz="32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 name="矩形 3"/>
              <p:cNvSpPr/>
              <p:nvPr/>
            </p:nvSpPr>
            <p:spPr>
              <a:xfrm>
                <a:off x="110449" y="1104142"/>
                <a:ext cx="11898078" cy="1488293"/>
              </a:xfrm>
              <a:prstGeom prst="rect">
                <a:avLst/>
              </a:prstGeom>
            </p:spPr>
            <p:txBody>
              <a:bodyPr wrap="square">
                <a:spAutoFit/>
              </a:bodyPr>
              <a:lstStyle/>
              <a:p>
                <a:pPr marL="171450" lvl="1">
                  <a:lnSpc>
                    <a:spcPct val="150000"/>
                  </a:lnSpc>
                </a:pPr>
                <a14:m>
                  <m:oMathPara xmlns:m="http://schemas.openxmlformats.org/officeDocument/2006/math">
                    <m:oMathParaPr>
                      <m:jc m:val="centerGroup"/>
                    </m:oMathParaPr>
                    <m:oMath xmlns:m="http://schemas.openxmlformats.org/officeDocument/2006/math">
                      <m:r>
                        <a:rPr lang="en-US" altLang="zh-CN" sz="2800" b="0" i="1" smtClean="0">
                          <a:solidFill>
                            <a:schemeClr val="accent1">
                              <a:lumMod val="50000"/>
                            </a:schemeClr>
                          </a:solidFill>
                          <a:latin typeface="Cambria Math" charset="0"/>
                          <a:ea typeface="Times New Roman" charset="0"/>
                          <a:cs typeface="Times New Roman" charset="0"/>
                        </a:rPr>
                        <m:t>𝑆</m:t>
                      </m:r>
                      <m:d>
                        <m:dPr>
                          <m:ctrlPr>
                            <a:rPr lang="en-US" altLang="zh-CN" sz="2800" i="1">
                              <a:solidFill>
                                <a:schemeClr val="accent1">
                                  <a:lumMod val="50000"/>
                                </a:schemeClr>
                              </a:solidFill>
                              <a:latin typeface="Cambria Math" charset="0"/>
                              <a:ea typeface="Times New Roman" charset="0"/>
                              <a:cs typeface="Times New Roman" charset="0"/>
                            </a:rPr>
                          </m:ctrlPr>
                        </m:dPr>
                        <m:e>
                          <m:r>
                            <a:rPr lang="en-US" altLang="zh-CN" sz="2800" i="1">
                              <a:solidFill>
                                <a:schemeClr val="accent1">
                                  <a:lumMod val="50000"/>
                                </a:schemeClr>
                              </a:solidFill>
                              <a:latin typeface="Cambria Math" charset="0"/>
                              <a:ea typeface="Times New Roman" charset="0"/>
                              <a:cs typeface="Times New Roman" charset="0"/>
                            </a:rPr>
                            <m:t>𝑓</m:t>
                          </m:r>
                        </m:e>
                      </m:d>
                      <m:r>
                        <a:rPr lang="en-US" altLang="zh-CN" sz="2800" b="0" i="1" smtClean="0">
                          <a:solidFill>
                            <a:schemeClr val="accent1">
                              <a:lumMod val="50000"/>
                            </a:schemeClr>
                          </a:solidFill>
                          <a:latin typeface="Cambria Math" charset="0"/>
                          <a:ea typeface="Times New Roman" charset="0"/>
                          <a:cs typeface="Times New Roman" charset="0"/>
                        </a:rPr>
                        <m:t>=</m:t>
                      </m:r>
                      <m:f>
                        <m:fPr>
                          <m:ctrlPr>
                            <a:rPr lang="mr-IN" altLang="zh-CN" sz="2800" i="1" smtClean="0">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i="1">
                              <a:solidFill>
                                <a:schemeClr val="accent1">
                                  <a:lumMod val="50000"/>
                                </a:schemeClr>
                              </a:solidFill>
                              <a:latin typeface="Cambria Math" charset="0"/>
                              <a:ea typeface="Times New Roman" charset="0"/>
                              <a:cs typeface="Times New Roman" charset="0"/>
                            </a:rPr>
                            <m:t>2</m:t>
                          </m:r>
                        </m:den>
                      </m:f>
                      <m:nary>
                        <m:naryPr>
                          <m:chr m:val="∑"/>
                          <m:limLoc m:val="subSup"/>
                          <m:ctrlPr>
                            <a:rPr lang="is-I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𝑖</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i="1">
                              <a:solidFill>
                                <a:schemeClr val="accent1">
                                  <a:lumMod val="50000"/>
                                </a:schemeClr>
                              </a:solidFill>
                              <a:latin typeface="Cambria Math" charset="0"/>
                              <a:ea typeface="Times New Roman" charset="0"/>
                              <a:cs typeface="Times New Roman" charset="0"/>
                            </a:rPr>
                            <m:t>𝑁</m:t>
                          </m:r>
                        </m:sup>
                        <m:e>
                          <m:nary>
                            <m:naryPr>
                              <m:chr m:val="∑"/>
                              <m:limLoc m:val="subSup"/>
                              <m:ctrlPr>
                                <a:rPr lang="is-IS" altLang="zh-CN" sz="2800" i="1">
                                  <a:solidFill>
                                    <a:schemeClr val="accent1">
                                      <a:lumMod val="50000"/>
                                    </a:schemeClr>
                                  </a:solidFill>
                                  <a:latin typeface="Cambria Math" charset="0"/>
                                  <a:ea typeface="Times New Roman" charset="0"/>
                                  <a:cs typeface="Times New Roman" charset="0"/>
                                </a:rPr>
                              </m:ctrlPr>
                            </m:naryPr>
                            <m:sub>
                              <m:r>
                                <m:rPr>
                                  <m:brk m:alnAt="25"/>
                                </m:rPr>
                                <a:rPr lang="en-US" altLang="zh-CN" sz="2800" i="1">
                                  <a:solidFill>
                                    <a:schemeClr val="accent1">
                                      <a:lumMod val="50000"/>
                                    </a:schemeClr>
                                  </a:solidFill>
                                  <a:latin typeface="Cambria Math" charset="0"/>
                                  <a:ea typeface="Times New Roman" charset="0"/>
                                  <a:cs typeface="Times New Roman" charset="0"/>
                                </a:rPr>
                                <m:t>𝑗</m:t>
                              </m:r>
                              <m:r>
                                <a:rPr lang="en-US" altLang="zh-CN" sz="2800" i="1">
                                  <a:solidFill>
                                    <a:schemeClr val="accent1">
                                      <a:lumMod val="50000"/>
                                    </a:schemeClr>
                                  </a:solidFill>
                                  <a:latin typeface="Cambria Math" charset="0"/>
                                  <a:ea typeface="Times New Roman" charset="0"/>
                                  <a:cs typeface="Times New Roman" charset="0"/>
                                </a:rPr>
                                <m:t>=1</m:t>
                              </m:r>
                            </m:sub>
                            <m:sup>
                              <m:r>
                                <a:rPr lang="en-US" altLang="zh-CN" sz="2800" i="1">
                                  <a:solidFill>
                                    <a:schemeClr val="accent1">
                                      <a:lumMod val="50000"/>
                                    </a:schemeClr>
                                  </a:solidFill>
                                  <a:latin typeface="Cambria Math" charset="0"/>
                                  <a:ea typeface="Times New Roman" charset="0"/>
                                  <a:cs typeface="Times New Roman" charset="0"/>
                                </a:rPr>
                                <m:t>𝑁</m:t>
                              </m:r>
                            </m:sup>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i="1">
                                      <a:solidFill>
                                        <a:schemeClr val="accent1">
                                          <a:lumMod val="50000"/>
                                        </a:schemeClr>
                                      </a:solidFill>
                                      <a:latin typeface="Cambria Math" panose="02040503050406030204" pitchFamily="18" charset="0"/>
                                      <a:ea typeface="Times New Roman" charset="0"/>
                                      <a:cs typeface="Times New Roman" charset="0"/>
                                    </a:rPr>
                                    <m:t>𝑤</m:t>
                                  </m:r>
                                </m:e>
                                <m:sub>
                                  <m:r>
                                    <a:rPr lang="en-US" altLang="zh-CN" sz="2800" i="1">
                                      <a:solidFill>
                                        <a:schemeClr val="accent1">
                                          <a:lumMod val="50000"/>
                                        </a:schemeClr>
                                      </a:solidFill>
                                      <a:latin typeface="Cambria Math" panose="02040503050406030204" pitchFamily="18" charset="0"/>
                                      <a:ea typeface="Times New Roman" charset="0"/>
                                      <a:cs typeface="Times New Roman" charset="0"/>
                                    </a:rPr>
                                    <m:t>𝑖</m:t>
                                  </m:r>
                                  <m:r>
                                    <a:rPr lang="en-US" altLang="zh-CN" sz="2800" b="0" i="1" smtClean="0">
                                      <a:solidFill>
                                        <a:schemeClr val="accent1">
                                          <a:lumMod val="50000"/>
                                        </a:schemeClr>
                                      </a:solidFill>
                                      <a:latin typeface="Cambria Math" charset="0"/>
                                      <a:ea typeface="Times New Roman" charset="0"/>
                                      <a:cs typeface="Times New Roman" charset="0"/>
                                    </a:rPr>
                                    <m:t>,</m:t>
                                  </m:r>
                                  <m:r>
                                    <a:rPr lang="en-US" altLang="zh-CN" sz="2800" i="1">
                                      <a:solidFill>
                                        <a:schemeClr val="accent1">
                                          <a:lumMod val="50000"/>
                                        </a:schemeClr>
                                      </a:solidFill>
                                      <a:latin typeface="Cambria Math" panose="02040503050406030204" pitchFamily="18" charset="0"/>
                                      <a:ea typeface="Times New Roman" charset="0"/>
                                      <a:cs typeface="Times New Roman" charset="0"/>
                                    </a:rPr>
                                    <m:t>𝑗</m:t>
                                  </m:r>
                                </m:sub>
                              </m:sSub>
                              <m:sSup>
                                <m:sSupPr>
                                  <m:ctrlPr>
                                    <a:rPr lang="en-US" altLang="zh-CN" sz="2800" i="1">
                                      <a:solidFill>
                                        <a:schemeClr val="accent1">
                                          <a:lumMod val="50000"/>
                                        </a:schemeClr>
                                      </a:solidFill>
                                      <a:latin typeface="Cambria Math" charset="0"/>
                                      <a:ea typeface="Times New Roman" charset="0"/>
                                      <a:cs typeface="Times New Roman" charset="0"/>
                                    </a:rPr>
                                  </m:ctrlPr>
                                </m:sSupPr>
                                <m:e>
                                  <m:d>
                                    <m:dPr>
                                      <m:ctrlPr>
                                        <a:rPr lang="is-IS" altLang="zh-CN" sz="2800" i="1">
                                          <a:solidFill>
                                            <a:schemeClr val="accent1">
                                              <a:lumMod val="50000"/>
                                            </a:schemeClr>
                                          </a:solidFill>
                                          <a:latin typeface="Cambria Math" charset="0"/>
                                          <a:ea typeface="Times New Roman" charset="0"/>
                                          <a:cs typeface="Times New Roman" charset="0"/>
                                        </a:rPr>
                                      </m:ctrlPr>
                                    </m:dPr>
                                    <m:e>
                                      <m:r>
                                        <a:rPr lang="en-US" altLang="zh-CN" sz="2800" i="1">
                                          <a:solidFill>
                                            <a:schemeClr val="accent1">
                                              <a:lumMod val="50000"/>
                                            </a:schemeClr>
                                          </a:solidFill>
                                          <a:latin typeface="Cambria Math" panose="02040503050406030204" pitchFamily="18" charset="0"/>
                                          <a:ea typeface="Times New Roman" charset="0"/>
                                          <a:cs typeface="Times New Roman" charset="0"/>
                                        </a:rPr>
                                        <m:t>𝑓</m:t>
                                      </m:r>
                                      <m:d>
                                        <m:dPr>
                                          <m:ctrlPr>
                                            <a:rPr lang="en-US" altLang="zh-CN" sz="2800" i="1">
                                              <a:solidFill>
                                                <a:schemeClr val="accent1">
                                                  <a:lumMod val="50000"/>
                                                </a:schemeClr>
                                              </a:solidFill>
                                              <a:latin typeface="Cambria Math" charset="0"/>
                                              <a:ea typeface="Times New Roman" charset="0"/>
                                              <a:cs typeface="Times New Roman" charset="0"/>
                                            </a:rPr>
                                          </m:ctrlPr>
                                        </m:dPr>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𝒙</m:t>
                                              </m:r>
                                            </m:e>
                                            <m:sub>
                                              <m:r>
                                                <a:rPr lang="en-US" altLang="zh-CN" sz="2800" i="1">
                                                  <a:solidFill>
                                                    <a:schemeClr val="accent1">
                                                      <a:lumMod val="50000"/>
                                                    </a:schemeClr>
                                                  </a:solidFill>
                                                  <a:latin typeface="Cambria Math" panose="02040503050406030204" pitchFamily="18" charset="0"/>
                                                  <a:ea typeface="Times New Roman" charset="0"/>
                                                  <a:cs typeface="Times New Roman" charset="0"/>
                                                </a:rPr>
                                                <m:t>𝑖</m:t>
                                              </m:r>
                                            </m:sub>
                                          </m:sSub>
                                        </m:e>
                                      </m:d>
                                      <m:r>
                                        <a:rPr lang="en-US" altLang="zh-CN" sz="2800" i="1">
                                          <a:solidFill>
                                            <a:schemeClr val="accent1">
                                              <a:lumMod val="50000"/>
                                            </a:schemeClr>
                                          </a:solidFill>
                                          <a:latin typeface="Cambria Math" panose="02040503050406030204" pitchFamily="18" charset="0"/>
                                          <a:ea typeface="Times New Roman" charset="0"/>
                                          <a:cs typeface="Times New Roman" charset="0"/>
                                        </a:rPr>
                                        <m:t>−</m:t>
                                      </m:r>
                                      <m:r>
                                        <a:rPr lang="en-US" altLang="zh-CN" sz="2800" i="1">
                                          <a:solidFill>
                                            <a:schemeClr val="accent1">
                                              <a:lumMod val="50000"/>
                                            </a:schemeClr>
                                          </a:solidFill>
                                          <a:latin typeface="Cambria Math" panose="02040503050406030204" pitchFamily="18" charset="0"/>
                                          <a:ea typeface="Times New Roman" charset="0"/>
                                          <a:cs typeface="Times New Roman" charset="0"/>
                                        </a:rPr>
                                        <m:t>𝑓</m:t>
                                      </m:r>
                                      <m:d>
                                        <m:dPr>
                                          <m:ctrlPr>
                                            <a:rPr lang="en-US" altLang="zh-CN" sz="2800" i="1">
                                              <a:solidFill>
                                                <a:schemeClr val="accent1">
                                                  <a:lumMod val="50000"/>
                                                </a:schemeClr>
                                              </a:solidFill>
                                              <a:latin typeface="Cambria Math" charset="0"/>
                                              <a:ea typeface="Times New Roman" charset="0"/>
                                              <a:cs typeface="Times New Roman" charset="0"/>
                                            </a:rPr>
                                          </m:ctrlPr>
                                        </m:dPr>
                                        <m:e>
                                          <m:sSub>
                                            <m:sSubPr>
                                              <m:ctrlPr>
                                                <a:rPr lang="en-US" altLang="zh-CN" sz="2800" i="1">
                                                  <a:solidFill>
                                                    <a:schemeClr val="accent1">
                                                      <a:lumMod val="50000"/>
                                                    </a:schemeClr>
                                                  </a:solidFill>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𝒙</m:t>
                                              </m:r>
                                            </m:e>
                                            <m:sub>
                                              <m:r>
                                                <a:rPr lang="en-US" altLang="zh-CN" sz="2800" i="1">
                                                  <a:solidFill>
                                                    <a:schemeClr val="accent1">
                                                      <a:lumMod val="50000"/>
                                                    </a:schemeClr>
                                                  </a:solidFill>
                                                  <a:latin typeface="Cambria Math" panose="02040503050406030204" pitchFamily="18" charset="0"/>
                                                  <a:ea typeface="Times New Roman" charset="0"/>
                                                  <a:cs typeface="Times New Roman" charset="0"/>
                                                </a:rPr>
                                                <m:t>𝑗</m:t>
                                              </m:r>
                                            </m:sub>
                                          </m:sSub>
                                        </m:e>
                                      </m:d>
                                    </m:e>
                                  </m:d>
                                </m:e>
                                <m:sup>
                                  <m:r>
                                    <a:rPr lang="en-US" altLang="zh-CN" sz="2800" i="1">
                                      <a:solidFill>
                                        <a:schemeClr val="accent1">
                                          <a:lumMod val="50000"/>
                                        </a:schemeClr>
                                      </a:solidFill>
                                      <a:latin typeface="Cambria Math" charset="0"/>
                                      <a:ea typeface="Times New Roman" charset="0"/>
                                      <a:cs typeface="Times New Roman" charset="0"/>
                                    </a:rPr>
                                    <m:t>2</m:t>
                                  </m:r>
                                </m:sup>
                              </m:sSup>
                            </m:e>
                          </m:nary>
                        </m:e>
                      </m:nary>
                      <m:r>
                        <a:rPr lang="en-US" altLang="zh-CN" sz="2800" b="0" i="0" smtClean="0">
                          <a:solidFill>
                            <a:schemeClr val="accent1">
                              <a:lumMod val="50000"/>
                            </a:schemeClr>
                          </a:solidFill>
                          <a:latin typeface="Cambria Math" charset="0"/>
                          <a:ea typeface="Cambria Math" charset="0"/>
                          <a:cs typeface="Cambria Math" charset="0"/>
                        </a:rPr>
                        <m:t>=</m:t>
                      </m:r>
                      <m:f>
                        <m:fPr>
                          <m:ctrlPr>
                            <a:rPr lang="mr-IN" altLang="zh-CN" sz="2800" i="1">
                              <a:solidFill>
                                <a:schemeClr val="accent1">
                                  <a:lumMod val="50000"/>
                                </a:schemeClr>
                              </a:solidFill>
                              <a:latin typeface="Cambria Math" charset="0"/>
                              <a:ea typeface="Times New Roman" charset="0"/>
                              <a:cs typeface="Times New Roman" charset="0"/>
                            </a:rPr>
                          </m:ctrlPr>
                        </m:fPr>
                        <m:num>
                          <m:r>
                            <a:rPr lang="en-US" altLang="zh-CN" sz="2800" i="1">
                              <a:solidFill>
                                <a:schemeClr val="accent1">
                                  <a:lumMod val="50000"/>
                                </a:schemeClr>
                              </a:solidFill>
                              <a:latin typeface="Cambria Math" charset="0"/>
                              <a:ea typeface="Times New Roman" charset="0"/>
                              <a:cs typeface="Times New Roman" charset="0"/>
                            </a:rPr>
                            <m:t>1</m:t>
                          </m:r>
                        </m:num>
                        <m:den>
                          <m:r>
                            <a:rPr lang="en-US" altLang="zh-CN" sz="2800" i="1">
                              <a:solidFill>
                                <a:schemeClr val="accent1">
                                  <a:lumMod val="50000"/>
                                </a:schemeClr>
                              </a:solidFill>
                              <a:latin typeface="Cambria Math" charset="0"/>
                              <a:ea typeface="Times New Roman" charset="0"/>
                              <a:cs typeface="Times New Roman" charset="0"/>
                            </a:rPr>
                            <m:t>2</m:t>
                          </m:r>
                        </m:den>
                      </m:f>
                      <m:sSup>
                        <m:sSupPr>
                          <m:ctrlPr>
                            <a:rPr lang="en-US" altLang="zh-CN" sz="2800" i="1">
                              <a:solidFill>
                                <a:schemeClr val="accent1">
                                  <a:lumMod val="50000"/>
                                </a:schemeClr>
                              </a:solidFill>
                              <a:latin typeface="Cambria Math" charset="0"/>
                              <a:ea typeface="Times New Roman" charset="0"/>
                              <a:cs typeface="Times New Roman" charset="0"/>
                            </a:rPr>
                          </m:ctrlPr>
                        </m:sSupPr>
                        <m:e>
                          <m:r>
                            <a:rPr lang="en-US" altLang="zh-CN" sz="2800" b="1" i="1">
                              <a:solidFill>
                                <a:schemeClr val="accent1">
                                  <a:lumMod val="50000"/>
                                </a:schemeClr>
                              </a:solidFill>
                              <a:latin typeface="Cambria Math" charset="0"/>
                              <a:ea typeface="Cambria Math" charset="0"/>
                              <a:cs typeface="Cambria Math" charset="0"/>
                            </a:rPr>
                            <m:t>𝒇</m:t>
                          </m:r>
                          <m:r>
                            <m:rPr>
                              <m:nor/>
                            </m:rPr>
                            <a:rPr lang="en-US" altLang="zh-CN" sz="2800" b="1" dirty="0">
                              <a:solidFill>
                                <a:schemeClr val="accent1">
                                  <a:lumMod val="50000"/>
                                </a:schemeClr>
                              </a:solidFill>
                              <a:latin typeface="Cambria Math" charset="0"/>
                              <a:ea typeface="Cambria Math" charset="0"/>
                              <a:cs typeface="Cambria Math" charset="0"/>
                            </a:rPr>
                            <m:t> </m:t>
                          </m:r>
                        </m:e>
                        <m:sup>
                          <m:r>
                            <a:rPr lang="en-US" altLang="zh-CN" sz="2800" i="1">
                              <a:solidFill>
                                <a:schemeClr val="accent1">
                                  <a:lumMod val="50000"/>
                                </a:schemeClr>
                              </a:solidFill>
                              <a:latin typeface="Cambria Math" charset="0"/>
                              <a:ea typeface="Times New Roman" charset="0"/>
                              <a:cs typeface="Times New Roman" charset="0"/>
                            </a:rPr>
                            <m:t>𝑇</m:t>
                          </m:r>
                        </m:sup>
                      </m:sSup>
                      <m:r>
                        <a:rPr lang="en-US" altLang="zh-CN" sz="2800" b="1" i="1" smtClean="0">
                          <a:solidFill>
                            <a:schemeClr val="accent1">
                              <a:lumMod val="50000"/>
                            </a:schemeClr>
                          </a:solidFill>
                          <a:latin typeface="Cambria Math" charset="0"/>
                          <a:ea typeface="Times New Roman" charset="0"/>
                          <a:cs typeface="Times New Roman" charset="0"/>
                        </a:rPr>
                        <m:t>𝑳</m:t>
                      </m:r>
                      <m:r>
                        <a:rPr lang="en-US" altLang="zh-CN" sz="2800" b="1" i="1">
                          <a:solidFill>
                            <a:schemeClr val="accent1">
                              <a:lumMod val="50000"/>
                            </a:schemeClr>
                          </a:solidFill>
                          <a:latin typeface="Cambria Math" charset="0"/>
                          <a:ea typeface="Cambria Math" charset="0"/>
                          <a:cs typeface="Cambria Math" charset="0"/>
                        </a:rPr>
                        <m:t>𝒇</m:t>
                      </m:r>
                    </m:oMath>
                  </m:oMathPara>
                </a14:m>
                <a:endParaRPr lang="en-US" altLang="zh-CN" sz="2800" b="1" dirty="0">
                  <a:solidFill>
                    <a:schemeClr val="accent1">
                      <a:lumMod val="50000"/>
                    </a:schemeClr>
                  </a:solidFill>
                  <a:latin typeface="Cambria Math" charset="0"/>
                  <a:ea typeface="Cambria Math" charset="0"/>
                  <a:cs typeface="Cambria Math"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10449" y="1104142"/>
                <a:ext cx="11898078" cy="1488293"/>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矩形 4"/>
          <p:cNvSpPr/>
          <p:nvPr/>
        </p:nvSpPr>
        <p:spPr>
          <a:xfrm>
            <a:off x="1319440" y="3277427"/>
            <a:ext cx="5792560" cy="523220"/>
          </a:xfrm>
          <a:prstGeom prst="rect">
            <a:avLst/>
          </a:prstGeom>
        </p:spPr>
        <p:txBody>
          <a:bodyPr wrap="square">
            <a:spAutoFit/>
          </a:bodyPr>
          <a:lstStyle/>
          <a:p>
            <a:pPr marL="0" lvl="1"/>
            <a:r>
              <a:rPr lang="en-US" altLang="zh-CN" sz="2800" b="1" dirty="0">
                <a:solidFill>
                  <a:schemeClr val="accent1">
                    <a:lumMod val="50000"/>
                  </a:schemeClr>
                </a:solidFill>
                <a:latin typeface="Cambria Math" charset="0"/>
                <a:ea typeface="Cambria Math" charset="0"/>
                <a:cs typeface="Cambria Math" charset="0"/>
              </a:rPr>
              <a:t>.</a:t>
            </a:r>
          </a:p>
        </p:txBody>
      </p:sp>
      <mc:AlternateContent xmlns:mc="http://schemas.openxmlformats.org/markup-compatibility/2006">
        <mc:Choice xmlns:a14="http://schemas.microsoft.com/office/drawing/2010/main" Requires="a14">
          <p:sp>
            <p:nvSpPr>
              <p:cNvPr id="6" name="矩形 5"/>
              <p:cNvSpPr/>
              <p:nvPr/>
            </p:nvSpPr>
            <p:spPr>
              <a:xfrm>
                <a:off x="7029807" y="6285484"/>
                <a:ext cx="4039952" cy="646331"/>
              </a:xfrm>
              <a:prstGeom prst="rect">
                <a:avLst/>
              </a:prstGeom>
            </p:spPr>
            <p:txBody>
              <a:bodyPr wrap="none">
                <a:spAutoFit/>
              </a:bodyPr>
              <a:lstStyle/>
              <a:p>
                <a14:m>
                  <m:oMath xmlns:m="http://schemas.openxmlformats.org/officeDocument/2006/math">
                    <m:sSup>
                      <m:sSupPr>
                        <m:ctrlPr>
                          <a:rPr lang="en-US" altLang="zh-CN" i="1" smtClean="0">
                            <a:solidFill>
                              <a:srgbClr val="C00000"/>
                            </a:solidFill>
                            <a:latin typeface="Cambria Math" charset="0"/>
                            <a:ea typeface="Microsoft YaHei" charset="-122"/>
                            <a:cs typeface="Microsoft YaHei" charset="-122"/>
                          </a:rPr>
                        </m:ctrlPr>
                      </m:sSupPr>
                      <m:e>
                        <m:d>
                          <m:dPr>
                            <m:ctrlPr>
                              <a:rPr lang="mr-IN" altLang="zh-CN" i="1">
                                <a:solidFill>
                                  <a:srgbClr val="C00000"/>
                                </a:solidFill>
                                <a:latin typeface="Cambria Math" charset="0"/>
                                <a:ea typeface="Microsoft YaHei" charset="-122"/>
                                <a:cs typeface="Microsoft YaHei" charset="-122"/>
                              </a:rPr>
                            </m:ctrlPr>
                          </m:dPr>
                          <m:e>
                            <m:sSub>
                              <m:sSubPr>
                                <m:ctrlPr>
                                  <a:rPr lang="en-US" altLang="zh-CN" i="1">
                                    <a:solidFill>
                                      <a:srgbClr val="C00000"/>
                                    </a:solidFill>
                                    <a:latin typeface="Cambria Math" charset="0"/>
                                    <a:ea typeface="Microsoft YaHei" charset="-122"/>
                                    <a:cs typeface="Microsoft YaHei" charset="-122"/>
                                  </a:rPr>
                                </m:ctrlPr>
                              </m:sSubPr>
                              <m:e>
                                <m:r>
                                  <a:rPr lang="en-US" altLang="zh-CN" b="1" i="1">
                                    <a:solidFill>
                                      <a:srgbClr val="C00000"/>
                                    </a:solidFill>
                                    <a:latin typeface="Cambria Math" charset="0"/>
                                    <a:ea typeface="Microsoft YaHei" charset="-122"/>
                                    <a:cs typeface="Microsoft YaHei" charset="-122"/>
                                  </a:rPr>
                                  <m:t>𝑫</m:t>
                                </m:r>
                              </m:e>
                              <m:sub>
                                <m:r>
                                  <a:rPr lang="en-US" altLang="zh-CN" i="1">
                                    <a:solidFill>
                                      <a:srgbClr val="C00000"/>
                                    </a:solidFill>
                                    <a:latin typeface="Cambria Math" charset="0"/>
                                    <a:ea typeface="Microsoft YaHei" charset="-122"/>
                                    <a:cs typeface="Microsoft YaHei" charset="-122"/>
                                  </a:rPr>
                                  <m:t>𝑈𝑈</m:t>
                                </m:r>
                              </m:sub>
                            </m:sSub>
                            <m:r>
                              <a:rPr lang="en-US" altLang="zh-CN" i="1">
                                <a:solidFill>
                                  <a:srgbClr val="C00000"/>
                                </a:solidFill>
                                <a:latin typeface="Cambria Math" charset="0"/>
                                <a:ea typeface="Microsoft YaHei" charset="-122"/>
                                <a:cs typeface="Microsoft YaHei" charset="-122"/>
                              </a:rPr>
                              <m:t>−</m:t>
                            </m:r>
                            <m:sSub>
                              <m:sSubPr>
                                <m:ctrlPr>
                                  <a:rPr lang="en-US" altLang="zh-CN" i="1">
                                    <a:solidFill>
                                      <a:srgbClr val="C00000"/>
                                    </a:solidFill>
                                    <a:latin typeface="Cambria Math" charset="0"/>
                                    <a:ea typeface="Microsoft YaHei" charset="-122"/>
                                    <a:cs typeface="Microsoft YaHei" charset="-122"/>
                                  </a:rPr>
                                </m:ctrlPr>
                              </m:sSubPr>
                              <m:e>
                                <m:r>
                                  <a:rPr lang="en-US" altLang="zh-CN" b="1" i="1">
                                    <a:solidFill>
                                      <a:srgbClr val="C00000"/>
                                    </a:solidFill>
                                    <a:latin typeface="Cambria Math" charset="0"/>
                                    <a:ea typeface="Microsoft YaHei" charset="-122"/>
                                    <a:cs typeface="Microsoft YaHei" charset="-122"/>
                                  </a:rPr>
                                  <m:t>𝑾</m:t>
                                </m:r>
                              </m:e>
                              <m:sub>
                                <m:r>
                                  <a:rPr lang="en-US" altLang="zh-CN" i="1">
                                    <a:solidFill>
                                      <a:srgbClr val="C00000"/>
                                    </a:solidFill>
                                    <a:latin typeface="Cambria Math" charset="0"/>
                                    <a:ea typeface="Microsoft YaHei" charset="-122"/>
                                    <a:cs typeface="Microsoft YaHei" charset="-122"/>
                                  </a:rPr>
                                  <m:t>𝑈𝑈</m:t>
                                </m:r>
                              </m:sub>
                            </m:sSub>
                          </m:e>
                        </m:d>
                      </m:e>
                      <m:sup>
                        <m:r>
                          <a:rPr lang="en-US" altLang="zh-CN" i="1">
                            <a:solidFill>
                              <a:srgbClr val="C00000"/>
                            </a:solidFill>
                            <a:latin typeface="Cambria Math" charset="0"/>
                            <a:ea typeface="Microsoft YaHei" charset="-122"/>
                            <a:cs typeface="Microsoft YaHei" charset="-122"/>
                          </a:rPr>
                          <m:t>−1</m:t>
                        </m:r>
                      </m:sup>
                    </m:sSup>
                  </m:oMath>
                </a14:m>
                <a:r>
                  <a:rPr lang="zh-CN" altLang="en-US" dirty="0" smtClean="0">
                    <a:solidFill>
                      <a:srgbClr val="333333"/>
                    </a:solidFill>
                    <a:latin typeface="Microsoft YaHei" charset="-122"/>
                  </a:rPr>
                  <a:t>的算法</a:t>
                </a:r>
                <a:r>
                  <a:rPr lang="zh-CN" altLang="en-US" dirty="0">
                    <a:solidFill>
                      <a:srgbClr val="333333"/>
                    </a:solidFill>
                    <a:latin typeface="Microsoft YaHei" charset="-122"/>
                  </a:rPr>
                  <a:t>复杂度</a:t>
                </a:r>
                <a:r>
                  <a:rPr lang="zh-CN" altLang="en-US" dirty="0" smtClean="0">
                    <a:solidFill>
                      <a:srgbClr val="333333"/>
                    </a:solidFill>
                    <a:latin typeface="Microsoft YaHei" charset="-122"/>
                  </a:rPr>
                  <a:t>是</a:t>
                </a:r>
                <a14:m>
                  <m:oMath xmlns:m="http://schemas.openxmlformats.org/officeDocument/2006/math">
                    <m:r>
                      <a:rPr lang="en-US" altLang="zh-CN" b="0" i="1" dirty="0" smtClean="0">
                        <a:solidFill>
                          <a:srgbClr val="333333"/>
                        </a:solidFill>
                        <a:latin typeface="Cambria Math" charset="0"/>
                      </a:rPr>
                      <m:t>𝑂</m:t>
                    </m:r>
                    <m:d>
                      <m:dPr>
                        <m:ctrlPr>
                          <a:rPr lang="is-IS" altLang="zh-CN" b="0" i="1" dirty="0" smtClean="0">
                            <a:solidFill>
                              <a:srgbClr val="333333"/>
                            </a:solidFill>
                            <a:latin typeface="Cambria Math" charset="0"/>
                          </a:rPr>
                        </m:ctrlPr>
                      </m:dPr>
                      <m:e>
                        <m:sSup>
                          <m:sSupPr>
                            <m:ctrlPr>
                              <a:rPr lang="is-IS" altLang="zh-CN" b="0" i="1" dirty="0" smtClean="0">
                                <a:solidFill>
                                  <a:srgbClr val="333333"/>
                                </a:solidFill>
                                <a:latin typeface="Cambria Math" charset="0"/>
                              </a:rPr>
                            </m:ctrlPr>
                          </m:sSupPr>
                          <m:e>
                            <m:r>
                              <a:rPr lang="en-US" altLang="zh-CN" b="0" i="1" dirty="0" smtClean="0">
                                <a:solidFill>
                                  <a:srgbClr val="333333"/>
                                </a:solidFill>
                                <a:latin typeface="Cambria Math" charset="0"/>
                              </a:rPr>
                              <m:t>𝑈</m:t>
                            </m:r>
                          </m:e>
                          <m:sup>
                            <m:r>
                              <a:rPr lang="en-US" altLang="zh-CN" b="0" i="1" dirty="0" smtClean="0">
                                <a:solidFill>
                                  <a:srgbClr val="333333"/>
                                </a:solidFill>
                                <a:latin typeface="Cambria Math" charset="0"/>
                              </a:rPr>
                              <m:t>3</m:t>
                            </m:r>
                          </m:sup>
                        </m:sSup>
                      </m:e>
                    </m:d>
                  </m:oMath>
                </a14:m>
                <a:endParaRPr lang="en-US" altLang="zh-CN" dirty="0" smtClean="0"/>
              </a:p>
              <a:p>
                <a14:m>
                  <m:oMath xmlns:m="http://schemas.openxmlformats.org/officeDocument/2006/math">
                    <m:r>
                      <a:rPr lang="en-US" altLang="zh-CN" i="1" dirty="0">
                        <a:solidFill>
                          <a:srgbClr val="333333"/>
                        </a:solidFill>
                        <a:latin typeface="Cambria Math" charset="0"/>
                      </a:rPr>
                      <m:t>𝑈</m:t>
                    </m:r>
                  </m:oMath>
                </a14:m>
                <a:r>
                  <a:rPr lang="zh-CN" altLang="en-US" dirty="0" smtClean="0"/>
                  <a:t>很大时，采用迭代求解</a:t>
                </a:r>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7029807" y="6285484"/>
                <a:ext cx="4039952" cy="646331"/>
              </a:xfrm>
              <a:prstGeom prst="rect">
                <a:avLst/>
              </a:prstGeom>
              <a:blipFill rotWithShape="0">
                <a:blip r:embed="rId4"/>
                <a:stretch>
                  <a:fillRect t="-7547" b="-11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6098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927629"/>
                <a:ext cx="11561763" cy="5298007"/>
              </a:xfrm>
            </p:spPr>
            <p:txBody>
              <a:bodyPr/>
              <a:lstStyle/>
              <a:p>
                <a:pPr marL="12700">
                  <a:lnSpc>
                    <a:spcPct val="100000"/>
                  </a:lnSpc>
                  <a:spcBef>
                    <a:spcPts val="100"/>
                  </a:spcBef>
                </a:pPr>
                <a:r>
                  <a:rPr lang="zh-CN" altLang="en-US" sz="2800" dirty="0">
                    <a:latin typeface="Microsoft YaHei" charset="-122"/>
                    <a:ea typeface="Microsoft YaHei" charset="-122"/>
                    <a:cs typeface="Microsoft YaHei" charset="-122"/>
                  </a:rPr>
                  <a:t>令</a:t>
                </a:r>
                <a14:m>
                  <m:oMath xmlns:m="http://schemas.openxmlformats.org/officeDocument/2006/math">
                    <m:r>
                      <a:rPr lang="en-US" altLang="zh-CN" sz="2800" b="1" i="1" smtClean="0">
                        <a:latin typeface="Cambria Math" charset="0"/>
                        <a:ea typeface="Microsoft YaHei" charset="-122"/>
                        <a:cs typeface="Microsoft YaHei" charset="-122"/>
                      </a:rPr>
                      <m:t>𝑷</m:t>
                    </m:r>
                    <m:r>
                      <a:rPr lang="en-US" altLang="zh-CN" sz="2800" b="0" i="1" smtClean="0">
                        <a:latin typeface="Cambria Math" charset="0"/>
                        <a:ea typeface="Microsoft YaHei" charset="-122"/>
                        <a:cs typeface="Microsoft YaHei" charset="-122"/>
                      </a:rPr>
                      <m:t>=</m:t>
                    </m:r>
                    <m:sSup>
                      <m:sSupPr>
                        <m:ctrlPr>
                          <a:rPr lang="mr-IN" altLang="zh-CN" sz="2800" i="1" spc="65">
                            <a:latin typeface="Cambria Math" charset="0"/>
                            <a:cs typeface="Cambria Math"/>
                          </a:rPr>
                        </m:ctrlPr>
                      </m:sSupPr>
                      <m:e>
                        <m:r>
                          <a:rPr lang="en-US" altLang="zh-CN" sz="2800" b="1" i="1" spc="65">
                            <a:latin typeface="Cambria Math" charset="0"/>
                            <a:cs typeface="Cambria Math"/>
                          </a:rPr>
                          <m:t>𝑫</m:t>
                        </m:r>
                      </m:e>
                      <m:sup>
                        <m:r>
                          <a:rPr lang="mr-IN" altLang="zh-CN" sz="2800" i="1" spc="65">
                            <a:latin typeface="Cambria Math" charset="0"/>
                            <a:cs typeface="Cambria Math"/>
                          </a:rPr>
                          <m:t>−</m:t>
                        </m:r>
                        <m:r>
                          <a:rPr lang="en-US" altLang="zh-CN" sz="2800" i="1" spc="65">
                            <a:latin typeface="Cambria Math" charset="0"/>
                            <a:cs typeface="Cambria Math"/>
                          </a:rPr>
                          <m:t>1</m:t>
                        </m:r>
                      </m:sup>
                    </m:sSup>
                    <m:r>
                      <a:rPr lang="en-US" altLang="zh-CN" sz="2800" b="1" i="1">
                        <a:latin typeface="Cambria Math" panose="02040503050406030204" pitchFamily="18" charset="0"/>
                        <a:ea typeface="Times New Roman" charset="0"/>
                        <a:cs typeface="Times New Roman" charset="0"/>
                      </a:rPr>
                      <m:t>𝑾</m:t>
                    </m:r>
                    <m:r>
                      <a:rPr lang="en-US" altLang="zh-CN" sz="2800" b="1" i="0" smtClean="0">
                        <a:latin typeface="Cambria Math" charset="0"/>
                        <a:ea typeface="Times New Roman" charset="0"/>
                        <a:cs typeface="Times New Roman" charset="0"/>
                      </a:rPr>
                      <m:t>=</m:t>
                    </m:r>
                    <m:d>
                      <m:dPr>
                        <m:begChr m:val="["/>
                        <m:endChr m:val="]"/>
                        <m:ctrlPr>
                          <a:rPr lang="mr-IN" altLang="zh-CN" sz="2800" b="1" i="1" smtClean="0">
                            <a:latin typeface="Cambria Math" charset="0"/>
                            <a:ea typeface="Times New Roman" charset="0"/>
                            <a:cs typeface="Times New Roman" charset="0"/>
                          </a:rPr>
                        </m:ctrlPr>
                      </m:dPr>
                      <m:e>
                        <m:m>
                          <m:mPr>
                            <m:mcs>
                              <m:mc>
                                <m:mcPr>
                                  <m:count m:val="2"/>
                                  <m:mcJc m:val="center"/>
                                </m:mcPr>
                              </m:mc>
                            </m:mcs>
                            <m:ctrlPr>
                              <a:rPr lang="mr-IN" altLang="zh-CN" sz="2800" b="1" i="1" smtClean="0">
                                <a:latin typeface="Cambria Math" charset="0"/>
                                <a:ea typeface="Times New Roman" charset="0"/>
                                <a:cs typeface="Times New Roman" charset="0"/>
                              </a:rPr>
                            </m:ctrlPr>
                          </m:mPr>
                          <m:mr>
                            <m:e>
                              <m:sSubSup>
                                <m:sSubSupPr>
                                  <m:ctrlPr>
                                    <a:rPr lang="en-US" altLang="zh-CN" sz="2800" b="1" i="1" smtClean="0">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b="0" i="1" smtClean="0">
                                      <a:latin typeface="Cambria Math" charset="0"/>
                                      <a:ea typeface="Times New Roman" charset="0"/>
                                      <a:cs typeface="Times New Roman" charset="0"/>
                                    </a:rPr>
                                    <m:t>𝐿𝐿</m:t>
                                  </m:r>
                                </m:sub>
                                <m:sup>
                                  <m:r>
                                    <a:rPr lang="en-US" altLang="zh-CN" sz="2800" b="1" i="1" smtClean="0">
                                      <a:latin typeface="Cambria Math" charset="0"/>
                                      <a:ea typeface="Times New Roman" charset="0"/>
                                      <a:cs typeface="Times New Roman" charset="0"/>
                                    </a:rPr>
                                    <m:t>−</m:t>
                                  </m:r>
                                  <m:r>
                                    <a:rPr lang="en-US" altLang="zh-CN" sz="2800" b="1" i="1" smtClean="0">
                                      <a:latin typeface="Cambria Math" charset="0"/>
                                      <a:ea typeface="Times New Roman" charset="0"/>
                                      <a:cs typeface="Times New Roman" charset="0"/>
                                    </a:rPr>
                                    <m:t>𝟏</m:t>
                                  </m:r>
                                </m:sup>
                              </m:sSubSup>
                            </m:e>
                            <m:e>
                              <m:sSub>
                                <m:sSubPr>
                                  <m:ctrlPr>
                                    <a:rPr lang="en-US" altLang="zh-CN" sz="2800" i="1">
                                      <a:latin typeface="Cambria Math" charset="0"/>
                                      <a:ea typeface="Times New Roman" charset="0"/>
                                      <a:cs typeface="Times New Roman" charset="0"/>
                                    </a:rPr>
                                  </m:ctrlPr>
                                </m:sSubPr>
                                <m:e>
                                  <m:r>
                                    <a:rPr lang="en-US" altLang="zh-CN" sz="2800" b="1">
                                      <a:latin typeface="Cambria Math" charset="0"/>
                                      <a:ea typeface="Times New Roman" charset="0"/>
                                      <a:cs typeface="Times New Roman" charset="0"/>
                                    </a:rPr>
                                    <m:t>𝟎</m:t>
                                  </m:r>
                                </m:e>
                                <m:sub>
                                  <m:r>
                                    <a:rPr lang="en-US" altLang="zh-CN" sz="2800" i="1">
                                      <a:latin typeface="Cambria Math" charset="0"/>
                                      <a:ea typeface="Times New Roman" charset="0"/>
                                      <a:cs typeface="Times New Roman" charset="0"/>
                                    </a:rPr>
                                    <m:t>𝐿𝑈</m:t>
                                  </m:r>
                                </m:sub>
                              </m:sSub>
                            </m:e>
                          </m:mr>
                          <m:mr>
                            <m:e>
                              <m:sSub>
                                <m:sSubPr>
                                  <m:ctrlPr>
                                    <a:rPr lang="en-US" altLang="zh-CN" sz="2800" i="1">
                                      <a:latin typeface="Cambria Math" charset="0"/>
                                      <a:ea typeface="Times New Roman" charset="0"/>
                                      <a:cs typeface="Times New Roman" charset="0"/>
                                    </a:rPr>
                                  </m:ctrlPr>
                                </m:sSubPr>
                                <m:e>
                                  <m:r>
                                    <a:rPr lang="en-US" altLang="zh-CN" sz="2800" b="1">
                                      <a:latin typeface="Cambria Math" charset="0"/>
                                      <a:ea typeface="Times New Roman" charset="0"/>
                                      <a:cs typeface="Times New Roman" charset="0"/>
                                    </a:rPr>
                                    <m:t>𝟎</m:t>
                                  </m:r>
                                </m:e>
                                <m:sub>
                                  <m:r>
                                    <a:rPr lang="en-US" altLang="zh-CN" sz="2800" i="1">
                                      <a:latin typeface="Cambria Math" charset="0"/>
                                      <a:ea typeface="Times New Roman" charset="0"/>
                                      <a:cs typeface="Times New Roman" charset="0"/>
                                    </a:rPr>
                                    <m:t>𝑈𝐿</m:t>
                                  </m:r>
                                </m:sub>
                              </m:sSub>
                            </m:e>
                            <m:e>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b="0" i="1" smtClean="0">
                                      <a:solidFill>
                                        <a:schemeClr val="accent1">
                                          <a:lumMod val="50000"/>
                                        </a:schemeClr>
                                      </a:solidFill>
                                      <a:latin typeface="Cambria Math" charset="0"/>
                                      <a:ea typeface="Times New Roman" charset="0"/>
                                      <a:cs typeface="Times New Roman" charset="0"/>
                                    </a:rPr>
                                    <m:t>𝑈𝑈</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e>
                          </m:mr>
                        </m:m>
                      </m:e>
                    </m:d>
                    <m:d>
                      <m:dPr>
                        <m:begChr m:val="["/>
                        <m:endChr m:val="]"/>
                        <m:ctrlPr>
                          <a:rPr lang="en-US" altLang="zh-CN" sz="2800" i="1">
                            <a:latin typeface="Cambria Math" charset="0"/>
                            <a:ea typeface="Times New Roman" charset="0"/>
                            <a:cs typeface="Times New Roman" charset="0"/>
                          </a:rPr>
                        </m:ctrlPr>
                      </m:dPr>
                      <m:e>
                        <m:m>
                          <m:mPr>
                            <m:mcs>
                              <m:mc>
                                <m:mcPr>
                                  <m:count m:val="2"/>
                                  <m:mcJc m:val="center"/>
                                </m:mcPr>
                              </m:mc>
                            </m:mcs>
                            <m:ctrlPr>
                              <a:rPr lang="en-US" altLang="zh-CN" sz="2800" i="1">
                                <a:latin typeface="Cambria Math" charset="0"/>
                                <a:ea typeface="Microsoft YaHei" charset="-122"/>
                                <a:cs typeface="Microsoft YaHei" charset="-122"/>
                              </a:rPr>
                            </m:ctrlPr>
                          </m:mP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𝐿𝐿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𝐿𝑈</m:t>
                                  </m:r>
                                </m:sub>
                              </m:sSub>
                            </m:e>
                          </m:mr>
                          <m:mr>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𝑈𝐿</m:t>
                                  </m:r>
                                </m:sub>
                              </m:sSub>
                            </m:e>
                            <m:e>
                              <m:sSub>
                                <m:sSubPr>
                                  <m:ctrlPr>
                                    <a:rPr lang="en-US" altLang="zh-CN" sz="2800" i="1">
                                      <a:latin typeface="Cambria Math" charset="0"/>
                                      <a:ea typeface="Microsoft YaHei" charset="-122"/>
                                      <a:cs typeface="Microsoft YaHei" charset="-122"/>
                                    </a:rPr>
                                  </m:ctrlPr>
                                </m:sSubPr>
                                <m:e>
                                  <m:r>
                                    <a:rPr lang="en-US" altLang="zh-CN" sz="2800" b="1" i="1">
                                      <a:solidFill>
                                        <a:schemeClr val="accent1">
                                          <a:lumMod val="50000"/>
                                        </a:schemeClr>
                                      </a:solidFill>
                                      <a:latin typeface="Cambria Math" charset="0"/>
                                      <a:ea typeface="Microsoft YaHei" charset="-122"/>
                                      <a:cs typeface="Microsoft YaHei" charset="-122"/>
                                    </a:rPr>
                                    <m:t>𝑾</m:t>
                                  </m:r>
                                </m:e>
                                <m:sub>
                                  <m:r>
                                    <a:rPr lang="en-US" altLang="zh-CN" sz="2800" i="1">
                                      <a:latin typeface="Cambria Math" charset="0"/>
                                      <a:ea typeface="Microsoft YaHei" charset="-122"/>
                                      <a:cs typeface="Microsoft YaHei" charset="-122"/>
                                    </a:rPr>
                                    <m:t>𝑈𝑈</m:t>
                                  </m:r>
                                </m:sub>
                              </m:sSub>
                            </m:e>
                          </m:mr>
                        </m:m>
                      </m:e>
                    </m:d>
                    <m:r>
                      <a:rPr lang="en-US" altLang="zh-CN" sz="2800" b="0" i="1" smtClean="0">
                        <a:latin typeface="Cambria Math" charset="0"/>
                        <a:ea typeface="Times New Roman" charset="0"/>
                        <a:cs typeface="Times New Roman" charset="0"/>
                      </a:rPr>
                      <m:t>=</m:t>
                    </m:r>
                    <m:d>
                      <m:dPr>
                        <m:begChr m:val="["/>
                        <m:endChr m:val="]"/>
                        <m:ctrlPr>
                          <a:rPr lang="mr-IN" altLang="zh-CN" sz="2800" b="1" i="1">
                            <a:latin typeface="Cambria Math" charset="0"/>
                            <a:ea typeface="Times New Roman" charset="0"/>
                            <a:cs typeface="Times New Roman" charset="0"/>
                          </a:rPr>
                        </m:ctrlPr>
                      </m:dPr>
                      <m:e>
                        <m:m>
                          <m:mPr>
                            <m:mcs>
                              <m:mc>
                                <m:mcPr>
                                  <m:count m:val="2"/>
                                  <m:mcJc m:val="center"/>
                                </m:mcPr>
                              </m:mc>
                            </m:mcs>
                            <m:ctrlPr>
                              <a:rPr lang="mr-IN" altLang="zh-CN" sz="2800" b="1" i="1">
                                <a:latin typeface="Cambria Math" charset="0"/>
                                <a:ea typeface="Times New Roman" charset="0"/>
                                <a:cs typeface="Times New Roman" charset="0"/>
                              </a:rPr>
                            </m:ctrlPr>
                          </m:mPr>
                          <m:mr>
                            <m:e>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i="1">
                                      <a:latin typeface="Cambria Math" charset="0"/>
                                      <a:ea typeface="Times New Roman" charset="0"/>
                                      <a:cs typeface="Times New Roman" charset="0"/>
                                    </a:rPr>
                                    <m:t>𝐿𝐿</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sSub>
                                <m:sSubPr>
                                  <m:ctrlPr>
                                    <a:rPr lang="en-US" altLang="zh-CN" sz="2800" i="1">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e>
                                <m:sub>
                                  <m:r>
                                    <a:rPr lang="en-US" altLang="zh-CN" sz="2800" i="1">
                                      <a:latin typeface="Cambria Math" charset="0"/>
                                      <a:ea typeface="Times New Roman" charset="0"/>
                                      <a:cs typeface="Times New Roman" charset="0"/>
                                    </a:rPr>
                                    <m:t>𝐿𝐿</m:t>
                                  </m:r>
                                </m:sub>
                              </m:sSub>
                            </m:e>
                            <m:e>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i="1">
                                      <a:latin typeface="Cambria Math" charset="0"/>
                                      <a:ea typeface="Times New Roman" charset="0"/>
                                      <a:cs typeface="Times New Roman" charset="0"/>
                                    </a:rPr>
                                    <m:t>𝐿𝐿</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sSub>
                                <m:sSubPr>
                                  <m:ctrlPr>
                                    <a:rPr lang="en-US" altLang="zh-CN" sz="2800" i="1">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e>
                                <m:sub>
                                  <m:r>
                                    <a:rPr lang="en-US" altLang="zh-CN" sz="2800" i="1">
                                      <a:latin typeface="Cambria Math" charset="0"/>
                                      <a:ea typeface="Times New Roman" charset="0"/>
                                      <a:cs typeface="Times New Roman" charset="0"/>
                                    </a:rPr>
                                    <m:t>𝐿𝑈</m:t>
                                  </m:r>
                                </m:sub>
                              </m:sSub>
                            </m:e>
                          </m:mr>
                          <m:mr>
                            <m:e>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i="1">
                                      <a:solidFill>
                                        <a:schemeClr val="accent1">
                                          <a:lumMod val="50000"/>
                                        </a:schemeClr>
                                      </a:solidFill>
                                      <a:latin typeface="Cambria Math" charset="0"/>
                                      <a:ea typeface="Times New Roman" charset="0"/>
                                      <a:cs typeface="Times New Roman" charset="0"/>
                                    </a:rPr>
                                    <m:t>𝑈𝑈</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sSub>
                                <m:sSubPr>
                                  <m:ctrlPr>
                                    <a:rPr lang="en-US" altLang="zh-CN" sz="2800" i="1">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e>
                                <m:sub>
                                  <m:r>
                                    <a:rPr lang="en-US" altLang="zh-CN" sz="2800" i="1">
                                      <a:latin typeface="Cambria Math" charset="0"/>
                                      <a:ea typeface="Times New Roman" charset="0"/>
                                      <a:cs typeface="Times New Roman" charset="0"/>
                                    </a:rPr>
                                    <m:t>𝑈𝐿</m:t>
                                  </m:r>
                                </m:sub>
                              </m:sSub>
                            </m:e>
                            <m:e>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i="1">
                                      <a:solidFill>
                                        <a:schemeClr val="accent1">
                                          <a:lumMod val="50000"/>
                                        </a:schemeClr>
                                      </a:solidFill>
                                      <a:latin typeface="Cambria Math" charset="0"/>
                                      <a:ea typeface="Times New Roman" charset="0"/>
                                      <a:cs typeface="Times New Roman" charset="0"/>
                                    </a:rPr>
                                    <m:t>𝑈𝑈</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sSub>
                                <m:sSubPr>
                                  <m:ctrlPr>
                                    <a:rPr lang="en-US" altLang="zh-CN" sz="2800" i="1">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e>
                                <m:sub>
                                  <m:r>
                                    <a:rPr lang="en-US" altLang="zh-CN" sz="2800" i="1">
                                      <a:latin typeface="Cambria Math" charset="0"/>
                                      <a:ea typeface="Times New Roman" charset="0"/>
                                      <a:cs typeface="Times New Roman" charset="0"/>
                                    </a:rPr>
                                    <m:t>𝑈𝑈</m:t>
                                  </m:r>
                                </m:sub>
                              </m:sSub>
                            </m:e>
                          </m:mr>
                        </m:m>
                      </m:e>
                    </m:d>
                  </m:oMath>
                </a14:m>
                <a:r>
                  <a:rPr lang="zh-CN" altLang="en-US" sz="2800" dirty="0">
                    <a:latin typeface="Microsoft YaHei" charset="-122"/>
                    <a:ea typeface="Microsoft YaHei" charset="-122"/>
                    <a:cs typeface="Microsoft YaHei" charset="-122"/>
                  </a:rPr>
                  <a:t>，</a:t>
                </a:r>
                <a:endParaRPr lang="en-US" altLang="zh-CN" sz="2800" dirty="0">
                  <a:latin typeface="Microsoft YaHei" charset="-122"/>
                  <a:ea typeface="Microsoft YaHei" charset="-122"/>
                  <a:cs typeface="Microsoft YaHei" charset="-122"/>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r>
                  <a:rPr lang="zh-CN" altLang="en-US" sz="2800" dirty="0">
                    <a:solidFill>
                      <a:srgbClr val="09405E"/>
                    </a:solidFill>
                    <a:latin typeface="Microsoft YaHei" charset="-122"/>
                    <a:ea typeface="Microsoft YaHei" charset="-122"/>
                    <a:cs typeface="Microsoft YaHei" charset="-122"/>
                  </a:rPr>
                  <a:t>所以</a:t>
                </a:r>
                <a14:m>
                  <m:oMath xmlns:m="http://schemas.openxmlformats.org/officeDocument/2006/math">
                    <m:sSub>
                      <m:sSubPr>
                        <m:ctrlPr>
                          <a:rPr lang="en-US" altLang="zh-CN" sz="2800" i="1">
                            <a:latin typeface="Cambria Math" charset="0"/>
                            <a:ea typeface="Times New Roman" charset="0"/>
                            <a:cs typeface="Times New Roman" charset="0"/>
                          </a:rPr>
                        </m:ctrlPr>
                      </m:sSubPr>
                      <m:e>
                        <m:r>
                          <a:rPr lang="en-US" altLang="zh-CN" sz="2800" b="1" i="1" smtClean="0">
                            <a:latin typeface="Cambria Math" charset="0"/>
                            <a:ea typeface="Times New Roman" charset="0"/>
                            <a:cs typeface="Times New Roman" charset="0"/>
                          </a:rPr>
                          <m:t>𝑷</m:t>
                        </m:r>
                      </m:e>
                      <m:sub>
                        <m:r>
                          <a:rPr lang="en-US" altLang="zh-CN" sz="2800" i="1">
                            <a:latin typeface="Cambria Math" charset="0"/>
                            <a:ea typeface="Times New Roman" charset="0"/>
                            <a:cs typeface="Times New Roman" charset="0"/>
                          </a:rPr>
                          <m:t>𝑈𝑈</m:t>
                        </m:r>
                      </m:sub>
                    </m:sSub>
                    <m:r>
                      <a:rPr lang="en-US" altLang="zh-CN" sz="2800" b="0" i="1" smtClean="0">
                        <a:latin typeface="Cambria Math" charset="0"/>
                        <a:ea typeface="Times New Roman" charset="0"/>
                        <a:cs typeface="Times New Roman" charset="0"/>
                      </a:rPr>
                      <m:t>=</m:t>
                    </m:r>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i="1">
                            <a:solidFill>
                              <a:schemeClr val="accent1">
                                <a:lumMod val="50000"/>
                              </a:schemeClr>
                            </a:solidFill>
                            <a:latin typeface="Cambria Math" charset="0"/>
                            <a:ea typeface="Times New Roman" charset="0"/>
                            <a:cs typeface="Times New Roman" charset="0"/>
                          </a:rPr>
                          <m:t>𝑈𝑈</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sSub>
                      <m:sSubPr>
                        <m:ctrlPr>
                          <a:rPr lang="en-US" altLang="zh-CN" sz="2800" i="1">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e>
                      <m:sub>
                        <m:r>
                          <a:rPr lang="en-US" altLang="zh-CN" sz="2800" i="1">
                            <a:latin typeface="Cambria Math" charset="0"/>
                            <a:ea typeface="Times New Roman" charset="0"/>
                            <a:cs typeface="Times New Roman" charset="0"/>
                          </a:rPr>
                          <m:t>𝑈𝑈</m:t>
                        </m:r>
                      </m:sub>
                    </m:sSub>
                  </m:oMath>
                </a14:m>
                <a:r>
                  <a:rPr lang="zh-CN" altLang="en-US" sz="2800" dirty="0">
                    <a:solidFill>
                      <a:srgbClr val="09405E"/>
                    </a:solidFill>
                    <a:latin typeface="Microsoft YaHei" charset="-122"/>
                    <a:ea typeface="Microsoft YaHei" charset="-122"/>
                    <a:cs typeface="Microsoft YaHei" charset="-122"/>
                  </a:rPr>
                  <a:t>，</a:t>
                </a:r>
                <a14:m>
                  <m:oMath xmlns:m="http://schemas.openxmlformats.org/officeDocument/2006/math">
                    <m:sSub>
                      <m:sSubPr>
                        <m:ctrlPr>
                          <a:rPr lang="en-US" altLang="zh-CN" sz="2800" i="1">
                            <a:latin typeface="Cambria Math" charset="0"/>
                            <a:ea typeface="Times New Roman" charset="0"/>
                            <a:cs typeface="Times New Roman" charset="0"/>
                          </a:rPr>
                        </m:ctrlPr>
                      </m:sSubPr>
                      <m:e>
                        <m:r>
                          <a:rPr lang="en-US" altLang="zh-CN" sz="2800" b="1" i="1">
                            <a:latin typeface="Cambria Math" charset="0"/>
                            <a:ea typeface="Times New Roman" charset="0"/>
                            <a:cs typeface="Times New Roman" charset="0"/>
                          </a:rPr>
                          <m:t>𝑷</m:t>
                        </m:r>
                      </m:e>
                      <m:sub>
                        <m:r>
                          <a:rPr lang="en-US" altLang="zh-CN" sz="2800" i="1">
                            <a:latin typeface="Cambria Math" charset="0"/>
                            <a:ea typeface="Times New Roman" charset="0"/>
                            <a:cs typeface="Times New Roman" charset="0"/>
                          </a:rPr>
                          <m:t>𝑈</m:t>
                        </m:r>
                        <m:r>
                          <a:rPr lang="en-US" altLang="zh-CN" sz="2800" b="0" i="1" smtClean="0">
                            <a:latin typeface="Cambria Math" charset="0"/>
                            <a:ea typeface="Times New Roman" charset="0"/>
                            <a:cs typeface="Times New Roman" charset="0"/>
                          </a:rPr>
                          <m:t>𝐿</m:t>
                        </m:r>
                      </m:sub>
                    </m:sSub>
                    <m:r>
                      <a:rPr lang="en-US" altLang="zh-CN" sz="2800" b="0" i="1" smtClean="0">
                        <a:latin typeface="Cambria Math" charset="0"/>
                        <a:ea typeface="Times New Roman" charset="0"/>
                        <a:cs typeface="Times New Roman" charset="0"/>
                      </a:rPr>
                      <m:t>=</m:t>
                    </m:r>
                    <m:sSubSup>
                      <m:sSubSupPr>
                        <m:ctrlPr>
                          <a:rPr lang="en-US" altLang="zh-CN" sz="2800" b="1" i="1">
                            <a:latin typeface="Cambria Math" charset="0"/>
                            <a:ea typeface="Times New Roman" charset="0"/>
                            <a:cs typeface="Times New Roman" charset="0"/>
                          </a:rPr>
                        </m:ctrlPr>
                      </m:sSubSup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𝑫</m:t>
                        </m:r>
                      </m:e>
                      <m:sub>
                        <m:r>
                          <a:rPr lang="en-US" altLang="zh-CN" sz="2800" i="1">
                            <a:solidFill>
                              <a:schemeClr val="accent1">
                                <a:lumMod val="50000"/>
                              </a:schemeClr>
                            </a:solidFill>
                            <a:latin typeface="Cambria Math" charset="0"/>
                            <a:ea typeface="Times New Roman" charset="0"/>
                            <a:cs typeface="Times New Roman" charset="0"/>
                          </a:rPr>
                          <m:t>𝑈𝑈</m:t>
                        </m:r>
                      </m:sub>
                      <m:sup>
                        <m:r>
                          <a:rPr lang="en-US" altLang="zh-CN" sz="2800" b="1"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𝟏</m:t>
                        </m:r>
                      </m:sup>
                    </m:sSubSup>
                    <m:sSub>
                      <m:sSubPr>
                        <m:ctrlPr>
                          <a:rPr lang="en-US" altLang="zh-CN" sz="2800" i="1">
                            <a:latin typeface="Cambria Math" charset="0"/>
                            <a:ea typeface="Times New Roman" charset="0"/>
                            <a:cs typeface="Times New Roman" charset="0"/>
                          </a:rPr>
                        </m:ctrlPr>
                      </m:sSubPr>
                      <m:e>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e>
                      <m:sub>
                        <m:r>
                          <a:rPr lang="en-US" altLang="zh-CN" sz="2800" i="1">
                            <a:latin typeface="Cambria Math" charset="0"/>
                            <a:ea typeface="Times New Roman" charset="0"/>
                            <a:cs typeface="Times New Roman" charset="0"/>
                          </a:rPr>
                          <m:t>𝑈𝐿</m:t>
                        </m:r>
                      </m:sub>
                    </m:sSub>
                  </m:oMath>
                </a14:m>
                <a:endParaRPr lang="en-US" altLang="zh-CN" sz="2800" dirty="0">
                  <a:solidFill>
                    <a:srgbClr val="09405E"/>
                  </a:solidFill>
                  <a:latin typeface="Microsoft YaHei" charset="-122"/>
                  <a:ea typeface="Microsoft YaHei" charset="-122"/>
                  <a:cs typeface="Microsoft YaHei" charset="-122"/>
                </a:endParaRPr>
              </a:p>
              <a:p>
                <a:pPr marL="12700">
                  <a:lnSpc>
                    <a:spcPct val="100000"/>
                  </a:lnSpc>
                  <a:spcBef>
                    <a:spcPts val="100"/>
                  </a:spcBef>
                </a:pPr>
                <a:endParaRPr lang="en-US" altLang="zh-CN" sz="2800" i="1" dirty="0">
                  <a:solidFill>
                    <a:srgbClr val="09405E"/>
                  </a:solidFill>
                  <a:latin typeface="Cambria Math" charset="0"/>
                  <a:ea typeface="Times New Roman" charset="0"/>
                  <a:cs typeface="Times New Roman" charset="0"/>
                </a:endParaRPr>
              </a:p>
              <a:p>
                <a:pPr marL="12700">
                  <a:lnSpc>
                    <a:spcPct val="100000"/>
                  </a:lnSpc>
                  <a:spcBef>
                    <a:spcPts val="100"/>
                  </a:spcBef>
                </a:pPr>
                <a:endParaRPr lang="en-US" altLang="zh-CN" sz="2800" i="1" dirty="0">
                  <a:solidFill>
                    <a:srgbClr val="09405E"/>
                  </a:solidFill>
                  <a:latin typeface="Cambria Math" charset="0"/>
                  <a:ea typeface="Times New Roman" charset="0"/>
                  <a:cs typeface="Times New Roman" charset="0"/>
                </a:endParaRPr>
              </a:p>
              <a:p>
                <a:pPr marL="12700">
                  <a:lnSpc>
                    <a:spcPct val="100000"/>
                  </a:lnSpc>
                  <a:spcBef>
                    <a:spcPts val="100"/>
                  </a:spcBef>
                </a:pPr>
                <a14:m>
                  <m:oMath xmlns:m="http://schemas.openxmlformats.org/officeDocument/2006/math">
                    <m:sSub>
                      <m:sSubPr>
                        <m:ctrlPr>
                          <a:rPr lang="en-US" altLang="zh-CN" sz="2800" i="1" smtClean="0">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panose="02040503050406030204" pitchFamily="18" charset="0"/>
                            <a:ea typeface="Times New Roman" charset="0"/>
                            <a:cs typeface="Times New Roman" charset="0"/>
                          </a:rPr>
                          <m:t>𝒇</m:t>
                        </m:r>
                      </m:e>
                      <m:sub>
                        <m:r>
                          <a:rPr lang="en-US" altLang="zh-CN" sz="2800" i="1">
                            <a:solidFill>
                              <a:srgbClr val="09405E"/>
                            </a:solidFill>
                            <a:latin typeface="Cambria Math" charset="0"/>
                            <a:ea typeface="Times New Roman" charset="0"/>
                            <a:cs typeface="Times New Roman" charset="0"/>
                          </a:rPr>
                          <m:t>𝑈</m:t>
                        </m:r>
                      </m:sub>
                    </m:sSub>
                    <m:r>
                      <a:rPr lang="en-US" altLang="zh-CN" sz="2800" i="1">
                        <a:solidFill>
                          <a:srgbClr val="09405E"/>
                        </a:solidFill>
                        <a:latin typeface="Cambria Math" charset="0"/>
                        <a:ea typeface="Times New Roman" charset="0"/>
                        <a:cs typeface="Times New Roman" charset="0"/>
                      </a:rPr>
                      <m:t>=</m:t>
                    </m:r>
                    <m:sSup>
                      <m:sSupPr>
                        <m:ctrlPr>
                          <a:rPr lang="en-US" altLang="zh-CN" sz="2800" i="1">
                            <a:solidFill>
                              <a:srgbClr val="09405E"/>
                            </a:solidFill>
                            <a:latin typeface="Cambria Math" charset="0"/>
                            <a:ea typeface="Times New Roman" charset="0"/>
                            <a:cs typeface="Times New Roman" charset="0"/>
                          </a:rPr>
                        </m:ctrlPr>
                      </m:sSupPr>
                      <m:e>
                        <m:d>
                          <m:dPr>
                            <m:ctrlPr>
                              <a:rPr lang="mr-IN" altLang="zh-CN" sz="2800" i="1">
                                <a:solidFill>
                                  <a:srgbClr val="09405E"/>
                                </a:solidFill>
                                <a:latin typeface="Cambria Math" charset="0"/>
                                <a:ea typeface="Cambria Math" charset="0"/>
                                <a:cs typeface="Cambria Math" charset="0"/>
                              </a:rPr>
                            </m:ctrlPr>
                          </m:dPr>
                          <m:e>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panose="02040503050406030204" pitchFamily="18" charset="0"/>
                                    <a:ea typeface="Times New Roman" charset="0"/>
                                    <a:cs typeface="Times New Roman" charset="0"/>
                                  </a:rPr>
                                  <m:t>𝑫</m:t>
                                </m:r>
                              </m:e>
                              <m:sub>
                                <m:r>
                                  <a:rPr lang="en-US" altLang="zh-CN" sz="2800" i="1">
                                    <a:solidFill>
                                      <a:srgbClr val="09405E"/>
                                    </a:solidFill>
                                    <a:latin typeface="Cambria Math" charset="0"/>
                                    <a:ea typeface="Times New Roman" charset="0"/>
                                    <a:cs typeface="Times New Roman" charset="0"/>
                                  </a:rPr>
                                  <m:t>𝑈𝑈</m:t>
                                </m:r>
                              </m:sub>
                            </m:sSub>
                            <m:r>
                              <a:rPr lang="en-US" altLang="zh-CN" sz="2800" i="1">
                                <a:solidFill>
                                  <a:srgbClr val="09405E"/>
                                </a:solidFill>
                                <a:latin typeface="Cambria Math" charset="0"/>
                                <a:ea typeface="Times New Roman" charset="0"/>
                                <a:cs typeface="Times New Roman" charset="0"/>
                              </a:rPr>
                              <m:t>−</m:t>
                            </m:r>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panose="02040503050406030204" pitchFamily="18" charset="0"/>
                                    <a:ea typeface="Times New Roman" charset="0"/>
                                    <a:cs typeface="Times New Roman" charset="0"/>
                                  </a:rPr>
                                  <m:t>𝑾</m:t>
                                </m:r>
                              </m:e>
                              <m:sub>
                                <m:r>
                                  <a:rPr lang="en-US" altLang="zh-CN" sz="2800" i="1">
                                    <a:solidFill>
                                      <a:srgbClr val="09405E"/>
                                    </a:solidFill>
                                    <a:latin typeface="Cambria Math" charset="0"/>
                                    <a:ea typeface="Times New Roman" charset="0"/>
                                    <a:cs typeface="Times New Roman" charset="0"/>
                                  </a:rPr>
                                  <m:t>𝑈𝑈</m:t>
                                </m:r>
                              </m:sub>
                            </m:sSub>
                          </m:e>
                        </m:d>
                      </m:e>
                      <m:sup>
                        <m:r>
                          <a:rPr lang="en-US" altLang="zh-CN" sz="2800" i="1">
                            <a:solidFill>
                              <a:srgbClr val="09405E"/>
                            </a:solidFill>
                            <a:latin typeface="Cambria Math" charset="0"/>
                            <a:ea typeface="Times New Roman" charset="0"/>
                            <a:cs typeface="Times New Roman" charset="0"/>
                          </a:rPr>
                          <m:t>−1</m:t>
                        </m:r>
                      </m:sup>
                    </m:sSup>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panose="02040503050406030204" pitchFamily="18" charset="0"/>
                            <a:ea typeface="Times New Roman" charset="0"/>
                            <a:cs typeface="Times New Roman" charset="0"/>
                          </a:rPr>
                          <m:t>𝑾</m:t>
                        </m:r>
                      </m:e>
                      <m:sub>
                        <m:r>
                          <a:rPr lang="en-US" altLang="zh-CN" sz="2800" i="1">
                            <a:solidFill>
                              <a:srgbClr val="09405E"/>
                            </a:solidFill>
                            <a:latin typeface="Cambria Math" charset="0"/>
                            <a:ea typeface="Times New Roman" charset="0"/>
                            <a:cs typeface="Times New Roman" charset="0"/>
                          </a:rPr>
                          <m:t>𝑈𝐿</m:t>
                        </m:r>
                      </m:sub>
                    </m:sSub>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panose="02040503050406030204" pitchFamily="18" charset="0"/>
                            <a:ea typeface="Times New Roman" charset="0"/>
                            <a:cs typeface="Times New Roman" charset="0"/>
                          </a:rPr>
                          <m:t>𝒇</m:t>
                        </m:r>
                      </m:e>
                      <m:sub>
                        <m:r>
                          <a:rPr lang="en-US" altLang="zh-CN" sz="2800" b="0" i="1">
                            <a:solidFill>
                              <a:srgbClr val="09405E"/>
                            </a:solidFill>
                            <a:latin typeface="Cambria Math" charset="0"/>
                            <a:ea typeface="Times New Roman" charset="0"/>
                            <a:cs typeface="Times New Roman" charset="0"/>
                          </a:rPr>
                          <m:t>𝐿</m:t>
                        </m:r>
                      </m:sub>
                    </m:sSub>
                  </m:oMath>
                </a14:m>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dirty="0">
                  <a:latin typeface="Microsoft YaHei" charset="-122"/>
                  <a:ea typeface="Microsoft YaHei" charset="-122"/>
                  <a:cs typeface="Microsoft YaHei" charset="-122"/>
                </a:endParaRPr>
              </a:p>
              <a:p>
                <a:pPr marL="12700">
                  <a:lnSpc>
                    <a:spcPct val="100000"/>
                  </a:lnSpc>
                  <a:spcBef>
                    <a:spcPts val="100"/>
                  </a:spcBef>
                </a:pPr>
                <a:endParaRPr lang="en-US" altLang="zh-CN"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927629"/>
                <a:ext cx="11561763" cy="5298007"/>
              </a:xfrm>
              <a:blipFill rotWithShape="0">
                <a:blip r:embed="rId3"/>
                <a:stretch>
                  <a:fillRect l="-89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8361421" cy="392112"/>
          </a:xfrm>
        </p:spPr>
        <p:txBody>
          <a:bodyPr/>
          <a:lstStyle/>
          <a:p>
            <a:r>
              <a:rPr lang="zh-CN" altLang="en-US" spc="-5" dirty="0">
                <a:solidFill>
                  <a:srgbClr val="FFFFFF"/>
                </a:solidFill>
                <a:latin typeface="Microsoft YaHei"/>
                <a:cs typeface="Microsoft YaHei"/>
              </a:rPr>
              <a:t>利用拉普拉斯计算最优解</a:t>
            </a:r>
            <a:endParaRPr lang="zh-CN" alt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4" name="矩形 3"/>
              <p:cNvSpPr/>
              <p:nvPr/>
            </p:nvSpPr>
            <p:spPr>
              <a:xfrm>
                <a:off x="1383639" y="4186241"/>
                <a:ext cx="5439694" cy="8213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05E"/>
                          </a:solidFill>
                          <a:latin typeface="Cambria Math" charset="0"/>
                          <a:ea typeface="Times New Roman" charset="0"/>
                          <a:cs typeface="Times New Roman" charset="0"/>
                        </a:rPr>
                        <m:t>=</m:t>
                      </m:r>
                      <m:sSup>
                        <m:sSupPr>
                          <m:ctrlPr>
                            <a:rPr lang="en-US" altLang="zh-CN" sz="2800" i="1" smtClean="0">
                              <a:solidFill>
                                <a:srgbClr val="094162"/>
                              </a:solidFill>
                              <a:latin typeface="Cambria Math" charset="0"/>
                              <a:ea typeface="Times New Roman" charset="0"/>
                              <a:cs typeface="Times New Roman" charset="0"/>
                            </a:rPr>
                          </m:ctrlPr>
                        </m:sSupPr>
                        <m:e>
                          <m:d>
                            <m:dPr>
                              <m:ctrlPr>
                                <a:rPr lang="mr-IN" altLang="zh-CN" sz="2800" i="1">
                                  <a:solidFill>
                                    <a:srgbClr val="094162"/>
                                  </a:solidFill>
                                  <a:latin typeface="Cambria Math" charset="0"/>
                                  <a:ea typeface="Cambria Math" charset="0"/>
                                  <a:cs typeface="Cambria Math" charset="0"/>
                                </a:rPr>
                              </m:ctrlPr>
                            </m:dPr>
                            <m:e>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𝑫</m:t>
                                  </m:r>
                                </m:e>
                                <m:sub>
                                  <m:r>
                                    <a:rPr lang="en-US" altLang="zh-CN" sz="2800" i="1">
                                      <a:solidFill>
                                        <a:srgbClr val="094162"/>
                                      </a:solidFill>
                                      <a:latin typeface="Cambria Math" charset="0"/>
                                      <a:ea typeface="Times New Roman" charset="0"/>
                                      <a:cs typeface="Times New Roman" charset="0"/>
                                    </a:rPr>
                                    <m:t>𝑈𝑈</m:t>
                                  </m:r>
                                </m:sub>
                              </m:sSub>
                              <m:d>
                                <m:dPr>
                                  <m:ctrlPr>
                                    <a:rPr lang="mr-IN" altLang="zh-CN" sz="2800" i="1" smtClean="0">
                                      <a:solidFill>
                                        <a:srgbClr val="094162"/>
                                      </a:solidFill>
                                      <a:latin typeface="Cambria Math" charset="0"/>
                                      <a:ea typeface="Times New Roman" charset="0"/>
                                      <a:cs typeface="Times New Roman" charset="0"/>
                                    </a:rPr>
                                  </m:ctrlPr>
                                </m:dPr>
                                <m:e>
                                  <m:r>
                                    <a:rPr lang="en-US" altLang="zh-CN" sz="2800" b="1" i="1">
                                      <a:solidFill>
                                        <a:srgbClr val="094162"/>
                                      </a:solidFill>
                                      <a:latin typeface="Cambria Math" charset="0"/>
                                      <a:ea typeface="Times New Roman" charset="0"/>
                                      <a:cs typeface="Times New Roman" charset="0"/>
                                    </a:rPr>
                                    <m:t>𝑰</m:t>
                                  </m:r>
                                  <m:r>
                                    <a:rPr lang="en-US" altLang="zh-CN" sz="2800" i="1">
                                      <a:solidFill>
                                        <a:srgbClr val="094162"/>
                                      </a:solidFill>
                                      <a:latin typeface="Cambria Math" charset="0"/>
                                      <a:ea typeface="Times New Roman" charset="0"/>
                                      <a:cs typeface="Times New Roman" charset="0"/>
                                    </a:rPr>
                                    <m:t>−</m:t>
                                  </m:r>
                                  <m:sSubSup>
                                    <m:sSubSupPr>
                                      <m:ctrlPr>
                                        <a:rPr lang="en-US" altLang="zh-CN" sz="2800" b="1" i="1">
                                          <a:solidFill>
                                            <a:srgbClr val="094162"/>
                                          </a:solidFill>
                                          <a:latin typeface="Cambria Math" charset="0"/>
                                          <a:ea typeface="Times New Roman" charset="0"/>
                                          <a:cs typeface="Times New Roman" charset="0"/>
                                        </a:rPr>
                                      </m:ctrlPr>
                                    </m:sSubSupPr>
                                    <m:e>
                                      <m:r>
                                        <a:rPr lang="en-US" altLang="zh-CN" sz="2800" b="1" i="1">
                                          <a:solidFill>
                                            <a:srgbClr val="094162"/>
                                          </a:solidFill>
                                          <a:latin typeface="Cambria Math" panose="02040503050406030204" pitchFamily="18" charset="0"/>
                                          <a:ea typeface="Times New Roman" charset="0"/>
                                          <a:cs typeface="Times New Roman" charset="0"/>
                                        </a:rPr>
                                        <m:t>𝑫</m:t>
                                      </m:r>
                                    </m:e>
                                    <m:sub>
                                      <m:r>
                                        <a:rPr lang="en-US" altLang="zh-CN" sz="2800" i="1">
                                          <a:solidFill>
                                            <a:srgbClr val="094162"/>
                                          </a:solidFill>
                                          <a:latin typeface="Cambria Math" charset="0"/>
                                          <a:ea typeface="Times New Roman" charset="0"/>
                                          <a:cs typeface="Times New Roman" charset="0"/>
                                        </a:rPr>
                                        <m:t>𝑈𝑈</m:t>
                                      </m:r>
                                    </m:sub>
                                    <m:sup>
                                      <m:r>
                                        <a:rPr lang="en-US" altLang="zh-CN" sz="2800" b="1" i="1">
                                          <a:solidFill>
                                            <a:srgbClr val="094162"/>
                                          </a:solidFill>
                                          <a:latin typeface="Cambria Math" charset="0"/>
                                          <a:ea typeface="Times New Roman" charset="0"/>
                                          <a:cs typeface="Times New Roman" charset="0"/>
                                        </a:rPr>
                                        <m:t>−</m:t>
                                      </m:r>
                                      <m:r>
                                        <a:rPr lang="en-US" altLang="zh-CN" sz="2800" b="1" i="1">
                                          <a:solidFill>
                                            <a:srgbClr val="094162"/>
                                          </a:solidFill>
                                          <a:latin typeface="Cambria Math" charset="0"/>
                                          <a:ea typeface="Times New Roman" charset="0"/>
                                          <a:cs typeface="Times New Roman" charset="0"/>
                                        </a:rPr>
                                        <m:t>𝟏</m:t>
                                      </m:r>
                                    </m:sup>
                                  </m:sSubSup>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𝑾</m:t>
                                      </m:r>
                                    </m:e>
                                    <m:sub>
                                      <m:r>
                                        <a:rPr lang="en-US" altLang="zh-CN" sz="2800" i="1">
                                          <a:solidFill>
                                            <a:srgbClr val="094162"/>
                                          </a:solidFill>
                                          <a:latin typeface="Cambria Math" charset="0"/>
                                          <a:ea typeface="Times New Roman" charset="0"/>
                                          <a:cs typeface="Times New Roman" charset="0"/>
                                        </a:rPr>
                                        <m:t>𝑈𝑈</m:t>
                                      </m:r>
                                    </m:sub>
                                  </m:sSub>
                                </m:e>
                              </m:d>
                            </m:e>
                          </m:d>
                        </m:e>
                        <m:sup>
                          <m:r>
                            <a:rPr lang="en-US" altLang="zh-CN" sz="2800" i="1">
                              <a:solidFill>
                                <a:srgbClr val="094162"/>
                              </a:solidFill>
                              <a:latin typeface="Cambria Math" charset="0"/>
                              <a:ea typeface="Times New Roman" charset="0"/>
                              <a:cs typeface="Times New Roman" charset="0"/>
                            </a:rPr>
                            <m:t>−1</m:t>
                          </m:r>
                        </m:sup>
                      </m:sSup>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𝑾</m:t>
                          </m:r>
                        </m:e>
                        <m:sub>
                          <m:r>
                            <a:rPr lang="en-US" altLang="zh-CN" sz="2800" i="1">
                              <a:solidFill>
                                <a:srgbClr val="094162"/>
                              </a:solidFill>
                              <a:latin typeface="Cambria Math" charset="0"/>
                              <a:ea typeface="Times New Roman" charset="0"/>
                              <a:cs typeface="Times New Roman" charset="0"/>
                            </a:rPr>
                            <m:t>𝑈𝐿</m:t>
                          </m:r>
                        </m:sub>
                      </m:sSub>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𝒇</m:t>
                          </m:r>
                        </m:e>
                        <m:sub>
                          <m:r>
                            <a:rPr lang="en-US" altLang="zh-CN" sz="2800" i="1">
                              <a:solidFill>
                                <a:srgbClr val="094162"/>
                              </a:solidFill>
                              <a:latin typeface="Cambria Math" charset="0"/>
                              <a:ea typeface="Times New Roman" charset="0"/>
                              <a:cs typeface="Times New Roman" charset="0"/>
                            </a:rPr>
                            <m:t>𝐿</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1383639" y="4186241"/>
                <a:ext cx="5439694" cy="82137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383639" y="5140209"/>
                <a:ext cx="5016630" cy="662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charset="0"/>
                          <a:ea typeface="Times New Roman" charset="0"/>
                          <a:cs typeface="Times New Roman" charset="0"/>
                        </a:rPr>
                        <m:t>=</m:t>
                      </m:r>
                      <m:sSup>
                        <m:sSupPr>
                          <m:ctrlPr>
                            <a:rPr lang="en-US" altLang="zh-CN" sz="2800" i="1">
                              <a:solidFill>
                                <a:srgbClr val="094162"/>
                              </a:solidFill>
                              <a:latin typeface="Cambria Math" charset="0"/>
                              <a:ea typeface="Times New Roman" charset="0"/>
                              <a:cs typeface="Times New Roman" charset="0"/>
                            </a:rPr>
                          </m:ctrlPr>
                        </m:sSupPr>
                        <m:e>
                          <m:d>
                            <m:dPr>
                              <m:ctrlPr>
                                <a:rPr lang="mr-IN" altLang="zh-CN" sz="2800" i="1">
                                  <a:solidFill>
                                    <a:srgbClr val="094162"/>
                                  </a:solidFill>
                                  <a:latin typeface="Cambria Math" charset="0"/>
                                  <a:ea typeface="Cambria Math" charset="0"/>
                                  <a:cs typeface="Cambria Math" charset="0"/>
                                </a:rPr>
                              </m:ctrlPr>
                            </m:dPr>
                            <m:e>
                              <m:r>
                                <a:rPr lang="en-US" altLang="zh-CN" sz="2800" b="1" i="1">
                                  <a:solidFill>
                                    <a:srgbClr val="094162"/>
                                  </a:solidFill>
                                  <a:latin typeface="Cambria Math" charset="0"/>
                                  <a:ea typeface="Times New Roman" charset="0"/>
                                  <a:cs typeface="Times New Roman" charset="0"/>
                                </a:rPr>
                                <m:t>𝑰</m:t>
                              </m:r>
                              <m:r>
                                <a:rPr lang="en-US" altLang="zh-CN" sz="2800" i="1">
                                  <a:solidFill>
                                    <a:srgbClr val="094162"/>
                                  </a:solidFill>
                                  <a:latin typeface="Cambria Math" charset="0"/>
                                  <a:ea typeface="Times New Roman" charset="0"/>
                                  <a:cs typeface="Times New Roman" charset="0"/>
                                </a:rPr>
                                <m:t>−</m:t>
                              </m:r>
                              <m:sSubSup>
                                <m:sSubSupPr>
                                  <m:ctrlPr>
                                    <a:rPr lang="en-US" altLang="zh-CN" sz="2800" b="1" i="1">
                                      <a:solidFill>
                                        <a:srgbClr val="094162"/>
                                      </a:solidFill>
                                      <a:latin typeface="Cambria Math" charset="0"/>
                                      <a:ea typeface="Times New Roman" charset="0"/>
                                      <a:cs typeface="Times New Roman" charset="0"/>
                                    </a:rPr>
                                  </m:ctrlPr>
                                </m:sSubSupPr>
                                <m:e>
                                  <m:r>
                                    <a:rPr lang="en-US" altLang="zh-CN" sz="2800" b="1" i="1">
                                      <a:solidFill>
                                        <a:srgbClr val="094162"/>
                                      </a:solidFill>
                                      <a:latin typeface="Cambria Math" panose="02040503050406030204" pitchFamily="18" charset="0"/>
                                      <a:ea typeface="Times New Roman" charset="0"/>
                                      <a:cs typeface="Times New Roman" charset="0"/>
                                    </a:rPr>
                                    <m:t>𝑫</m:t>
                                  </m:r>
                                </m:e>
                                <m:sub>
                                  <m:r>
                                    <a:rPr lang="en-US" altLang="zh-CN" sz="2800" i="1">
                                      <a:solidFill>
                                        <a:srgbClr val="094162"/>
                                      </a:solidFill>
                                      <a:latin typeface="Cambria Math" charset="0"/>
                                      <a:ea typeface="Times New Roman" charset="0"/>
                                      <a:cs typeface="Times New Roman" charset="0"/>
                                    </a:rPr>
                                    <m:t>𝑈𝑈</m:t>
                                  </m:r>
                                </m:sub>
                                <m:sup>
                                  <m:r>
                                    <a:rPr lang="en-US" altLang="zh-CN" sz="2800" b="1" i="1">
                                      <a:solidFill>
                                        <a:srgbClr val="094162"/>
                                      </a:solidFill>
                                      <a:latin typeface="Cambria Math" charset="0"/>
                                      <a:ea typeface="Times New Roman" charset="0"/>
                                      <a:cs typeface="Times New Roman" charset="0"/>
                                    </a:rPr>
                                    <m:t>−</m:t>
                                  </m:r>
                                  <m:r>
                                    <a:rPr lang="en-US" altLang="zh-CN" sz="2800" b="1" i="1">
                                      <a:solidFill>
                                        <a:srgbClr val="094162"/>
                                      </a:solidFill>
                                      <a:latin typeface="Cambria Math" charset="0"/>
                                      <a:ea typeface="Times New Roman" charset="0"/>
                                      <a:cs typeface="Times New Roman" charset="0"/>
                                    </a:rPr>
                                    <m:t>𝟏</m:t>
                                  </m:r>
                                </m:sup>
                              </m:sSubSup>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𝑾</m:t>
                                  </m:r>
                                </m:e>
                                <m:sub>
                                  <m:r>
                                    <a:rPr lang="en-US" altLang="zh-CN" sz="2800" i="1">
                                      <a:solidFill>
                                        <a:srgbClr val="094162"/>
                                      </a:solidFill>
                                      <a:latin typeface="Cambria Math" charset="0"/>
                                      <a:ea typeface="Times New Roman" charset="0"/>
                                      <a:cs typeface="Times New Roman" charset="0"/>
                                    </a:rPr>
                                    <m:t>𝑈𝑈</m:t>
                                  </m:r>
                                </m:sub>
                              </m:sSub>
                            </m:e>
                          </m:d>
                        </m:e>
                        <m:sup>
                          <m:r>
                            <a:rPr lang="en-US" altLang="zh-CN" sz="2800" i="1">
                              <a:solidFill>
                                <a:srgbClr val="094162"/>
                              </a:solidFill>
                              <a:latin typeface="Cambria Math" charset="0"/>
                              <a:ea typeface="Times New Roman" charset="0"/>
                              <a:cs typeface="Times New Roman" charset="0"/>
                            </a:rPr>
                            <m:t>−1</m:t>
                          </m:r>
                        </m:sup>
                      </m:sSup>
                      <m:sSub>
                        <m:sSubPr>
                          <m:ctrlPr>
                            <a:rPr lang="en-US" altLang="zh-CN" sz="2800" i="1">
                              <a:solidFill>
                                <a:srgbClr val="094162"/>
                              </a:solidFill>
                              <a:latin typeface="Cambria Math" charset="0"/>
                              <a:ea typeface="Times New Roman" charset="0"/>
                              <a:cs typeface="Times New Roman" charset="0"/>
                            </a:rPr>
                          </m:ctrlPr>
                        </m:sSubPr>
                        <m:e>
                          <m:sSubSup>
                            <m:sSubSupPr>
                              <m:ctrlPr>
                                <a:rPr lang="en-US" altLang="zh-CN" sz="2800" b="1" i="1">
                                  <a:solidFill>
                                    <a:srgbClr val="094162"/>
                                  </a:solidFill>
                                  <a:latin typeface="Cambria Math" charset="0"/>
                                  <a:ea typeface="Times New Roman" charset="0"/>
                                  <a:cs typeface="Times New Roman" charset="0"/>
                                </a:rPr>
                              </m:ctrlPr>
                            </m:sSubSupPr>
                            <m:e>
                              <m:r>
                                <a:rPr lang="en-US" altLang="zh-CN" sz="2800" b="1" i="1">
                                  <a:solidFill>
                                    <a:srgbClr val="094162"/>
                                  </a:solidFill>
                                  <a:latin typeface="Cambria Math" panose="02040503050406030204" pitchFamily="18" charset="0"/>
                                  <a:ea typeface="Times New Roman" charset="0"/>
                                  <a:cs typeface="Times New Roman" charset="0"/>
                                </a:rPr>
                                <m:t>𝑫</m:t>
                              </m:r>
                            </m:e>
                            <m:sub>
                              <m:r>
                                <a:rPr lang="en-US" altLang="zh-CN" sz="2800" i="1">
                                  <a:solidFill>
                                    <a:srgbClr val="094162"/>
                                  </a:solidFill>
                                  <a:latin typeface="Cambria Math" charset="0"/>
                                  <a:ea typeface="Times New Roman" charset="0"/>
                                  <a:cs typeface="Times New Roman" charset="0"/>
                                </a:rPr>
                                <m:t>𝑈𝑈</m:t>
                              </m:r>
                            </m:sub>
                            <m:sup>
                              <m:r>
                                <a:rPr lang="en-US" altLang="zh-CN" sz="2800" b="1" i="1">
                                  <a:solidFill>
                                    <a:srgbClr val="094162"/>
                                  </a:solidFill>
                                  <a:latin typeface="Cambria Math" charset="0"/>
                                  <a:ea typeface="Times New Roman" charset="0"/>
                                  <a:cs typeface="Times New Roman" charset="0"/>
                                </a:rPr>
                                <m:t>−</m:t>
                              </m:r>
                              <m:r>
                                <a:rPr lang="en-US" altLang="zh-CN" sz="2800" b="1" i="1">
                                  <a:solidFill>
                                    <a:srgbClr val="094162"/>
                                  </a:solidFill>
                                  <a:latin typeface="Cambria Math" charset="0"/>
                                  <a:ea typeface="Times New Roman" charset="0"/>
                                  <a:cs typeface="Times New Roman" charset="0"/>
                                </a:rPr>
                                <m:t>𝟏</m:t>
                              </m:r>
                            </m:sup>
                          </m:sSubSup>
                          <m:r>
                            <a:rPr lang="en-US" altLang="zh-CN" sz="2800" b="1" i="1">
                              <a:solidFill>
                                <a:srgbClr val="094162"/>
                              </a:solidFill>
                              <a:latin typeface="Cambria Math" panose="02040503050406030204" pitchFamily="18" charset="0"/>
                              <a:ea typeface="Times New Roman" charset="0"/>
                              <a:cs typeface="Times New Roman" charset="0"/>
                            </a:rPr>
                            <m:t>𝑾</m:t>
                          </m:r>
                        </m:e>
                        <m:sub>
                          <m:r>
                            <a:rPr lang="en-US" altLang="zh-CN" sz="2800" i="1">
                              <a:solidFill>
                                <a:srgbClr val="094162"/>
                              </a:solidFill>
                              <a:latin typeface="Cambria Math" charset="0"/>
                              <a:ea typeface="Times New Roman" charset="0"/>
                              <a:cs typeface="Times New Roman" charset="0"/>
                            </a:rPr>
                            <m:t>𝑈𝐿</m:t>
                          </m:r>
                        </m:sub>
                      </m:sSub>
                      <m:sSub>
                        <m:sSubPr>
                          <m:ctrlPr>
                            <a:rPr lang="en-US" altLang="zh-CN" sz="2800" i="1">
                              <a:solidFill>
                                <a:srgbClr val="094162"/>
                              </a:solidFill>
                              <a:latin typeface="Cambria Math" charset="0"/>
                              <a:ea typeface="Times New Roman" charset="0"/>
                              <a:cs typeface="Times New Roman" charset="0"/>
                            </a:rPr>
                          </m:ctrlPr>
                        </m:sSubPr>
                        <m:e>
                          <m:r>
                            <a:rPr lang="en-US" altLang="zh-CN" sz="2800" b="1" i="1">
                              <a:solidFill>
                                <a:srgbClr val="094162"/>
                              </a:solidFill>
                              <a:latin typeface="Cambria Math" panose="02040503050406030204" pitchFamily="18" charset="0"/>
                              <a:ea typeface="Times New Roman" charset="0"/>
                              <a:cs typeface="Times New Roman" charset="0"/>
                            </a:rPr>
                            <m:t>𝒇</m:t>
                          </m:r>
                        </m:e>
                        <m:sub>
                          <m:r>
                            <a:rPr lang="en-US" altLang="zh-CN" sz="2800" i="1">
                              <a:solidFill>
                                <a:srgbClr val="094162"/>
                              </a:solidFill>
                              <a:latin typeface="Cambria Math" charset="0"/>
                              <a:ea typeface="Times New Roman" charset="0"/>
                              <a:cs typeface="Times New Roman" charset="0"/>
                            </a:rPr>
                            <m:t>𝐿</m:t>
                          </m:r>
                        </m:sub>
                      </m:sSub>
                    </m:oMath>
                  </m:oMathPara>
                </a14:m>
                <a:endParaRPr lang="zh-CN" altLang="en-US" sz="2800" dirty="0">
                  <a:solidFill>
                    <a:srgbClr val="094162"/>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383639" y="5140209"/>
                <a:ext cx="5016630" cy="66287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398316" y="6073900"/>
                <a:ext cx="3488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9405E"/>
                          </a:solidFill>
                          <a:latin typeface="Cambria Math" charset="0"/>
                          <a:ea typeface="Times New Roman" charset="0"/>
                          <a:cs typeface="Times New Roman" charset="0"/>
                        </a:rPr>
                        <m:t>=</m:t>
                      </m:r>
                      <m:sSup>
                        <m:sSupPr>
                          <m:ctrlPr>
                            <a:rPr lang="en-US" altLang="zh-CN" sz="2800" i="1">
                              <a:solidFill>
                                <a:srgbClr val="09405E"/>
                              </a:solidFill>
                              <a:latin typeface="Cambria Math" charset="0"/>
                              <a:ea typeface="Times New Roman" charset="0"/>
                              <a:cs typeface="Times New Roman" charset="0"/>
                            </a:rPr>
                          </m:ctrlPr>
                        </m:sSupPr>
                        <m:e>
                          <m:d>
                            <m:dPr>
                              <m:ctrlPr>
                                <a:rPr lang="en-US" altLang="zh-CN" sz="2800" i="1">
                                  <a:solidFill>
                                    <a:srgbClr val="09405E"/>
                                  </a:solidFill>
                                  <a:latin typeface="Cambria Math" charset="0"/>
                                  <a:ea typeface="Times New Roman" charset="0"/>
                                  <a:cs typeface="Times New Roman" charset="0"/>
                                </a:rPr>
                              </m:ctrlPr>
                            </m:dPr>
                            <m:e>
                              <m:r>
                                <a:rPr lang="en-US" altLang="zh-CN" sz="2800" b="1" i="1">
                                  <a:solidFill>
                                    <a:srgbClr val="09405E"/>
                                  </a:solidFill>
                                  <a:latin typeface="Cambria Math" charset="0"/>
                                  <a:ea typeface="Times New Roman" charset="0"/>
                                  <a:cs typeface="Times New Roman" charset="0"/>
                                </a:rPr>
                                <m:t>𝑰</m:t>
                              </m:r>
                              <m:r>
                                <a:rPr lang="en-US" altLang="zh-CN" sz="2800" i="1">
                                  <a:solidFill>
                                    <a:srgbClr val="09405E"/>
                                  </a:solidFill>
                                  <a:latin typeface="Cambria Math" charset="0"/>
                                  <a:ea typeface="Times New Roman" charset="0"/>
                                  <a:cs typeface="Times New Roman" charset="0"/>
                                </a:rPr>
                                <m:t>−</m:t>
                              </m:r>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charset="0"/>
                                      <a:ea typeface="Times New Roman" charset="0"/>
                                      <a:cs typeface="Times New Roman" charset="0"/>
                                    </a:rPr>
                                    <m:t>𝑷</m:t>
                                  </m:r>
                                </m:e>
                                <m:sub>
                                  <m:r>
                                    <a:rPr lang="en-US" altLang="zh-CN" sz="2800" i="1">
                                      <a:solidFill>
                                        <a:srgbClr val="09405E"/>
                                      </a:solidFill>
                                      <a:latin typeface="Cambria Math" charset="0"/>
                                      <a:ea typeface="Times New Roman" charset="0"/>
                                      <a:cs typeface="Times New Roman" charset="0"/>
                                    </a:rPr>
                                    <m:t>𝑈𝑈</m:t>
                                  </m:r>
                                </m:sub>
                              </m:sSub>
                            </m:e>
                          </m:d>
                        </m:e>
                        <m:sup>
                          <m:r>
                            <a:rPr lang="en-US" altLang="zh-CN" sz="2800" i="1">
                              <a:solidFill>
                                <a:srgbClr val="09405E"/>
                              </a:solidFill>
                              <a:latin typeface="Cambria Math" charset="0"/>
                              <a:ea typeface="Times New Roman" charset="0"/>
                              <a:cs typeface="Times New Roman" charset="0"/>
                            </a:rPr>
                            <m:t>−1</m:t>
                          </m:r>
                        </m:sup>
                      </m:sSup>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charset="0"/>
                              <a:ea typeface="Times New Roman" charset="0"/>
                              <a:cs typeface="Times New Roman" charset="0"/>
                            </a:rPr>
                            <m:t>𝑷</m:t>
                          </m:r>
                        </m:e>
                        <m:sub>
                          <m:r>
                            <a:rPr lang="en-US" altLang="zh-CN" sz="2800" i="1">
                              <a:solidFill>
                                <a:srgbClr val="09405E"/>
                              </a:solidFill>
                              <a:latin typeface="Cambria Math" charset="0"/>
                              <a:ea typeface="Times New Roman" charset="0"/>
                              <a:cs typeface="Times New Roman" charset="0"/>
                            </a:rPr>
                            <m:t>𝑈𝐿</m:t>
                          </m:r>
                        </m:sub>
                      </m:sSub>
                      <m:sSub>
                        <m:sSubPr>
                          <m:ctrlPr>
                            <a:rPr lang="en-US" altLang="zh-CN" sz="2800" i="1">
                              <a:solidFill>
                                <a:srgbClr val="09405E"/>
                              </a:solidFill>
                              <a:latin typeface="Cambria Math" charset="0"/>
                              <a:ea typeface="Times New Roman" charset="0"/>
                              <a:cs typeface="Times New Roman" charset="0"/>
                            </a:rPr>
                          </m:ctrlPr>
                        </m:sSubPr>
                        <m:e>
                          <m:r>
                            <a:rPr lang="en-US" altLang="zh-CN" sz="2800" b="1" i="1">
                              <a:solidFill>
                                <a:srgbClr val="09405E"/>
                              </a:solidFill>
                              <a:latin typeface="Cambria Math" panose="02040503050406030204" pitchFamily="18" charset="0"/>
                              <a:ea typeface="Times New Roman" charset="0"/>
                              <a:cs typeface="Times New Roman" charset="0"/>
                            </a:rPr>
                            <m:t>𝒇</m:t>
                          </m:r>
                        </m:e>
                        <m:sub>
                          <m:r>
                            <a:rPr lang="en-US" altLang="zh-CN" sz="2800" i="1">
                              <a:solidFill>
                                <a:srgbClr val="09405E"/>
                              </a:solidFill>
                              <a:latin typeface="Cambria Math" charset="0"/>
                              <a:ea typeface="Times New Roman" charset="0"/>
                              <a:cs typeface="Times New Roman" charset="0"/>
                            </a:rPr>
                            <m:t>𝐿</m:t>
                          </m:r>
                        </m:sub>
                      </m:sSub>
                    </m:oMath>
                  </m:oMathPara>
                </a14:m>
                <a:endParaRPr lang="zh-CN" altLang="en-US" sz="2800" dirty="0">
                  <a:solidFill>
                    <a:srgbClr val="09405E"/>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398316" y="6073900"/>
                <a:ext cx="3488071"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034088" y="6133182"/>
                <a:ext cx="7378045" cy="646331"/>
              </a:xfrm>
              <a:prstGeom prst="rect">
                <a:avLst/>
              </a:prstGeom>
            </p:spPr>
            <p:txBody>
              <a:bodyPr wrap="none">
                <a:spAutoFit/>
              </a:bodyPr>
              <a:lstStyle/>
              <a:p>
                <a:r>
                  <a:rPr kumimoji="1" lang="zh-CN" altLang="en-US" dirty="0">
                    <a:solidFill>
                      <a:srgbClr val="C00000"/>
                    </a:solidFill>
                    <a:ea typeface="Microsoft YaHei" charset="-122"/>
                    <a:cs typeface="Microsoft YaHei" charset="-122"/>
                  </a:rPr>
                  <a:t>最优解</a:t>
                </a:r>
                <a:endParaRPr kumimoji="1" lang="en-US" altLang="zh-CN" dirty="0">
                  <a:solidFill>
                    <a:srgbClr val="C00000"/>
                  </a:solidFill>
                  <a:latin typeface="Microsoft YaHei" charset="-122"/>
                  <a:ea typeface="Microsoft YaHei" charset="-122"/>
                  <a:cs typeface="Microsoft YaHei" charset="-122"/>
                </a:endParaRPr>
              </a:p>
              <a:p>
                <a:r>
                  <a:rPr kumimoji="1" lang="zh-CN" altLang="en-US" dirty="0">
                    <a:ea typeface="Microsoft YaHei" charset="-122"/>
                    <a:cs typeface="Microsoft YaHei" charset="-122"/>
                  </a:rPr>
                  <a:t>最优解存在条件：</a:t>
                </a:r>
                <a14:m>
                  <m:oMath xmlns:m="http://schemas.openxmlformats.org/officeDocument/2006/math">
                    <m:r>
                      <a:rPr kumimoji="1" lang="en-US" altLang="zh-CN" i="1" dirty="0">
                        <a:latin typeface="Cambria Math" charset="0"/>
                        <a:ea typeface="Microsoft YaHei" charset="-122"/>
                        <a:cs typeface="Microsoft YaHei" charset="-122"/>
                      </a:rPr>
                      <m:t>𝐼</m:t>
                    </m:r>
                    <m:r>
                      <a:rPr kumimoji="1" lang="en-US" altLang="zh-CN" dirty="0">
                        <a:latin typeface="Cambria Math" charset="0"/>
                        <a:ea typeface="Microsoft YaHei" charset="-122"/>
                        <a:cs typeface="Microsoft YaHei" charset="-122"/>
                      </a:rPr>
                      <m:t>−</m:t>
                    </m:r>
                    <m:sSub>
                      <m:sSubPr>
                        <m:ctrlPr>
                          <a:rPr kumimoji="1" lang="en-US" altLang="zh-CN" i="1" dirty="0">
                            <a:latin typeface="Cambria Math" charset="0"/>
                            <a:ea typeface="Microsoft YaHei" charset="-122"/>
                            <a:cs typeface="Microsoft YaHei" charset="-122"/>
                          </a:rPr>
                        </m:ctrlPr>
                      </m:sSubPr>
                      <m:e>
                        <m:r>
                          <a:rPr kumimoji="1" lang="en-US" altLang="zh-CN" i="1" dirty="0">
                            <a:latin typeface="Cambria Math" charset="0"/>
                            <a:ea typeface="Microsoft YaHei" charset="-122"/>
                            <a:cs typeface="Microsoft YaHei" charset="-122"/>
                          </a:rPr>
                          <m:t>𝑃</m:t>
                        </m:r>
                      </m:e>
                      <m:sub>
                        <m:r>
                          <a:rPr kumimoji="1" lang="en-US" altLang="zh-CN" dirty="0">
                            <a:latin typeface="Cambria Math" charset="0"/>
                            <a:ea typeface="Microsoft YaHei" charset="-122"/>
                            <a:cs typeface="Microsoft YaHei" charset="-122"/>
                          </a:rPr>
                          <m:t>𝑈𝑈</m:t>
                        </m:r>
                      </m:sub>
                    </m:sSub>
                  </m:oMath>
                </a14:m>
                <a:r>
                  <a:rPr kumimoji="1" lang="zh-CN" altLang="en-US" dirty="0" smtClean="0">
                    <a:latin typeface="Microsoft YaHei" charset="-122"/>
                    <a:ea typeface="Microsoft YaHei" charset="-122"/>
                    <a:cs typeface="Microsoft YaHei" charset="-122"/>
                  </a:rPr>
                  <a:t>可逆</a:t>
                </a:r>
                <a:r>
                  <a:rPr kumimoji="1" lang="zh-CN" altLang="en-US" dirty="0">
                    <a:latin typeface="Microsoft YaHei" charset="-122"/>
                    <a:ea typeface="Microsoft YaHei" charset="-122"/>
                    <a:cs typeface="Microsoft YaHei" charset="-122"/>
                  </a:rPr>
                  <a:t>、</a:t>
                </a:r>
                <a:r>
                  <a:rPr lang="zh-CN" altLang="zh-CN" dirty="0" smtClean="0">
                    <a:latin typeface="Microsoft YaHei" charset="-122"/>
                    <a:ea typeface="Microsoft YaHei" charset="-122"/>
                    <a:cs typeface="Microsoft YaHei" charset="-122"/>
                  </a:rPr>
                  <a:t>每个</a:t>
                </a:r>
                <a:r>
                  <a:rPr lang="zh-CN" altLang="zh-CN" dirty="0">
                    <a:latin typeface="Microsoft YaHei" charset="-122"/>
                    <a:ea typeface="Microsoft YaHei" charset="-122"/>
                    <a:cs typeface="Microsoft YaHei" charset="-122"/>
                  </a:rPr>
                  <a:t>连接组件都至少有一个已标记</a:t>
                </a:r>
                <a:r>
                  <a:rPr lang="zh-CN" altLang="zh-CN" dirty="0" smtClean="0">
                    <a:latin typeface="Microsoft YaHei" charset="-122"/>
                    <a:ea typeface="Microsoft YaHei" charset="-122"/>
                    <a:cs typeface="Microsoft YaHei" charset="-122"/>
                  </a:rPr>
                  <a:t>点</a:t>
                </a:r>
                <a:endParaRPr lang="zh-CN" altLang="en-US" dirty="0">
                  <a:latin typeface="Microsoft YaHei" charset="-122"/>
                  <a:ea typeface="Microsoft YaHei" charset="-122"/>
                  <a:cs typeface="Microsoft YaHei" charset="-122"/>
                </a:endParaRPr>
              </a:p>
            </p:txBody>
          </p:sp>
        </mc:Choice>
        <mc:Fallback>
          <p:sp>
            <p:nvSpPr>
              <p:cNvPr id="8" name="矩形 7"/>
              <p:cNvSpPr>
                <a:spLocks noRot="1" noChangeAspect="1" noMove="1" noResize="1" noEditPoints="1" noAdjustHandles="1" noChangeArrowheads="1" noChangeShapeType="1" noTextEdit="1"/>
              </p:cNvSpPr>
              <p:nvPr/>
            </p:nvSpPr>
            <p:spPr>
              <a:xfrm>
                <a:off x="5034088" y="6133182"/>
                <a:ext cx="7378045" cy="646331"/>
              </a:xfrm>
              <a:prstGeom prst="rect">
                <a:avLst/>
              </a:prstGeom>
              <a:blipFill rotWithShape="0">
                <a:blip r:embed="rId7"/>
                <a:stretch>
                  <a:fillRect l="-744"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51698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380253" cy="3133725"/>
              </a:xfrm>
            </p:spPr>
            <p:txBody>
              <a:bodyPr/>
              <a:lstStyle/>
              <a:p>
                <a:r>
                  <a:rPr lang="zh-CN" altLang="en-US" sz="2800" dirty="0">
                    <a:latin typeface="Microsoft YaHei" charset="-122"/>
                    <a:ea typeface="Microsoft YaHei" charset="-122"/>
                    <a:cs typeface="Microsoft YaHei" charset="-122"/>
                  </a:rPr>
                  <a:t>传递</a:t>
                </a:r>
                <a:r>
                  <a:rPr lang="zh-CN" altLang="en-US" sz="2800" dirty="0">
                    <a:latin typeface="Microsoft YaHei" charset="-122"/>
                    <a:ea typeface="Microsoft YaHei" charset="-122"/>
                    <a:cs typeface="Microsoft YaHei" charset="-122"/>
                  </a:rPr>
                  <a:t>矩阵</a:t>
                </a:r>
                <a14:m>
                  <m:oMath xmlns:m="http://schemas.openxmlformats.org/officeDocument/2006/math">
                    <m:r>
                      <a:rPr lang="en-US" altLang="zh-CN" sz="2800" b="1" i="1">
                        <a:latin typeface="Cambria Math" charset="0"/>
                        <a:ea typeface="Microsoft YaHei" charset="-122"/>
                        <a:cs typeface="Microsoft YaHei" charset="-122"/>
                      </a:rPr>
                      <m:t>𝑷</m:t>
                    </m:r>
                    <m:r>
                      <a:rPr lang="en-US" altLang="zh-CN" sz="2800" i="1">
                        <a:latin typeface="Cambria Math" charset="0"/>
                        <a:ea typeface="Microsoft YaHei" charset="-122"/>
                        <a:cs typeface="Microsoft YaHei" charset="-122"/>
                      </a:rPr>
                      <m:t>=</m:t>
                    </m:r>
                    <m:sSup>
                      <m:sSupPr>
                        <m:ctrlPr>
                          <a:rPr lang="mr-IN" altLang="zh-CN" sz="2800" i="1" spc="65">
                            <a:latin typeface="Cambria Math" charset="0"/>
                            <a:cs typeface="Cambria Math"/>
                          </a:rPr>
                        </m:ctrlPr>
                      </m:sSupPr>
                      <m:e>
                        <m:r>
                          <a:rPr lang="en-US" altLang="zh-CN" sz="2800" b="1" i="1" spc="65">
                            <a:latin typeface="Cambria Math" charset="0"/>
                            <a:cs typeface="Cambria Math"/>
                          </a:rPr>
                          <m:t>𝑫</m:t>
                        </m:r>
                      </m:e>
                      <m:sup>
                        <m:r>
                          <a:rPr lang="mr-IN" altLang="zh-CN" sz="2800" i="1" spc="65">
                            <a:latin typeface="Cambria Math" charset="0"/>
                            <a:cs typeface="Cambria Math"/>
                          </a:rPr>
                          <m:t>−</m:t>
                        </m:r>
                        <m:r>
                          <a:rPr lang="en-US" altLang="zh-CN" sz="2800" i="1" spc="65">
                            <a:latin typeface="Cambria Math" charset="0"/>
                            <a:cs typeface="Cambria Math"/>
                          </a:rPr>
                          <m:t>1</m:t>
                        </m:r>
                      </m:sup>
                    </m:sSup>
                    <m:r>
                      <a:rPr lang="en-US" altLang="zh-CN" sz="2800" b="1" i="1">
                        <a:latin typeface="Cambria Math" panose="02040503050406030204" pitchFamily="18" charset="0"/>
                        <a:ea typeface="Times New Roman" charset="0"/>
                        <a:cs typeface="Times New Roman" charset="0"/>
                      </a:rPr>
                      <m:t>𝑾</m:t>
                    </m:r>
                  </m:oMath>
                </a14:m>
                <a:endParaRPr lang="en-US" altLang="zh-CN" sz="2800" dirty="0" smtClean="0">
                  <a:latin typeface="Microsoft YaHei" charset="-122"/>
                  <a:ea typeface="Microsoft YaHei" charset="-122"/>
                  <a:cs typeface="Microsoft YaHei" charset="-122"/>
                </a:endParaRPr>
              </a:p>
              <a:p>
                <a:endParaRPr lang="en-US" altLang="zh-CN" sz="2800" dirty="0">
                  <a:latin typeface="Microsoft YaHei" charset="-122"/>
                  <a:ea typeface="Microsoft YaHei" charset="-122"/>
                  <a:cs typeface="Microsoft YaHei" charset="-122"/>
                </a:endParaRPr>
              </a:p>
              <a:p>
                <a:endParaRPr lang="en-US" altLang="zh-CN" sz="2800" dirty="0" smtClean="0">
                  <a:latin typeface="Microsoft YaHei" charset="-122"/>
                  <a:ea typeface="Microsoft YaHei" charset="-122"/>
                  <a:cs typeface="Microsoft YaHei" charset="-122"/>
                </a:endParaRPr>
              </a:p>
              <a:p>
                <a:r>
                  <a:rPr lang="zh-CN" altLang="en-US" sz="2800" dirty="0" smtClean="0">
                    <a:latin typeface="Microsoft YaHei" charset="-122"/>
                    <a:ea typeface="Microsoft YaHei" charset="-122"/>
                    <a:cs typeface="Microsoft YaHei" charset="-122"/>
                  </a:rPr>
                  <a:t>注意</a:t>
                </a:r>
                <a14:m>
                  <m:oMath xmlns:m="http://schemas.openxmlformats.org/officeDocument/2006/math">
                    <m:r>
                      <a:rPr lang="en-US" altLang="zh-CN" sz="2800" b="1" i="1">
                        <a:latin typeface="Microsoft YaHei" charset="-122"/>
                        <a:ea typeface="Microsoft YaHei" charset="-122"/>
                        <a:cs typeface="Microsoft YaHei" charset="-122"/>
                      </a:rPr>
                      <m:t>𝑷</m:t>
                    </m:r>
                  </m:oMath>
                </a14:m>
                <a:r>
                  <a:rPr lang="zh-CN" altLang="en-US" sz="2800" dirty="0" smtClean="0">
                    <a:latin typeface="Microsoft YaHei" charset="-122"/>
                    <a:ea typeface="Microsoft YaHei" charset="-122"/>
                    <a:cs typeface="Microsoft YaHei" charset="-122"/>
                  </a:rPr>
                  <a:t>不</a:t>
                </a:r>
                <a:r>
                  <a:rPr lang="zh-CN" altLang="en-US" sz="2800" dirty="0">
                    <a:latin typeface="Microsoft YaHei" charset="-122"/>
                    <a:ea typeface="Microsoft YaHei" charset="-122"/>
                    <a:cs typeface="Microsoft YaHei" charset="-122"/>
                  </a:rPr>
                  <a:t>是对称</a:t>
                </a:r>
                <a:r>
                  <a:rPr lang="zh-CN" altLang="en-US" sz="2800" dirty="0" smtClean="0">
                    <a:latin typeface="Microsoft YaHei" charset="-122"/>
                    <a:ea typeface="Microsoft YaHei" charset="-122"/>
                    <a:cs typeface="Microsoft YaHei" charset="-122"/>
                  </a:rPr>
                  <a:t>的，但概率是归一化的。</a:t>
                </a:r>
                <a:endParaRPr lang="en-US" altLang="zh-CN" sz="2800" dirty="0" smtClean="0">
                  <a:latin typeface="Microsoft YaHei" charset="-122"/>
                  <a:ea typeface="Microsoft YaHei" charset="-122"/>
                  <a:cs typeface="Microsoft YaHei" charset="-122"/>
                </a:endParaRPr>
              </a:p>
              <a:p>
                <a:endParaRPr lang="en-US" altLang="zh-CN" sz="2800" dirty="0">
                  <a:latin typeface="Microsoft YaHei" charset="-122"/>
                  <a:ea typeface="Microsoft YaHei" charset="-122"/>
                  <a:cs typeface="Microsoft YaHei" charset="-122"/>
                </a:endParaRPr>
              </a:p>
              <a:p>
                <a:r>
                  <a:rPr lang="zh-CN" altLang="en-US" sz="2800" dirty="0" smtClean="0">
                    <a:latin typeface="Microsoft YaHei" charset="-122"/>
                    <a:ea typeface="Microsoft YaHei" charset="-122"/>
                    <a:cs typeface="Microsoft YaHei" charset="-122"/>
                  </a:rPr>
                  <a:t>后续的</a:t>
                </a:r>
                <a:r>
                  <a:rPr lang="zh-CN" altLang="en-US" sz="2800" dirty="0" smtClean="0">
                    <a:solidFill>
                      <a:srgbClr val="C00000"/>
                    </a:solidFill>
                    <a:latin typeface="Microsoft YaHei" charset="-122"/>
                    <a:ea typeface="Microsoft YaHei" charset="-122"/>
                    <a:cs typeface="Microsoft YaHei" charset="-122"/>
                  </a:rPr>
                  <a:t>标签扩散</a:t>
                </a:r>
                <a:r>
                  <a:rPr lang="zh-CN" altLang="en-US" sz="2800" dirty="0" smtClean="0">
                    <a:latin typeface="Microsoft YaHei" charset="-122"/>
                    <a:ea typeface="Microsoft YaHei" charset="-122"/>
                    <a:cs typeface="Microsoft YaHei" charset="-122"/>
                  </a:rPr>
                  <a:t>算法提出用对称的转移概率矩阵：</a:t>
                </a:r>
                <a14:m>
                  <m:oMath xmlns:m="http://schemas.openxmlformats.org/officeDocument/2006/math">
                    <m:r>
                      <a:rPr kumimoji="1" lang="en-US" altLang="zh-CN" sz="2800" b="1" i="1" dirty="0">
                        <a:latin typeface="Cambria Math" charset="0"/>
                        <a:ea typeface="Microsoft YaHei" charset="-122"/>
                        <a:cs typeface="Microsoft YaHei" charset="-122"/>
                      </a:rPr>
                      <m:t>𝑺</m:t>
                    </m:r>
                    <m:r>
                      <a:rPr lang="en-US" altLang="zh-CN" sz="2800" i="1">
                        <a:latin typeface="Cambria Math" panose="02040503050406030204" pitchFamily="18" charset="0"/>
                        <a:ea typeface="Times New Roman" charset="0"/>
                        <a:cs typeface="Times New Roman" charset="0"/>
                      </a:rPr>
                      <m:t>=</m:t>
                    </m:r>
                    <m:sSup>
                      <m:sSupPr>
                        <m:ctrlPr>
                          <a:rPr lang="en-US" altLang="zh-CN" sz="2800" i="1">
                            <a:latin typeface="Cambria Math" charset="0"/>
                            <a:ea typeface="Times New Roman" charset="0"/>
                            <a:cs typeface="Times New Roman" charset="0"/>
                          </a:rPr>
                        </m:ctrlPr>
                      </m:sSupPr>
                      <m:e>
                        <m:r>
                          <a:rPr lang="en-US" altLang="zh-CN" sz="2800" b="1" i="1">
                            <a:latin typeface="Cambria Math" panose="02040503050406030204" pitchFamily="18" charset="0"/>
                            <a:ea typeface="Times New Roman" charset="0"/>
                            <a:cs typeface="Times New Roman" charset="0"/>
                          </a:rPr>
                          <m:t>𝑫</m:t>
                        </m:r>
                      </m:e>
                      <m:sup>
                        <m:r>
                          <a:rPr lang="en-US" altLang="zh-CN" sz="2800" i="1">
                            <a:latin typeface="Cambria Math" panose="02040503050406030204" pitchFamily="18" charset="0"/>
                            <a:ea typeface="Times New Roman" charset="0"/>
                            <a:cs typeface="Times New Roman" charset="0"/>
                          </a:rPr>
                          <m:t>−1/2</m:t>
                        </m:r>
                      </m:sup>
                    </m:sSup>
                    <m:r>
                      <a:rPr lang="en-US" altLang="zh-CN" sz="2800" b="1" i="1">
                        <a:latin typeface="Cambria Math" panose="02040503050406030204" pitchFamily="18" charset="0"/>
                        <a:ea typeface="Times New Roman" charset="0"/>
                        <a:cs typeface="Times New Roman" charset="0"/>
                      </a:rPr>
                      <m:t>𝑾</m:t>
                    </m:r>
                    <m:sSup>
                      <m:sSupPr>
                        <m:ctrlPr>
                          <a:rPr lang="en-US" altLang="zh-CN" sz="2800" i="1">
                            <a:latin typeface="Cambria Math" charset="0"/>
                            <a:ea typeface="Times New Roman" charset="0"/>
                            <a:cs typeface="Times New Roman" charset="0"/>
                          </a:rPr>
                        </m:ctrlPr>
                      </m:sSupPr>
                      <m:e>
                        <m:r>
                          <a:rPr lang="en-US" altLang="zh-CN" sz="2800" b="1" i="1">
                            <a:latin typeface="Cambria Math" panose="02040503050406030204" pitchFamily="18" charset="0"/>
                            <a:ea typeface="Times New Roman" charset="0"/>
                            <a:cs typeface="Times New Roman" charset="0"/>
                          </a:rPr>
                          <m:t>𝑫</m:t>
                        </m:r>
                      </m:e>
                      <m:sup>
                        <m:r>
                          <a:rPr lang="en-US" altLang="zh-CN" sz="2800" i="1">
                            <a:latin typeface="Cambria Math" panose="02040503050406030204" pitchFamily="18" charset="0"/>
                            <a:ea typeface="Times New Roman" charset="0"/>
                            <a:cs typeface="Times New Roman" charset="0"/>
                          </a:rPr>
                          <m:t>−1/2</m:t>
                        </m:r>
                      </m:sup>
                    </m:sSup>
                  </m:oMath>
                </a14:m>
                <a:endParaRPr lang="en-US" altLang="zh-CN" sz="2800" i="1" dirty="0">
                  <a:latin typeface="Microsoft YaHei" charset="-122"/>
                  <a:ea typeface="Microsoft YaHei" charset="-122"/>
                  <a:cs typeface="Microsoft YaHei" charset="-122"/>
                </a:endParaRPr>
              </a:p>
              <a:p>
                <a:r>
                  <a:rPr lang="zh-CN" altLang="en-US" sz="2800" dirty="0" smtClean="0">
                    <a:latin typeface="Microsoft YaHei" charset="-122"/>
                    <a:ea typeface="Microsoft YaHei" charset="-122"/>
                    <a:cs typeface="Microsoft YaHei" charset="-122"/>
                  </a:rPr>
                  <a:t>但此时概率是非归一化的。</a:t>
                </a:r>
                <a:endParaRPr lang="en-US" altLang="zh-CN" sz="2800" dirty="0" smtClean="0">
                  <a:latin typeface="Microsoft YaHei" charset="-122"/>
                  <a:ea typeface="Microsoft YaHei" charset="-122"/>
                  <a:cs typeface="Microsoft YaHei" charset="-122"/>
                </a:endParaRPr>
              </a:p>
              <a:p>
                <a:endParaRPr kumimoji="1" lang="zh-CN" altLang="en-US" sz="2800" dirty="0"/>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380253" cy="3133725"/>
              </a:xfrm>
              <a:blipFill rotWithShape="0">
                <a:blip r:embed="rId2"/>
                <a:stretch>
                  <a:fillRect l="-911" b="-49805"/>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lang="zh-CN" altLang="en-US" dirty="0"/>
              <a:t>标签</a:t>
            </a:r>
            <a:r>
              <a:rPr lang="zh-CN" altLang="en-US" dirty="0" smtClean="0"/>
              <a:t>传播：随机游走解释</a:t>
            </a:r>
            <a:endParaRPr kumimoji="1"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1031412" y="1928910"/>
                <a:ext cx="4211281" cy="86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b="0" i="1" smtClean="0">
                              <a:solidFill>
                                <a:srgbClr val="09405E"/>
                              </a:solidFill>
                              <a:latin typeface="Cambria Math" charset="0"/>
                            </a:rPr>
                          </m:ctrlPr>
                        </m:sSubPr>
                        <m:e>
                          <m:r>
                            <a:rPr kumimoji="1" lang="en-US" altLang="zh-CN" sz="2800" b="0" i="1" smtClean="0">
                              <a:solidFill>
                                <a:srgbClr val="09405E"/>
                              </a:solidFill>
                              <a:latin typeface="Cambria Math" charset="0"/>
                            </a:rPr>
                            <m:t>𝑝</m:t>
                          </m:r>
                        </m:e>
                        <m:sub>
                          <m:r>
                            <a:rPr kumimoji="1" lang="en-US" altLang="zh-CN" sz="2800" b="0" i="1" smtClean="0">
                              <a:solidFill>
                                <a:srgbClr val="09405E"/>
                              </a:solidFill>
                              <a:latin typeface="Cambria Math" charset="0"/>
                            </a:rPr>
                            <m:t>𝑖</m:t>
                          </m:r>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𝑗</m:t>
                          </m:r>
                        </m:sub>
                      </m:sSub>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𝑃</m:t>
                      </m:r>
                      <m:d>
                        <m:dPr>
                          <m:ctrlPr>
                            <a:rPr kumimoji="1" lang="en-US" altLang="zh-CN" sz="2800" b="0" i="1" smtClean="0">
                              <a:solidFill>
                                <a:srgbClr val="09405E"/>
                              </a:solidFill>
                              <a:latin typeface="Cambria Math" charset="0"/>
                            </a:rPr>
                          </m:ctrlPr>
                        </m:dPr>
                        <m:e>
                          <m:r>
                            <a:rPr kumimoji="1" lang="en-US" altLang="zh-CN" sz="2800" b="0" i="1" smtClean="0">
                              <a:solidFill>
                                <a:srgbClr val="09405E"/>
                              </a:solidFill>
                              <a:latin typeface="Cambria Math" charset="0"/>
                            </a:rPr>
                            <m:t>𝑖</m:t>
                          </m:r>
                          <m:r>
                            <a:rPr kumimoji="1" lang="is-I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𝑗</m:t>
                          </m:r>
                        </m:e>
                      </m:d>
                      <m:r>
                        <a:rPr kumimoji="1" lang="en-US" altLang="zh-CN" sz="2800" b="0" i="1" smtClean="0">
                          <a:solidFill>
                            <a:srgbClr val="09405E"/>
                          </a:solidFill>
                          <a:latin typeface="Cambria Math" charset="0"/>
                        </a:rPr>
                        <m:t>=</m:t>
                      </m:r>
                      <m:f>
                        <m:fPr>
                          <m:ctrlPr>
                            <a:rPr kumimoji="1" lang="mr-IN" altLang="zh-CN" sz="2800" b="0" i="1" smtClean="0">
                              <a:solidFill>
                                <a:srgbClr val="09405E"/>
                              </a:solidFill>
                              <a:latin typeface="Cambria Math" charset="0"/>
                            </a:rPr>
                          </m:ctrlPr>
                        </m:fPr>
                        <m:num>
                          <m:sSub>
                            <m:sSubPr>
                              <m:ctrlPr>
                                <a:rPr kumimoji="1" lang="en-US" altLang="zh-CN" sz="2800" i="1">
                                  <a:solidFill>
                                    <a:srgbClr val="09405E"/>
                                  </a:solidFill>
                                  <a:latin typeface="Cambria Math" charset="0"/>
                                </a:rPr>
                              </m:ctrlPr>
                            </m:sSubPr>
                            <m:e>
                              <m:r>
                                <a:rPr kumimoji="1" lang="en-US" altLang="zh-CN" sz="2800" b="0" i="1" smtClean="0">
                                  <a:solidFill>
                                    <a:srgbClr val="09405E"/>
                                  </a:solidFill>
                                  <a:latin typeface="Cambria Math" charset="0"/>
                                </a:rPr>
                                <m:t>𝑤</m:t>
                              </m:r>
                            </m:e>
                            <m:sub>
                              <m:r>
                                <a:rPr kumimoji="1" lang="en-US" altLang="zh-CN" sz="2800" i="1">
                                  <a:solidFill>
                                    <a:srgbClr val="09405E"/>
                                  </a:solidFill>
                                  <a:latin typeface="Cambria Math" charset="0"/>
                                </a:rPr>
                                <m:t>𝑖</m:t>
                              </m:r>
                              <m:r>
                                <a:rPr kumimoji="1" lang="en-US" altLang="zh-CN" sz="2800" b="0" i="1" smtClean="0">
                                  <a:solidFill>
                                    <a:srgbClr val="09405E"/>
                                  </a:solidFill>
                                  <a:latin typeface="Cambria Math" charset="0"/>
                                </a:rPr>
                                <m:t>,</m:t>
                              </m:r>
                              <m:r>
                                <a:rPr kumimoji="1" lang="en-US" altLang="zh-CN" sz="2800" i="1">
                                  <a:solidFill>
                                    <a:srgbClr val="09405E"/>
                                  </a:solidFill>
                                  <a:latin typeface="Cambria Math" charset="0"/>
                                </a:rPr>
                                <m:t>𝑗</m:t>
                              </m:r>
                            </m:sub>
                          </m:sSub>
                        </m:num>
                        <m:den>
                          <m:nary>
                            <m:naryPr>
                              <m:chr m:val="∑"/>
                              <m:limLoc m:val="subSup"/>
                              <m:ctrlPr>
                                <a:rPr kumimoji="1" lang="is-IS" altLang="zh-CN" sz="2800" b="0" i="1" smtClean="0">
                                  <a:solidFill>
                                    <a:srgbClr val="09405E"/>
                                  </a:solidFill>
                                  <a:latin typeface="Cambria Math" charset="0"/>
                                </a:rPr>
                              </m:ctrlPr>
                            </m:naryPr>
                            <m:sub>
                              <m:r>
                                <m:rPr>
                                  <m:brk m:alnAt="25"/>
                                </m:rPr>
                                <a:rPr kumimoji="1" lang="en-US" altLang="zh-CN" sz="2800" b="0" i="1" smtClean="0">
                                  <a:solidFill>
                                    <a:srgbClr val="09405E"/>
                                  </a:solidFill>
                                  <a:latin typeface="Cambria Math" charset="0"/>
                                </a:rPr>
                                <m:t>𝑘</m:t>
                              </m:r>
                              <m:r>
                                <a:rPr kumimoji="1" lang="en-US" altLang="zh-CN" sz="2800" b="0" i="1" smtClean="0">
                                  <a:solidFill>
                                    <a:srgbClr val="09405E"/>
                                  </a:solidFill>
                                  <a:latin typeface="Cambria Math" charset="0"/>
                                </a:rPr>
                                <m:t>=1</m:t>
                              </m:r>
                            </m:sub>
                            <m:sup>
                              <m:r>
                                <a:rPr kumimoji="1" lang="en-US" altLang="zh-CN" sz="2800" b="0" i="1" smtClean="0">
                                  <a:solidFill>
                                    <a:srgbClr val="09405E"/>
                                  </a:solidFill>
                                  <a:latin typeface="Cambria Math" charset="0"/>
                                </a:rPr>
                                <m:t>𝑁</m:t>
                              </m:r>
                            </m:sup>
                            <m:e>
                              <m:sSub>
                                <m:sSubPr>
                                  <m:ctrlPr>
                                    <a:rPr kumimoji="1" lang="en-US" altLang="zh-CN" sz="2800" i="1">
                                      <a:solidFill>
                                        <a:srgbClr val="09405E"/>
                                      </a:solidFill>
                                      <a:latin typeface="Cambria Math" charset="0"/>
                                    </a:rPr>
                                  </m:ctrlPr>
                                </m:sSubPr>
                                <m:e>
                                  <m:r>
                                    <a:rPr kumimoji="1" lang="en-US" altLang="zh-CN" sz="2800" i="1">
                                      <a:solidFill>
                                        <a:srgbClr val="09405E"/>
                                      </a:solidFill>
                                      <a:latin typeface="Cambria Math" charset="0"/>
                                    </a:rPr>
                                    <m:t>𝑤</m:t>
                                  </m:r>
                                </m:e>
                                <m:sub>
                                  <m:r>
                                    <a:rPr kumimoji="1" lang="en-US" altLang="zh-CN" sz="2800" i="1">
                                      <a:solidFill>
                                        <a:srgbClr val="09405E"/>
                                      </a:solidFill>
                                      <a:latin typeface="Cambria Math" charset="0"/>
                                    </a:rPr>
                                    <m:t>𝑖</m:t>
                                  </m:r>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𝑘</m:t>
                                  </m:r>
                                </m:sub>
                              </m:sSub>
                            </m:e>
                          </m:nary>
                        </m:den>
                      </m:f>
                    </m:oMath>
                  </m:oMathPara>
                </a14:m>
                <a:endParaRPr kumimoji="1" lang="zh-CN" altLang="en-US" dirty="0">
                  <a:solidFill>
                    <a:srgbClr val="09405E"/>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1031412" y="1928910"/>
                <a:ext cx="4211281" cy="867866"/>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5881224" y="2101233"/>
                <a:ext cx="4395691" cy="523220"/>
              </a:xfrm>
              <a:prstGeom prst="rect">
                <a:avLst/>
              </a:prstGeom>
            </p:spPr>
            <p:txBody>
              <a:bodyPr wrap="none">
                <a:spAutoFit/>
              </a:bodyPr>
              <a:lstStyle/>
              <a:p>
                <a:r>
                  <a:rPr lang="zh-CN" altLang="en-US" sz="2800" dirty="0" smtClean="0">
                    <a:solidFill>
                      <a:srgbClr val="094162"/>
                    </a:solidFill>
                    <a:latin typeface="Microsoft YaHei" charset="-122"/>
                    <a:ea typeface="Microsoft YaHei" charset="-122"/>
                    <a:cs typeface="Microsoft YaHei" charset="-122"/>
                  </a:rPr>
                  <a:t>从结点</a:t>
                </a:r>
                <a14:m>
                  <m:oMath xmlns:m="http://schemas.openxmlformats.org/officeDocument/2006/math">
                    <m:r>
                      <a:rPr kumimoji="1" lang="en-US" altLang="zh-CN" sz="2800" i="1">
                        <a:solidFill>
                          <a:srgbClr val="094162"/>
                        </a:solidFill>
                        <a:latin typeface="Microsoft YaHei" charset="-122"/>
                        <a:ea typeface="Microsoft YaHei" charset="-122"/>
                        <a:cs typeface="Microsoft YaHei" charset="-122"/>
                      </a:rPr>
                      <m:t>𝑖</m:t>
                    </m:r>
                  </m:oMath>
                </a14:m>
                <a:r>
                  <a:rPr lang="zh-CN" altLang="en-US" sz="2800" dirty="0" smtClean="0">
                    <a:solidFill>
                      <a:srgbClr val="094162"/>
                    </a:solidFill>
                    <a:latin typeface="Microsoft YaHei" charset="-122"/>
                    <a:ea typeface="Microsoft YaHei" charset="-122"/>
                    <a:cs typeface="Microsoft YaHei" charset="-122"/>
                  </a:rPr>
                  <a:t>转移到结点</a:t>
                </a:r>
                <a14:m>
                  <m:oMath xmlns:m="http://schemas.openxmlformats.org/officeDocument/2006/math">
                    <m:r>
                      <a:rPr kumimoji="1" lang="en-US" altLang="zh-CN" sz="2800" i="1">
                        <a:solidFill>
                          <a:srgbClr val="094162"/>
                        </a:solidFill>
                        <a:latin typeface="Microsoft YaHei" charset="-122"/>
                        <a:ea typeface="Microsoft YaHei" charset="-122"/>
                        <a:cs typeface="Microsoft YaHei" charset="-122"/>
                      </a:rPr>
                      <m:t>𝑗</m:t>
                    </m:r>
                  </m:oMath>
                </a14:m>
                <a:r>
                  <a:rPr lang="zh-CN" altLang="en-US" sz="2800" dirty="0" smtClean="0">
                    <a:solidFill>
                      <a:srgbClr val="094162"/>
                    </a:solidFill>
                    <a:latin typeface="Microsoft YaHei" charset="-122"/>
                    <a:ea typeface="Microsoft YaHei" charset="-122"/>
                    <a:cs typeface="Microsoft YaHei" charset="-122"/>
                  </a:rPr>
                  <a:t>的概率</a:t>
                </a:r>
                <a:endParaRPr lang="zh-CN" altLang="en-US" sz="2800" dirty="0">
                  <a:solidFill>
                    <a:srgbClr val="094162"/>
                  </a:solidFill>
                  <a:latin typeface="Microsoft YaHei" charset="-122"/>
                  <a:ea typeface="Microsoft YaHei" charset="-122"/>
                  <a:cs typeface="Microsoft YaHei" charset="-122"/>
                </a:endParaRPr>
              </a:p>
            </p:txBody>
          </p:sp>
        </mc:Choice>
        <mc:Fallback>
          <p:sp>
            <p:nvSpPr>
              <p:cNvPr id="8" name="矩形 7"/>
              <p:cNvSpPr>
                <a:spLocks noRot="1" noChangeAspect="1" noMove="1" noResize="1" noEditPoints="1" noAdjustHandles="1" noChangeArrowheads="1" noChangeShapeType="1" noTextEdit="1"/>
              </p:cNvSpPr>
              <p:nvPr/>
            </p:nvSpPr>
            <p:spPr>
              <a:xfrm>
                <a:off x="5881224" y="2101233"/>
                <a:ext cx="4395691" cy="523220"/>
              </a:xfrm>
              <a:prstGeom prst="rect">
                <a:avLst/>
              </a:prstGeom>
              <a:blipFill rotWithShape="0">
                <a:blip r:embed="rId4"/>
                <a:stretch>
                  <a:fillRect l="-2913" t="-12791" r="-124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9573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0630429" cy="3133725"/>
              </a:xfrm>
            </p:spPr>
            <p:txBody>
              <a:bodyPr/>
              <a:lstStyle/>
              <a:p>
                <a:r>
                  <a:rPr kumimoji="1" lang="zh-CN" altLang="en-US" sz="2800" dirty="0" smtClean="0">
                    <a:latin typeface="Microsoft YaHei" charset="-122"/>
                    <a:ea typeface="Microsoft YaHei" charset="-122"/>
                    <a:cs typeface="Microsoft YaHei" charset="-122"/>
                  </a:rPr>
                  <a:t>计算权重矩阵</a:t>
                </a:r>
                <a14:m>
                  <m:oMath xmlns:m="http://schemas.openxmlformats.org/officeDocument/2006/math">
                    <m:r>
                      <a:rPr kumimoji="1" lang="en-US" altLang="zh-CN" sz="2800" b="1" i="1" dirty="0" smtClean="0">
                        <a:latin typeface="Cambria Math" charset="0"/>
                        <a:ea typeface="Microsoft YaHei" charset="-122"/>
                        <a:cs typeface="Microsoft YaHei" charset="-122"/>
                      </a:rPr>
                      <m:t>𝑾</m:t>
                    </m:r>
                  </m:oMath>
                </a14:m>
                <a:endParaRPr kumimoji="1" lang="en-US" altLang="zh-CN" sz="2800" b="1" i="1" dirty="0" smtClean="0">
                  <a:latin typeface="Microsoft YaHei" charset="-122"/>
                  <a:ea typeface="Microsoft YaHei" charset="-122"/>
                  <a:cs typeface="Microsoft YaHei" charset="-122"/>
                </a:endParaRPr>
              </a:p>
              <a:p>
                <a:r>
                  <a:rPr kumimoji="1" lang="zh-CN" altLang="en-US" sz="2800" dirty="0" smtClean="0">
                    <a:latin typeface="Microsoft YaHei" charset="-122"/>
                    <a:ea typeface="Microsoft YaHei" charset="-122"/>
                    <a:cs typeface="Microsoft YaHei" charset="-122"/>
                  </a:rPr>
                  <a:t>计算传递矩阵</a:t>
                </a:r>
                <a14:m>
                  <m:oMath xmlns:m="http://schemas.openxmlformats.org/officeDocument/2006/math">
                    <m:r>
                      <a:rPr kumimoji="1" lang="en-US" altLang="zh-CN" sz="2800" b="1" i="1" dirty="0" smtClean="0">
                        <a:latin typeface="Cambria Math" charset="0"/>
                        <a:ea typeface="Microsoft YaHei" charset="-122"/>
                        <a:cs typeface="Microsoft YaHei" charset="-122"/>
                      </a:rPr>
                      <m:t>𝑷</m:t>
                    </m:r>
                  </m:oMath>
                </a14:m>
                <a:endParaRPr kumimoji="1" lang="en-US" altLang="zh-CN" sz="2800" b="1" i="1" dirty="0" smtClean="0">
                  <a:latin typeface="Microsoft YaHei" charset="-122"/>
                  <a:ea typeface="Microsoft YaHei" charset="-122"/>
                  <a:cs typeface="Microsoft YaHei" charset="-122"/>
                </a:endParaRPr>
              </a:p>
              <a:p>
                <a:r>
                  <a:rPr lang="zh-CN" altLang="es-ES_tradnl" sz="2800" dirty="0" smtClean="0">
                    <a:latin typeface="Microsoft YaHei" charset="-122"/>
                    <a:ea typeface="Microsoft YaHei" charset="-122"/>
                    <a:cs typeface="Microsoft YaHei" charset="-122"/>
                  </a:rPr>
                  <a:t>初始化</a:t>
                </a:r>
                <a:r>
                  <a:rPr lang="zh-CN" altLang="es-ES_tradnl" sz="2800" dirty="0">
                    <a:latin typeface="Microsoft YaHei" charset="-122"/>
                    <a:ea typeface="Microsoft YaHei" charset="-122"/>
                    <a:cs typeface="Microsoft YaHei" charset="-122"/>
                  </a:rPr>
                  <a:t>样本点的</a:t>
                </a:r>
                <a:r>
                  <a:rPr lang="zh-CN" altLang="es-ES_tradnl" sz="2800" dirty="0" smtClean="0">
                    <a:latin typeface="Microsoft YaHei" charset="-122"/>
                    <a:ea typeface="Microsoft YaHei" charset="-122"/>
                    <a:cs typeface="Microsoft YaHei" charset="-122"/>
                  </a:rPr>
                  <a:t>标记</a:t>
                </a:r>
                <a:r>
                  <a:rPr lang="zh-CN" altLang="en-US" sz="2800" dirty="0" smtClean="0">
                    <a:latin typeface="Microsoft YaHei" charset="-122"/>
                    <a:ea typeface="Microsoft YaHei" charset="-122"/>
                    <a:cs typeface="Microsoft YaHei" charset="-122"/>
                  </a:rPr>
                  <a:t>矩阵</a:t>
                </a:r>
                <a14:m>
                  <m:oMath xmlns:m="http://schemas.openxmlformats.org/officeDocument/2006/math">
                    <m:sSup>
                      <m:sSupPr>
                        <m:ctrlPr>
                          <a:rPr lang="en-US" altLang="zh-CN" sz="2800" i="1" smtClean="0">
                            <a:latin typeface="Cambria Math" charset="0"/>
                            <a:ea typeface="Microsoft YaHei" charset="-122"/>
                            <a:cs typeface="Microsoft YaHei" charset="-122"/>
                          </a:rPr>
                        </m:ctrlPr>
                      </m:sSupPr>
                      <m:e>
                        <m:r>
                          <a:rPr lang="en-US" altLang="zh-CN" sz="2800" b="1" i="1" smtClean="0">
                            <a:latin typeface="Cambria Math" charset="0"/>
                            <a:ea typeface="Microsoft YaHei" charset="-122"/>
                            <a:cs typeface="Microsoft YaHei" charset="-122"/>
                          </a:rPr>
                          <m:t>𝑭</m:t>
                        </m:r>
                      </m:e>
                      <m:sup>
                        <m:r>
                          <a:rPr lang="en-US" altLang="zh-CN" sz="2800" b="0" i="1" smtClean="0">
                            <a:latin typeface="Cambria Math" charset="0"/>
                            <a:ea typeface="Microsoft YaHei" charset="-122"/>
                            <a:cs typeface="Microsoft YaHei" charset="-122"/>
                          </a:rPr>
                          <m:t>(0)</m:t>
                        </m:r>
                      </m:sup>
                    </m:sSup>
                    <m:r>
                      <a:rPr lang="en-US" altLang="zh-CN" sz="2800" i="1">
                        <a:latin typeface="Cambria Math" charset="0"/>
                        <a:ea typeface="Microsoft YaHei" charset="-122"/>
                        <a:cs typeface="Microsoft YaHei" charset="-122"/>
                      </a:rPr>
                      <m:t>←</m:t>
                    </m:r>
                    <m:r>
                      <a:rPr lang="en-US" altLang="zh-CN" sz="2800" b="1" i="1" smtClean="0">
                        <a:latin typeface="Cambria Math" charset="0"/>
                        <a:ea typeface="Microsoft YaHei" charset="-122"/>
                        <a:cs typeface="Microsoft YaHei" charset="-122"/>
                      </a:rPr>
                      <m:t>𝒀</m:t>
                    </m:r>
                  </m:oMath>
                </a14:m>
                <a:endParaRPr lang="en-US" altLang="zh-CN" sz="2800" b="1" i="1" dirty="0" smtClean="0">
                  <a:latin typeface="Microsoft YaHei" charset="-122"/>
                  <a:ea typeface="Microsoft YaHei" charset="-122"/>
                  <a:cs typeface="Microsoft YaHei" charset="-122"/>
                </a:endParaRPr>
              </a:p>
              <a:p>
                <a:r>
                  <a:rPr lang="zh-CN" altLang="es-ES_tradnl" sz="2800" dirty="0" smtClean="0">
                    <a:latin typeface="Microsoft YaHei" charset="-122"/>
                    <a:ea typeface="Microsoft YaHei" charset="-122"/>
                    <a:cs typeface="Microsoft YaHei" charset="-122"/>
                  </a:rPr>
                  <a:t>迭</a:t>
                </a:r>
                <a:r>
                  <a:rPr lang="zh-CN" altLang="es-ES_tradnl" sz="2800" dirty="0">
                    <a:latin typeface="Microsoft YaHei" charset="-122"/>
                    <a:ea typeface="Microsoft YaHei" charset="-122"/>
                    <a:cs typeface="Microsoft YaHei" charset="-122"/>
                  </a:rPr>
                  <a:t>代</a:t>
                </a:r>
                <a:r>
                  <a:rPr lang="zh-CN" altLang="es-ES_tradnl" sz="2800" dirty="0" smtClean="0">
                    <a:latin typeface="Microsoft YaHei" charset="-122"/>
                    <a:ea typeface="Microsoft YaHei" charset="-122"/>
                    <a:cs typeface="Microsoft YaHei" charset="-122"/>
                  </a:rPr>
                  <a:t>计算</a:t>
                </a:r>
                <a:r>
                  <a:rPr lang="zh-CN" altLang="en-US" sz="2800" dirty="0" smtClean="0">
                    <a:latin typeface="Microsoft YaHei" charset="-122"/>
                    <a:ea typeface="Microsoft YaHei" charset="-122"/>
                    <a:cs typeface="Microsoft YaHei" charset="-122"/>
                  </a:rPr>
                  <a:t>：</a:t>
                </a:r>
                <a:endParaRPr lang="en-US" altLang="zh-CN" sz="2800" dirty="0" smtClean="0">
                  <a:latin typeface="Microsoft YaHei" charset="-122"/>
                  <a:ea typeface="Microsoft YaHei" charset="-122"/>
                  <a:cs typeface="Microsoft YaHei" charset="-122"/>
                </a:endParaRPr>
              </a:p>
              <a:p>
                <a:pPr lvl="1"/>
                <a:r>
                  <a:rPr lang="zh-CN" altLang="en-US"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i="1" smtClean="0">
                            <a:latin typeface="Cambria Math" charset="0"/>
                            <a:ea typeface="Microsoft YaHei" charset="-122"/>
                            <a:cs typeface="Microsoft YaHei" charset="-122"/>
                          </a:rPr>
                          <m:t>𝑭</m:t>
                        </m:r>
                      </m:e>
                      <m:sup>
                        <m:r>
                          <a:rPr lang="en-US" altLang="zh-CN" sz="2800" i="1">
                            <a:latin typeface="Cambria Math" charset="0"/>
                            <a:ea typeface="Microsoft YaHei" charset="-122"/>
                            <a:cs typeface="Microsoft YaHei" charset="-122"/>
                          </a:rPr>
                          <m:t>(</m:t>
                        </m:r>
                        <m:r>
                          <a:rPr lang="en-US" altLang="zh-CN" sz="2800" i="1" smtClean="0">
                            <a:latin typeface="Cambria Math" charset="0"/>
                            <a:ea typeface="Microsoft YaHei" charset="-122"/>
                            <a:cs typeface="Microsoft YaHei" charset="-122"/>
                          </a:rPr>
                          <m:t>𝑡</m:t>
                        </m:r>
                        <m:r>
                          <a:rPr lang="en-US" altLang="zh-CN" sz="2800" i="1" smtClean="0">
                            <a:latin typeface="Cambria Math" charset="0"/>
                            <a:ea typeface="Microsoft YaHei" charset="-122"/>
                            <a:cs typeface="Microsoft YaHei" charset="-122"/>
                          </a:rPr>
                          <m:t>+1)</m:t>
                        </m:r>
                      </m:sup>
                    </m:sSup>
                    <m:r>
                      <a:rPr lang="en-US" altLang="zh-CN" sz="2800" b="0" i="1" smtClean="0">
                        <a:latin typeface="Cambria Math" charset="0"/>
                        <a:ea typeface="Microsoft YaHei" charset="-122"/>
                        <a:cs typeface="Microsoft YaHei" charset="-122"/>
                      </a:rPr>
                      <m:t>=</m:t>
                    </m:r>
                    <m:r>
                      <a:rPr lang="en-US" altLang="zh-CN" sz="2800" b="1" i="1" smtClean="0">
                        <a:latin typeface="Cambria Math" charset="0"/>
                        <a:ea typeface="Microsoft YaHei" charset="-122"/>
                        <a:cs typeface="Microsoft YaHei" charset="-122"/>
                      </a:rPr>
                      <m:t>𝑷</m:t>
                    </m:r>
                    <m:sSup>
                      <m:sSupPr>
                        <m:ctrlPr>
                          <a:rPr lang="en-US" altLang="zh-CN" sz="2800" i="1">
                            <a:latin typeface="Cambria Math" charset="0"/>
                            <a:ea typeface="Microsoft YaHei" charset="-122"/>
                            <a:cs typeface="Microsoft YaHei" charset="-122"/>
                          </a:rPr>
                        </m:ctrlPr>
                      </m:sSupPr>
                      <m:e>
                        <m:r>
                          <a:rPr lang="en-US" altLang="zh-CN" sz="2800" b="1" i="1">
                            <a:latin typeface="Cambria Math" charset="0"/>
                            <a:ea typeface="Microsoft YaHei" charset="-122"/>
                            <a:cs typeface="Microsoft YaHei" charset="-122"/>
                          </a:rPr>
                          <m:t>𝑭</m:t>
                        </m:r>
                      </m:e>
                      <m:sup>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𝑡</m:t>
                        </m:r>
                        <m:r>
                          <a:rPr lang="en-US" altLang="zh-CN" sz="2800" i="1">
                            <a:latin typeface="Cambria Math" charset="0"/>
                            <a:ea typeface="Microsoft YaHei" charset="-122"/>
                            <a:cs typeface="Microsoft YaHei" charset="-122"/>
                          </a:rPr>
                          <m:t>)</m:t>
                        </m:r>
                      </m:sup>
                    </m:sSup>
                  </m:oMath>
                </a14:m>
                <a:endParaRPr lang="en-US" altLang="zh-CN" sz="2800" i="1" dirty="0" smtClean="0">
                  <a:latin typeface="Microsoft YaHei" charset="-122"/>
                  <a:ea typeface="Microsoft YaHei" charset="-122"/>
                  <a:cs typeface="Microsoft YaHei" charset="-122"/>
                </a:endParaRPr>
              </a:p>
              <a:p>
                <a:pPr lvl="1"/>
                <a14:m>
                  <m:oMath xmlns:m="http://schemas.openxmlformats.org/officeDocument/2006/math">
                    <m:r>
                      <a:rPr lang="zh-CN" altLang="en-US" sz="2800" b="0" i="1" smtClean="0">
                        <a:latin typeface="Cambria Math" charset="0"/>
                        <a:ea typeface="Microsoft YaHei" charset="-122"/>
                        <a:cs typeface="Microsoft YaHei" charset="-122"/>
                      </a:rPr>
                      <m:t> </m:t>
                    </m:r>
                    <m:sSubSup>
                      <m:sSubSupPr>
                        <m:ctrlPr>
                          <a:rPr lang="en-US" altLang="zh-CN" sz="2800" i="1">
                            <a:latin typeface="Cambria Math" charset="0"/>
                            <a:ea typeface="Microsoft YaHei" charset="-122"/>
                            <a:cs typeface="Microsoft YaHei" charset="-122"/>
                          </a:rPr>
                        </m:ctrlPr>
                      </m:sSubSupPr>
                      <m:e>
                        <m:r>
                          <a:rPr lang="en-US" altLang="zh-CN" sz="2800" b="1" i="1" smtClean="0">
                            <a:latin typeface="Cambria Math" charset="0"/>
                            <a:ea typeface="Microsoft YaHei" charset="-122"/>
                            <a:cs typeface="Microsoft YaHei" charset="-122"/>
                          </a:rPr>
                          <m:t>𝑭</m:t>
                        </m:r>
                      </m:e>
                      <m:sub>
                        <m:r>
                          <a:rPr lang="en-US" altLang="zh-CN" sz="2800" i="1">
                            <a:latin typeface="Cambria Math" charset="0"/>
                            <a:ea typeface="Microsoft YaHei" charset="-122"/>
                            <a:cs typeface="Microsoft YaHei" charset="-122"/>
                          </a:rPr>
                          <m:t>𝐿</m:t>
                        </m:r>
                      </m:sub>
                      <m:sup>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𝑡</m:t>
                        </m:r>
                        <m:r>
                          <a:rPr lang="en-US" altLang="zh-CN" sz="2800" i="1">
                            <a:latin typeface="Cambria Math" charset="0"/>
                            <a:ea typeface="Microsoft YaHei" charset="-122"/>
                            <a:cs typeface="Microsoft YaHei" charset="-122"/>
                          </a:rPr>
                          <m:t>+1)</m:t>
                        </m:r>
                      </m:sup>
                    </m:sSubSup>
                    <m:r>
                      <a:rPr lang="en-US" altLang="zh-CN" sz="2800" i="1">
                        <a:latin typeface="Cambria Math" charset="0"/>
                        <a:ea typeface="Microsoft YaHei" charset="-122"/>
                        <a:cs typeface="Microsoft YaHei" charset="-122"/>
                      </a:rPr>
                      <m:t>=</m:t>
                    </m:r>
                    <m:sSub>
                      <m:sSubPr>
                        <m:ctrlPr>
                          <a:rPr lang="en-US" altLang="zh-CN" sz="2800" i="1" smtClean="0">
                            <a:latin typeface="Cambria Math" charset="0"/>
                            <a:ea typeface="Microsoft YaHei" charset="-122"/>
                            <a:cs typeface="Microsoft YaHei" charset="-122"/>
                          </a:rPr>
                        </m:ctrlPr>
                      </m:sSubPr>
                      <m:e>
                        <m:r>
                          <a:rPr lang="en-US" altLang="zh-CN" sz="2800" b="1" i="1" smtClean="0">
                            <a:latin typeface="Cambria Math" charset="0"/>
                            <a:ea typeface="Microsoft YaHei" charset="-122"/>
                            <a:cs typeface="Microsoft YaHei" charset="-122"/>
                          </a:rPr>
                          <m:t>𝒀</m:t>
                        </m:r>
                      </m:e>
                      <m:sub>
                        <m:r>
                          <a:rPr lang="en-US" altLang="zh-CN" sz="2800" b="0" i="1" smtClean="0">
                            <a:latin typeface="Cambria Math" charset="0"/>
                            <a:ea typeface="Microsoft YaHei" charset="-122"/>
                            <a:cs typeface="Microsoft YaHei" charset="-122"/>
                          </a:rPr>
                          <m:t>𝐿</m:t>
                        </m:r>
                      </m:sub>
                    </m:sSub>
                  </m:oMath>
                </a14:m>
                <a:endParaRPr lang="en-US" altLang="zh-CN" sz="2800" i="1" dirty="0">
                  <a:latin typeface="Microsoft YaHei" charset="-122"/>
                  <a:ea typeface="Microsoft YaHei" charset="-122"/>
                  <a:cs typeface="Microsoft YaHei" charset="-122"/>
                </a:endParaRPr>
              </a:p>
              <a:p>
                <a:r>
                  <a:rPr lang="zh-CN" altLang="es-ES_tradnl" sz="2800" dirty="0" smtClean="0">
                    <a:latin typeface="Microsoft YaHei" charset="-122"/>
                    <a:ea typeface="Microsoft YaHei" charset="-122"/>
                    <a:cs typeface="Microsoft YaHei" charset="-122"/>
                  </a:rPr>
                  <a:t>直至</a:t>
                </a:r>
                <a:r>
                  <a:rPr lang="zh-CN" altLang="es-ES_tradnl" sz="2800" dirty="0">
                    <a:latin typeface="Microsoft YaHei" charset="-122"/>
                    <a:ea typeface="Microsoft YaHei" charset="-122"/>
                    <a:cs typeface="Microsoft YaHei" charset="-122"/>
                  </a:rPr>
                  <a:t>收敛 </a:t>
                </a:r>
                <a:endParaRPr kumimoji="1" lang="zh-CN" altLang="en-US" sz="28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0630429" cy="3133725"/>
              </a:xfrm>
              <a:blipFill rotWithShape="0">
                <a:blip r:embed="rId2"/>
                <a:stretch>
                  <a:fillRect l="-975" b="-41051"/>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7"/>
            <a:ext cx="8336021" cy="504295"/>
          </a:xfrm>
        </p:spPr>
        <p:txBody>
          <a:bodyPr/>
          <a:lstStyle/>
          <a:p>
            <a:r>
              <a:rPr lang="zh-CN" altLang="en-US" dirty="0"/>
              <a:t>标签传播</a:t>
            </a:r>
            <a:r>
              <a:rPr lang="zh-CN" altLang="en-US" dirty="0" smtClean="0"/>
              <a:t>：迭代求解</a:t>
            </a:r>
            <a:endParaRPr kumimoji="1" lang="zh-CN" altLang="en-US" dirty="0"/>
          </a:p>
        </p:txBody>
      </p:sp>
      <p:sp>
        <p:nvSpPr>
          <p:cNvPr id="4" name="矩形 3"/>
          <p:cNvSpPr/>
          <p:nvPr/>
        </p:nvSpPr>
        <p:spPr>
          <a:xfrm>
            <a:off x="3914453" y="3734145"/>
            <a:ext cx="9303288" cy="461665"/>
          </a:xfrm>
          <a:prstGeom prst="rect">
            <a:avLst/>
          </a:prstGeom>
        </p:spPr>
        <p:txBody>
          <a:bodyPr wrap="square">
            <a:spAutoFit/>
          </a:bodyPr>
          <a:lstStyle/>
          <a:p>
            <a:r>
              <a:rPr lang="zh-CN" altLang="en-US" sz="2400" dirty="0" smtClean="0">
                <a:solidFill>
                  <a:srgbClr val="09405E"/>
                </a:solidFill>
                <a:latin typeface="Microsoft YaHei" charset="-122"/>
                <a:ea typeface="Microsoft YaHei" charset="-122"/>
                <a:cs typeface="Microsoft YaHei" charset="-122"/>
              </a:rPr>
              <a:t>对</a:t>
            </a:r>
            <a:r>
              <a:rPr lang="zh-CN" altLang="en-US" sz="2400" dirty="0">
                <a:solidFill>
                  <a:srgbClr val="09405E"/>
                </a:solidFill>
                <a:latin typeface="Microsoft YaHei" charset="-122"/>
                <a:ea typeface="Microsoft YaHei" charset="-122"/>
                <a:cs typeface="Microsoft YaHei" charset="-122"/>
              </a:rPr>
              <a:t>所有样本点（包括已标记与未标记）的类别标记进行更新</a:t>
            </a:r>
          </a:p>
        </p:txBody>
      </p:sp>
      <p:sp>
        <p:nvSpPr>
          <p:cNvPr id="5" name="矩形 4"/>
          <p:cNvSpPr/>
          <p:nvPr/>
        </p:nvSpPr>
        <p:spPr>
          <a:xfrm>
            <a:off x="3914453" y="4290254"/>
            <a:ext cx="6996702" cy="461665"/>
          </a:xfrm>
          <a:prstGeom prst="rect">
            <a:avLst/>
          </a:prstGeom>
        </p:spPr>
        <p:txBody>
          <a:bodyPr wrap="square">
            <a:spAutoFit/>
          </a:bodyPr>
          <a:lstStyle/>
          <a:p>
            <a:r>
              <a:rPr lang="zh-CN" altLang="en-US" sz="2400" dirty="0">
                <a:solidFill>
                  <a:srgbClr val="09405E"/>
                </a:solidFill>
                <a:latin typeface="Microsoft YaHei" charset="-122"/>
                <a:ea typeface="Microsoft YaHei" charset="-122"/>
                <a:cs typeface="Microsoft YaHei" charset="-122"/>
              </a:rPr>
              <a:t>保证所有已</a:t>
            </a:r>
            <a:r>
              <a:rPr lang="zh-CN" altLang="en-US" sz="2400" dirty="0" smtClean="0">
                <a:solidFill>
                  <a:srgbClr val="09405E"/>
                </a:solidFill>
                <a:latin typeface="Microsoft YaHei" charset="-122"/>
                <a:ea typeface="Microsoft YaHei" charset="-122"/>
                <a:cs typeface="Microsoft YaHei" charset="-122"/>
              </a:rPr>
              <a:t>标记点</a:t>
            </a:r>
            <a:r>
              <a:rPr lang="zh-CN" altLang="en-US" sz="2400" dirty="0">
                <a:solidFill>
                  <a:srgbClr val="09405E"/>
                </a:solidFill>
                <a:latin typeface="Microsoft YaHei" charset="-122"/>
                <a:ea typeface="Microsoft YaHei" charset="-122"/>
                <a:cs typeface="Microsoft YaHei" charset="-122"/>
              </a:rPr>
              <a:t>的</a:t>
            </a:r>
            <a:r>
              <a:rPr lang="zh-CN" altLang="en-US" sz="2400" dirty="0" smtClean="0">
                <a:solidFill>
                  <a:srgbClr val="09405E"/>
                </a:solidFill>
                <a:latin typeface="Microsoft YaHei" charset="-122"/>
                <a:ea typeface="Microsoft YaHei" charset="-122"/>
                <a:cs typeface="Microsoft YaHei" charset="-122"/>
              </a:rPr>
              <a:t>标记</a:t>
            </a:r>
            <a:r>
              <a:rPr lang="zh-CN" altLang="en-US" sz="2400" dirty="0">
                <a:solidFill>
                  <a:srgbClr val="09405E"/>
                </a:solidFill>
                <a:latin typeface="Microsoft YaHei" charset="-122"/>
                <a:ea typeface="Microsoft YaHei" charset="-122"/>
                <a:cs typeface="Microsoft YaHei" charset="-122"/>
              </a:rPr>
              <a:t>始终</a:t>
            </a:r>
            <a:r>
              <a:rPr lang="zh-CN" altLang="en-US" sz="2400" dirty="0" smtClean="0">
                <a:solidFill>
                  <a:srgbClr val="09405E"/>
                </a:solidFill>
                <a:latin typeface="Microsoft YaHei" charset="-122"/>
                <a:ea typeface="Microsoft YaHei" charset="-122"/>
                <a:cs typeface="Microsoft YaHei" charset="-122"/>
              </a:rPr>
              <a:t>为</a:t>
            </a:r>
            <a:r>
              <a:rPr lang="zh-CN" altLang="en-US" sz="2400" dirty="0">
                <a:solidFill>
                  <a:srgbClr val="09405E"/>
                </a:solidFill>
                <a:latin typeface="Microsoft YaHei" charset="-122"/>
                <a:ea typeface="Microsoft YaHei" charset="-122"/>
                <a:cs typeface="Microsoft YaHei" charset="-122"/>
              </a:rPr>
              <a:t>原始的</a:t>
            </a:r>
            <a:r>
              <a:rPr lang="zh-CN" altLang="en-US" sz="2400" dirty="0" smtClean="0">
                <a:solidFill>
                  <a:srgbClr val="09405E"/>
                </a:solidFill>
                <a:latin typeface="Microsoft YaHei" charset="-122"/>
                <a:ea typeface="Microsoft YaHei" charset="-122"/>
                <a:cs typeface="Microsoft YaHei" charset="-122"/>
              </a:rPr>
              <a:t>标记</a:t>
            </a:r>
            <a:endParaRPr lang="zh-CN" altLang="en-US" sz="2400" dirty="0">
              <a:solidFill>
                <a:srgbClr val="09405E"/>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30815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070695" cy="3133725"/>
              </a:xfrm>
            </p:spPr>
            <p:txBody>
              <a:bodyPr/>
              <a:lstStyle/>
              <a:p>
                <a:r>
                  <a:rPr kumimoji="1" lang="zh-CN" altLang="en-US" sz="2800" dirty="0" smtClean="0">
                    <a:latin typeface="Microsoft YaHei" charset="-122"/>
                    <a:ea typeface="Microsoft YaHei" charset="-122"/>
                    <a:cs typeface="Microsoft YaHei" charset="-122"/>
                  </a:rPr>
                  <a:t>令</a:t>
                </a:r>
                <a14:m>
                  <m:oMath xmlns:m="http://schemas.openxmlformats.org/officeDocument/2006/math">
                    <m:r>
                      <a:rPr lang="en-US" altLang="zh-CN" sz="2800" b="1" i="1" dirty="0">
                        <a:latin typeface="Cambria Math" charset="0"/>
                        <a:ea typeface="Microsoft YaHei" charset="-122"/>
                        <a:cs typeface="Microsoft YaHei" charset="-122"/>
                      </a:rPr>
                      <m:t>𝑭</m:t>
                    </m:r>
                    <m:r>
                      <a:rPr lang="en-US" altLang="zh-CN" sz="2800" i="1" dirty="0">
                        <a:latin typeface="Cambria Math" charset="0"/>
                        <a:ea typeface="Microsoft YaHei" charset="-122"/>
                        <a:cs typeface="Microsoft YaHei" charset="-122"/>
                      </a:rPr>
                      <m:t>=</m:t>
                    </m:r>
                    <m:d>
                      <m:dPr>
                        <m:ctrlPr>
                          <a:rPr lang="mr-IN" altLang="zh-CN" sz="2800" i="1" dirty="0">
                            <a:latin typeface="Cambria Math" charset="0"/>
                            <a:ea typeface="Microsoft YaHei" charset="-122"/>
                            <a:cs typeface="Microsoft YaHei" charset="-122"/>
                          </a:rPr>
                        </m:ctrlPr>
                      </m:dPr>
                      <m:e>
                        <m:m>
                          <m:mPr>
                            <m:mcs>
                              <m:mc>
                                <m:mcPr>
                                  <m:count m:val="1"/>
                                  <m:mcJc m:val="center"/>
                                </m:mcPr>
                              </m:mc>
                            </m:mcs>
                            <m:ctrlPr>
                              <a:rPr lang="mr-IN" altLang="zh-CN" sz="2800" i="1" dirty="0">
                                <a:latin typeface="Cambria Math" charset="0"/>
                                <a:ea typeface="Microsoft YaHei" charset="-122"/>
                                <a:cs typeface="Microsoft YaHei" charset="-122"/>
                              </a:rPr>
                            </m:ctrlPr>
                          </m:mPr>
                          <m:mr>
                            <m:e>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𝑭</m:t>
                                  </m:r>
                                </m:e>
                                <m:sub>
                                  <m:r>
                                    <a:rPr lang="en-US" altLang="zh-CN" sz="2800" i="1" dirty="0">
                                      <a:latin typeface="Cambria Math" charset="0"/>
                                      <a:ea typeface="Microsoft YaHei" charset="-122"/>
                                      <a:cs typeface="Microsoft YaHei" charset="-122"/>
                                    </a:rPr>
                                    <m:t>𝐿</m:t>
                                  </m:r>
                                </m:sub>
                              </m:sSub>
                            </m:e>
                          </m:mr>
                          <m:mr>
                            <m:e>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𝑭</m:t>
                                  </m:r>
                                </m:e>
                                <m:sub>
                                  <m:r>
                                    <m:rPr>
                                      <m:sty m:val="p"/>
                                    </m:rPr>
                                    <a:rPr lang="en-US" altLang="zh-CN" sz="2800" b="1" i="1" dirty="0">
                                      <a:latin typeface="Cambria Math" charset="0"/>
                                      <a:ea typeface="Microsoft YaHei" charset="-122"/>
                                      <a:cs typeface="Microsoft YaHei" charset="-122"/>
                                    </a:rPr>
                                    <m:t>U</m:t>
                                  </m:r>
                                </m:sub>
                              </m:sSub>
                            </m:e>
                          </m:mr>
                        </m:m>
                      </m:e>
                    </m:d>
                  </m:oMath>
                </a14:m>
                <a:r>
                  <a:rPr kumimoji="1" lang="zh-CN" altLang="en-US" sz="2800" dirty="0" smtClean="0">
                    <a:latin typeface="Microsoft YaHei" charset="-122"/>
                    <a:ea typeface="Microsoft YaHei" charset="-122"/>
                    <a:cs typeface="Microsoft YaHei" charset="-122"/>
                  </a:rPr>
                  <a:t>，由于</a:t>
                </a:r>
                <a14:m>
                  <m:oMath xmlns:m="http://schemas.openxmlformats.org/officeDocument/2006/math">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𝑭</m:t>
                        </m:r>
                      </m:e>
                      <m:sub>
                        <m:r>
                          <a:rPr lang="en-US" altLang="zh-CN" sz="2800" i="1" dirty="0">
                            <a:latin typeface="Cambria Math" charset="0"/>
                            <a:ea typeface="Microsoft YaHei" charset="-122"/>
                            <a:cs typeface="Microsoft YaHei" charset="-122"/>
                          </a:rPr>
                          <m:t>𝐿</m:t>
                        </m:r>
                      </m:sub>
                    </m:sSub>
                    <m:r>
                      <a:rPr lang="en-US" altLang="zh-CN" sz="2800" b="0" i="1" dirty="0" smtClean="0">
                        <a:latin typeface="Cambria Math" charset="0"/>
                        <a:ea typeface="Microsoft YaHei" charset="-122"/>
                        <a:cs typeface="Microsoft YaHei" charset="-122"/>
                      </a:rPr>
                      <m:t>=</m:t>
                    </m:r>
                    <m:sSub>
                      <m:sSubPr>
                        <m:ctrlPr>
                          <a:rPr lang="en-US" altLang="zh-CN" sz="2800" i="1" dirty="0">
                            <a:latin typeface="Cambria Math" charset="0"/>
                            <a:ea typeface="Microsoft YaHei" charset="-122"/>
                            <a:cs typeface="Microsoft YaHei" charset="-122"/>
                          </a:rPr>
                        </m:ctrlPr>
                      </m:sSubPr>
                      <m:e>
                        <m:r>
                          <a:rPr lang="en-US" altLang="zh-CN" sz="2800" b="1" i="1" dirty="0" smtClean="0">
                            <a:latin typeface="Cambria Math" charset="0"/>
                            <a:ea typeface="Microsoft YaHei" charset="-122"/>
                            <a:cs typeface="Microsoft YaHei" charset="-122"/>
                          </a:rPr>
                          <m:t>𝒀</m:t>
                        </m:r>
                      </m:e>
                      <m:sub>
                        <m:r>
                          <a:rPr lang="en-US" altLang="zh-CN" sz="2800" i="1" dirty="0">
                            <a:latin typeface="Cambria Math" charset="0"/>
                            <a:ea typeface="Microsoft YaHei" charset="-122"/>
                            <a:cs typeface="Microsoft YaHei" charset="-122"/>
                          </a:rPr>
                          <m:t>𝐿</m:t>
                        </m:r>
                      </m:sub>
                    </m:sSub>
                  </m:oMath>
                </a14:m>
                <a:r>
                  <a:rPr kumimoji="1" lang="zh-CN" altLang="en-US" sz="2800" dirty="0" smtClean="0">
                    <a:latin typeface="Microsoft YaHei" charset="-122"/>
                    <a:ea typeface="Microsoft YaHei" charset="-122"/>
                    <a:cs typeface="Microsoft YaHei" charset="-122"/>
                  </a:rPr>
                  <a:t>，所以我们主要关心</a:t>
                </a:r>
                <a14:m>
                  <m:oMath xmlns:m="http://schemas.openxmlformats.org/officeDocument/2006/math">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𝑭</m:t>
                        </m:r>
                      </m:e>
                      <m:sub>
                        <m:r>
                          <a:rPr lang="en-US" altLang="zh-CN" sz="2800" b="0" i="1" dirty="0" smtClean="0">
                            <a:latin typeface="Cambria Math" charset="0"/>
                            <a:ea typeface="Microsoft YaHei" charset="-122"/>
                            <a:cs typeface="Microsoft YaHei" charset="-122"/>
                          </a:rPr>
                          <m:t>𝑈</m:t>
                        </m:r>
                      </m:sub>
                    </m:sSub>
                    <m:r>
                      <a:rPr lang="zh-CN" altLang="en-US" sz="2800" b="0" i="0" dirty="0" smtClean="0">
                        <a:latin typeface="Cambria Math" charset="0"/>
                        <a:ea typeface="Microsoft YaHei" charset="-122"/>
                        <a:cs typeface="Microsoft YaHei" charset="-122"/>
                      </a:rPr>
                      <m:t>。</m:t>
                    </m:r>
                  </m:oMath>
                </a14:m>
                <a:endParaRPr lang="en-US" altLang="zh-CN" sz="2800" b="0" dirty="0" smtClean="0">
                  <a:latin typeface="Microsoft YaHei" charset="-122"/>
                  <a:ea typeface="Microsoft YaHei" charset="-122"/>
                  <a:cs typeface="Microsoft YaHei" charset="-122"/>
                </a:endParaRPr>
              </a:p>
              <a:p>
                <a:r>
                  <a:rPr kumimoji="1" lang="zh-CN" altLang="en-US" sz="2800" dirty="0" smtClean="0">
                    <a:latin typeface="Microsoft YaHei" charset="-122"/>
                    <a:ea typeface="Microsoft YaHei" charset="-122"/>
                    <a:cs typeface="Microsoft YaHei" charset="-122"/>
                  </a:rPr>
                  <a:t>将转移矩阵</a:t>
                </a:r>
                <a14:m>
                  <m:oMath xmlns:m="http://schemas.openxmlformats.org/officeDocument/2006/math">
                    <m:r>
                      <a:rPr kumimoji="1" lang="en-US" altLang="zh-CN" sz="2800" b="1" i="1" dirty="0" smtClean="0">
                        <a:latin typeface="Cambria Math" charset="0"/>
                        <a:ea typeface="Microsoft YaHei" charset="-122"/>
                        <a:cs typeface="Microsoft YaHei" charset="-122"/>
                      </a:rPr>
                      <m:t>𝑷</m:t>
                    </m:r>
                  </m:oMath>
                </a14:m>
                <a:r>
                  <a:rPr kumimoji="1" lang="zh-CN" altLang="en-US" sz="2800" dirty="0" smtClean="0">
                    <a:latin typeface="Microsoft YaHei" charset="-122"/>
                    <a:ea typeface="Microsoft YaHei" charset="-122"/>
                    <a:cs typeface="Microsoft YaHei" charset="-122"/>
                  </a:rPr>
                  <a:t>也</a:t>
                </a:r>
                <a:r>
                  <a:rPr lang="zh-CN" altLang="en-US" sz="2800" dirty="0">
                    <a:latin typeface="Microsoft YaHei" charset="-122"/>
                    <a:ea typeface="Microsoft YaHei" charset="-122"/>
                    <a:cs typeface="Microsoft YaHei" charset="-122"/>
                  </a:rPr>
                  <a:t>为已标记和未标记的子</a:t>
                </a:r>
                <a:r>
                  <a:rPr lang="zh-CN" altLang="en-US" sz="2800" dirty="0" smtClean="0">
                    <a:latin typeface="Microsoft YaHei" charset="-122"/>
                    <a:ea typeface="Microsoft YaHei" charset="-122"/>
                    <a:cs typeface="Microsoft YaHei" charset="-122"/>
                  </a:rPr>
                  <a:t>矩阵</a:t>
                </a:r>
                <a:r>
                  <a:rPr kumimoji="1" lang="zh-CN" altLang="en-US" sz="2800" dirty="0" smtClean="0">
                    <a:latin typeface="Microsoft YaHei" charset="-122"/>
                    <a:ea typeface="Microsoft YaHei" charset="-122"/>
                    <a:cs typeface="Microsoft YaHei" charset="-122"/>
                  </a:rPr>
                  <a:t>表示：</a:t>
                </a:r>
                <a14:m>
                  <m:oMath xmlns:m="http://schemas.openxmlformats.org/officeDocument/2006/math">
                    <m:r>
                      <a:rPr kumimoji="1" lang="en-US" altLang="zh-CN" sz="2800" b="1" i="1" dirty="0">
                        <a:latin typeface="Cambria Math" charset="0"/>
                        <a:ea typeface="Microsoft YaHei" charset="-122"/>
                        <a:cs typeface="Microsoft YaHei" charset="-122"/>
                      </a:rPr>
                      <m:t>𝑷</m:t>
                    </m:r>
                    <m:r>
                      <a:rPr lang="en-US" altLang="zh-CN" sz="2800" i="1">
                        <a:latin typeface="Cambria Math" panose="02040503050406030204" pitchFamily="18" charset="0"/>
                        <a:ea typeface="Times New Roman" charset="0"/>
                        <a:cs typeface="Times New Roman" charset="0"/>
                      </a:rPr>
                      <m:t>=</m:t>
                    </m:r>
                    <m:d>
                      <m:dPr>
                        <m:begChr m:val="["/>
                        <m:endChr m:val="]"/>
                        <m:ctrlPr>
                          <a:rPr lang="en-US" altLang="zh-CN" sz="2800" i="1">
                            <a:latin typeface="Cambria Math" charset="0"/>
                            <a:ea typeface="Times New Roman" charset="0"/>
                            <a:cs typeface="Times New Roman" charset="0"/>
                          </a:rPr>
                        </m:ctrlPr>
                      </m:dPr>
                      <m:e>
                        <m:m>
                          <m:mPr>
                            <m:mcs>
                              <m:mc>
                                <m:mcPr>
                                  <m:count m:val="2"/>
                                  <m:mcJc m:val="center"/>
                                </m:mcPr>
                              </m:mc>
                            </m:mcs>
                            <m:ctrlPr>
                              <a:rPr lang="en-US" altLang="zh-CN" sz="2800" i="1">
                                <a:latin typeface="Cambria Math" charset="0"/>
                                <a:ea typeface="Times New Roman" charset="0"/>
                                <a:cs typeface="Times New Roman" charset="0"/>
                              </a:rPr>
                            </m:ctrlPr>
                          </m:mPr>
                          <m:mr>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𝐿𝐿</m:t>
                                  </m:r>
                                </m:sub>
                              </m:sSub>
                            </m:e>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𝐿𝑈</m:t>
                                  </m:r>
                                </m:sub>
                              </m:sSub>
                            </m:e>
                          </m:mr>
                          <m:mr>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𝑈𝐿</m:t>
                                  </m:r>
                                </m:sub>
                              </m:sSub>
                            </m:e>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𝑈𝑈</m:t>
                                  </m:r>
                                </m:sub>
                              </m:sSub>
                            </m:e>
                          </m:mr>
                        </m:m>
                      </m:e>
                    </m:d>
                  </m:oMath>
                </a14:m>
                <a:r>
                  <a:rPr kumimoji="1" lang="zh-CN" altLang="en-US" sz="2800" dirty="0" smtClean="0">
                    <a:latin typeface="Microsoft YaHei" charset="-122"/>
                    <a:ea typeface="Microsoft YaHei" charset="-122"/>
                    <a:cs typeface="Microsoft YaHei" charset="-122"/>
                  </a:rPr>
                  <a:t>，</a:t>
                </a:r>
                <a:endParaRPr kumimoji="1" lang="en-US" altLang="zh-CN" sz="2800" dirty="0" smtClean="0">
                  <a:latin typeface="Microsoft YaHei" charset="-122"/>
                  <a:ea typeface="Microsoft YaHei" charset="-122"/>
                  <a:cs typeface="Microsoft YaHei" charset="-122"/>
                </a:endParaRPr>
              </a:p>
              <a:p>
                <a:r>
                  <a:rPr kumimoji="1" lang="zh-CN" altLang="en-US" sz="2800" dirty="0" smtClean="0">
                    <a:latin typeface="Microsoft YaHei" charset="-122"/>
                    <a:ea typeface="Microsoft YaHei" charset="-122"/>
                    <a:cs typeface="Microsoft YaHei" charset="-122"/>
                  </a:rPr>
                  <a:t>因此可以得到：</a:t>
                </a:r>
                <a14:m>
                  <m:oMath xmlns:m="http://schemas.openxmlformats.org/officeDocument/2006/math">
                    <m:sSubSup>
                      <m:sSubSupPr>
                        <m:ctrlPr>
                          <a:rPr kumimoji="1" lang="en-US" altLang="zh-CN" sz="2800" i="1" smtClean="0">
                            <a:latin typeface="Cambria Math" charset="0"/>
                            <a:ea typeface="Microsoft YaHei" charset="-122"/>
                            <a:cs typeface="Microsoft YaHei" charset="-122"/>
                          </a:rPr>
                        </m:ctrlPr>
                      </m:sSubSupPr>
                      <m:e>
                        <m:r>
                          <a:rPr lang="en-US" altLang="zh-CN" sz="2800" b="1" i="1" dirty="0">
                            <a:latin typeface="Cambria Math" charset="0"/>
                            <a:ea typeface="Microsoft YaHei" charset="-122"/>
                            <a:cs typeface="Microsoft YaHei" charset="-122"/>
                          </a:rPr>
                          <m:t>𝑭</m:t>
                        </m:r>
                      </m:e>
                      <m:sub>
                        <m:r>
                          <a:rPr kumimoji="1" lang="en-US" altLang="zh-CN" sz="2800" b="0" i="1" smtClean="0">
                            <a:latin typeface="Cambria Math" charset="0"/>
                            <a:ea typeface="Microsoft YaHei" charset="-122"/>
                            <a:cs typeface="Microsoft YaHei" charset="-122"/>
                          </a:rPr>
                          <m:t>𝑈</m:t>
                        </m:r>
                      </m:sub>
                      <m:sup>
                        <m:r>
                          <a:rPr kumimoji="1" lang="en-US" altLang="zh-CN" sz="2800" b="0" i="1" smtClean="0">
                            <a:latin typeface="Cambria Math" charset="0"/>
                            <a:ea typeface="Microsoft YaHei" charset="-122"/>
                            <a:cs typeface="Microsoft YaHei" charset="-122"/>
                          </a:rPr>
                          <m:t>(</m:t>
                        </m:r>
                        <m:r>
                          <a:rPr kumimoji="1" lang="en-US" altLang="zh-CN" sz="2800" b="0" i="1" smtClean="0">
                            <a:latin typeface="Cambria Math" charset="0"/>
                            <a:ea typeface="Microsoft YaHei" charset="-122"/>
                            <a:cs typeface="Microsoft YaHei" charset="-122"/>
                          </a:rPr>
                          <m:t>𝑡</m:t>
                        </m:r>
                        <m:r>
                          <a:rPr kumimoji="1" lang="en-US" altLang="zh-CN" sz="2800" b="0" i="1" smtClean="0">
                            <a:latin typeface="Cambria Math" charset="0"/>
                            <a:ea typeface="Microsoft YaHei" charset="-122"/>
                            <a:cs typeface="Microsoft YaHei" charset="-122"/>
                          </a:rPr>
                          <m:t>+1)</m:t>
                        </m:r>
                      </m:sup>
                    </m:sSubSup>
                    <m:r>
                      <a:rPr kumimoji="1" lang="en-US" altLang="zh-CN" sz="2800" b="0" i="1" smtClean="0">
                        <a:latin typeface="Cambria Math" charset="0"/>
                        <a:ea typeface="Microsoft YaHei" charset="-122"/>
                        <a:cs typeface="Microsoft YaHei" charset="-122"/>
                      </a:rPr>
                      <m:t>=</m:t>
                    </m:r>
                    <m:sSubSup>
                      <m:sSubSupPr>
                        <m:ctrlPr>
                          <a:rPr kumimoji="1" lang="en-US" altLang="zh-CN" sz="2800" i="1">
                            <a:latin typeface="Cambria Math" charset="0"/>
                            <a:ea typeface="Microsoft YaHei" charset="-122"/>
                            <a:cs typeface="Microsoft YaHei" charset="-122"/>
                          </a:rPr>
                        </m:ctrlPr>
                      </m:sSubSupPr>
                      <m:e>
                        <m:r>
                          <a:rPr lang="en-US" altLang="zh-CN" sz="2800" b="1" i="1" smtClean="0">
                            <a:latin typeface="Cambria Math" charset="0"/>
                            <a:ea typeface="Microsoft YaHei" charset="-122"/>
                            <a:cs typeface="Microsoft YaHei" charset="-122"/>
                          </a:rPr>
                          <m:t>𝑷</m:t>
                        </m:r>
                        <m:sSup>
                          <m:sSupPr>
                            <m:ctrlPr>
                              <a:rPr lang="en-US" altLang="zh-CN" sz="2800" i="1">
                                <a:latin typeface="Cambria Math" charset="0"/>
                                <a:ea typeface="Microsoft YaHei" charset="-122"/>
                                <a:cs typeface="Microsoft YaHei" charset="-122"/>
                              </a:rPr>
                            </m:ctrlPr>
                          </m:sSupPr>
                          <m:e>
                            <m:r>
                              <a:rPr lang="en-US" altLang="zh-CN" sz="2800" b="1" i="1" dirty="0">
                                <a:latin typeface="Cambria Math" charset="0"/>
                                <a:ea typeface="Microsoft YaHei" charset="-122"/>
                                <a:cs typeface="Microsoft YaHei" charset="-122"/>
                              </a:rPr>
                              <m:t>𝑭</m:t>
                            </m:r>
                          </m:e>
                          <m:sup>
                            <m:r>
                              <a:rPr lang="en-US" altLang="zh-CN" sz="2800" i="1">
                                <a:latin typeface="Cambria Math" charset="0"/>
                                <a:ea typeface="Microsoft YaHei" charset="-122"/>
                                <a:cs typeface="Microsoft YaHei" charset="-122"/>
                              </a:rPr>
                              <m:t>(</m:t>
                            </m:r>
                            <m:r>
                              <m:rPr>
                                <m:sty m:val="p"/>
                              </m:rPr>
                              <a:rPr lang="en-US" altLang="zh-CN" sz="2800" i="1">
                                <a:latin typeface="Cambria Math" charset="0"/>
                                <a:ea typeface="Microsoft YaHei" charset="-122"/>
                                <a:cs typeface="Microsoft YaHei" charset="-122"/>
                              </a:rPr>
                              <m:t>t</m:t>
                            </m:r>
                            <m:r>
                              <a:rPr lang="en-US" altLang="zh-CN" sz="2800" i="1">
                                <a:latin typeface="Cambria Math" charset="0"/>
                                <a:ea typeface="Microsoft YaHei" charset="-122"/>
                                <a:cs typeface="Microsoft YaHei" charset="-122"/>
                              </a:rPr>
                              <m:t>)</m:t>
                            </m:r>
                          </m:sup>
                        </m:sSup>
                        <m:r>
                          <a:rPr lang="en-US" altLang="zh-CN" sz="2800" b="0" i="1" smtClean="0">
                            <a:latin typeface="Cambria Math" charset="0"/>
                            <a:ea typeface="Microsoft YaHei" charset="-122"/>
                            <a:cs typeface="Microsoft YaHei" charset="-122"/>
                          </a:rPr>
                          <m:t>=</m:t>
                        </m:r>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𝑈𝐿</m:t>
                            </m:r>
                          </m:sub>
                        </m:sSub>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𝒀</m:t>
                            </m:r>
                          </m:e>
                          <m:sub>
                            <m:r>
                              <a:rPr lang="en-US" altLang="zh-CN" sz="2800" i="1" dirty="0">
                                <a:latin typeface="Cambria Math" charset="0"/>
                                <a:ea typeface="Microsoft YaHei" charset="-122"/>
                                <a:cs typeface="Microsoft YaHei" charset="-122"/>
                              </a:rPr>
                              <m:t>𝐿</m:t>
                            </m:r>
                          </m:sub>
                        </m:sSub>
                        <m:r>
                          <a:rPr lang="en-US" altLang="zh-CN" sz="2800" b="0" i="1" dirty="0" smtClean="0">
                            <a:latin typeface="Cambria Math" charset="0"/>
                            <a:ea typeface="Microsoft YaHei" charset="-122"/>
                            <a:cs typeface="Microsoft YaHei" charset="-122"/>
                          </a:rPr>
                          <m:t>+</m:t>
                        </m:r>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𝑈𝑈</m:t>
                            </m:r>
                          </m:sub>
                        </m:sSub>
                        <m:r>
                          <a:rPr lang="en-US" altLang="zh-CN" sz="2800" b="1" i="1" dirty="0">
                            <a:latin typeface="Cambria Math" charset="0"/>
                            <a:ea typeface="Microsoft YaHei" charset="-122"/>
                            <a:cs typeface="Microsoft YaHei" charset="-122"/>
                          </a:rPr>
                          <m:t>𝑭</m:t>
                        </m:r>
                      </m:e>
                      <m:sub>
                        <m:r>
                          <a:rPr kumimoji="1" lang="en-US" altLang="zh-CN" sz="2800" i="1">
                            <a:latin typeface="Cambria Math" charset="0"/>
                            <a:ea typeface="Microsoft YaHei" charset="-122"/>
                            <a:cs typeface="Microsoft YaHei" charset="-122"/>
                          </a:rPr>
                          <m:t>𝑈</m:t>
                        </m:r>
                      </m:sub>
                      <m:sup>
                        <m:r>
                          <a:rPr kumimoji="1" lang="en-US" altLang="zh-CN"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𝑡</m:t>
                        </m:r>
                        <m:r>
                          <a:rPr kumimoji="1" lang="en-US" altLang="zh-CN" sz="2800" i="1">
                            <a:latin typeface="Cambria Math" charset="0"/>
                            <a:ea typeface="Microsoft YaHei" charset="-122"/>
                            <a:cs typeface="Microsoft YaHei" charset="-122"/>
                          </a:rPr>
                          <m:t>)</m:t>
                        </m:r>
                      </m:sup>
                    </m:sSubSup>
                  </m:oMath>
                </a14:m>
                <a:endParaRPr kumimoji="1" lang="en-US" altLang="zh-CN" sz="2800" dirty="0" smtClean="0">
                  <a:latin typeface="Microsoft YaHei" charset="-122"/>
                  <a:ea typeface="Microsoft YaHei" charset="-122"/>
                  <a:cs typeface="Microsoft YaHei" charset="-122"/>
                </a:endParaRPr>
              </a:p>
              <a:p>
                <a:r>
                  <a:rPr kumimoji="1" lang="zh-CN" altLang="en-US" sz="2800" dirty="0" smtClean="0">
                    <a:latin typeface="Microsoft YaHei" charset="-122"/>
                    <a:ea typeface="Microsoft YaHei" charset="-122"/>
                    <a:cs typeface="Microsoft YaHei" charset="-122"/>
                  </a:rPr>
                  <a:t>因此</a:t>
                </a:r>
                <a14:m>
                  <m:oMath xmlns:m="http://schemas.openxmlformats.org/officeDocument/2006/math">
                    <m:sSubSup>
                      <m:sSubSupPr>
                        <m:ctrlPr>
                          <a:rPr kumimoji="1" lang="en-US" altLang="zh-CN" sz="2800" i="1">
                            <a:latin typeface="Cambria Math" charset="0"/>
                            <a:ea typeface="Microsoft YaHei" charset="-122"/>
                            <a:cs typeface="Microsoft YaHei" charset="-122"/>
                          </a:rPr>
                        </m:ctrlPr>
                      </m:sSubSupPr>
                      <m:e>
                        <m:r>
                          <a:rPr lang="en-US" altLang="zh-CN" sz="2800" b="1" i="1" dirty="0">
                            <a:latin typeface="Cambria Math" charset="0"/>
                            <a:ea typeface="Microsoft YaHei" charset="-122"/>
                            <a:cs typeface="Microsoft YaHei" charset="-122"/>
                          </a:rPr>
                          <m:t>𝑭</m:t>
                        </m:r>
                      </m:e>
                      <m:sub>
                        <m:r>
                          <a:rPr kumimoji="1" lang="en-US" altLang="zh-CN" sz="2800" i="1">
                            <a:latin typeface="Cambria Math" charset="0"/>
                            <a:ea typeface="Microsoft YaHei" charset="-122"/>
                            <a:cs typeface="Microsoft YaHei" charset="-122"/>
                          </a:rPr>
                          <m:t>𝑈</m:t>
                        </m:r>
                      </m:sub>
                      <m:sup/>
                    </m:sSubSup>
                    <m:r>
                      <a:rPr kumimoji="1" lang="en-US" altLang="zh-CN" sz="2800" i="1">
                        <a:latin typeface="Cambria Math" charset="0"/>
                        <a:ea typeface="Microsoft YaHei" charset="-122"/>
                        <a:cs typeface="Microsoft YaHei" charset="-122"/>
                      </a:rPr>
                      <m:t>=</m:t>
                    </m:r>
                    <m:nary>
                      <m:naryPr>
                        <m:chr m:val="∑"/>
                        <m:ctrlPr>
                          <a:rPr kumimoji="1" lang="mr-IN" altLang="zh-CN" sz="2800" i="1">
                            <a:latin typeface="Cambria Math" charset="0"/>
                            <a:ea typeface="Microsoft YaHei" charset="-122"/>
                            <a:cs typeface="Microsoft YaHei" charset="-122"/>
                          </a:rPr>
                        </m:ctrlPr>
                      </m:naryPr>
                      <m:sub>
                        <m:r>
                          <a:rPr kumimoji="1" lang="mr-IN" altLang="zh-CN" sz="2800" i="1">
                            <a:latin typeface="Cambria Math" charset="0"/>
                            <a:ea typeface="Microsoft YaHei" charset="-122"/>
                            <a:cs typeface="Microsoft YaHei" charset="-122"/>
                          </a:rPr>
                          <m:t>𝑖</m:t>
                        </m:r>
                        <m:r>
                          <a:rPr kumimoji="1" lang="mr-IN" altLang="zh-CN" sz="2800" i="1">
                            <a:latin typeface="Cambria Math" charset="0"/>
                            <a:ea typeface="Microsoft YaHei" charset="-122"/>
                            <a:cs typeface="Microsoft YaHei" charset="-122"/>
                          </a:rPr>
                          <m:t>=0</m:t>
                        </m:r>
                      </m:sub>
                      <m:sup>
                        <m:r>
                          <a:rPr kumimoji="1" lang="en-US" altLang="zh-CN" sz="2800" i="1">
                            <a:latin typeface="Cambria Math" charset="0"/>
                            <a:ea typeface="Microsoft YaHei" charset="-122"/>
                            <a:cs typeface="Microsoft YaHei" charset="-122"/>
                          </a:rPr>
                          <m:t>𝑡</m:t>
                        </m:r>
                      </m:sup>
                      <m:e>
                        <m:sSup>
                          <m:sSupPr>
                            <m:ctrlPr>
                              <a:rPr kumimoji="1" lang="mr-IN" altLang="zh-CN" sz="2800" i="1">
                                <a:latin typeface="Cambria Math" charset="0"/>
                                <a:ea typeface="Microsoft YaHei" charset="-122"/>
                                <a:cs typeface="Microsoft YaHei" charset="-122"/>
                              </a:rPr>
                            </m:ctrlPr>
                          </m:sSupPr>
                          <m:e>
                            <m:d>
                              <m:dPr>
                                <m:ctrlPr>
                                  <a:rPr kumimoji="1" lang="mr-IN" altLang="zh-CN" sz="2800" i="1">
                                    <a:latin typeface="Cambria Math" charset="0"/>
                                    <a:ea typeface="Microsoft YaHei" charset="-122"/>
                                    <a:cs typeface="Microsoft YaHei" charset="-122"/>
                                  </a:rPr>
                                </m:ctrlPr>
                              </m:dPr>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𝑈𝑈</m:t>
                                    </m:r>
                                  </m:sub>
                                </m:sSub>
                              </m:e>
                            </m:d>
                          </m:e>
                          <m:sup>
                            <m:r>
                              <a:rPr lang="en-US" altLang="zh-CN" sz="2800" i="1">
                                <a:latin typeface="Cambria Math" charset="0"/>
                                <a:ea typeface="Times New Roman" charset="0"/>
                                <a:cs typeface="Times New Roman" charset="0"/>
                              </a:rPr>
                              <m:t>(</m:t>
                            </m:r>
                            <m:r>
                              <a:rPr lang="en-US" altLang="zh-CN" sz="2800" i="1">
                                <a:latin typeface="Cambria Math" charset="0"/>
                                <a:ea typeface="Times New Roman" charset="0"/>
                                <a:cs typeface="Times New Roman" charset="0"/>
                              </a:rPr>
                              <m:t>𝑖</m:t>
                            </m:r>
                            <m:r>
                              <a:rPr kumimoji="1" lang="en-US" altLang="zh-CN" sz="2800" i="1">
                                <a:latin typeface="Cambria Math" charset="0"/>
                                <a:ea typeface="Microsoft YaHei" charset="-122"/>
                                <a:cs typeface="Microsoft YaHei" charset="-122"/>
                              </a:rPr>
                              <m:t>−1)</m:t>
                            </m:r>
                          </m:sup>
                        </m:sSup>
                      </m:e>
                    </m:nary>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𝑈𝐿</m:t>
                        </m:r>
                      </m:sub>
                    </m:sSub>
                    <m:sSub>
                      <m:sSubPr>
                        <m:ctrlPr>
                          <a:rPr lang="en-US" altLang="zh-CN" sz="2800" i="1" dirty="0">
                            <a:latin typeface="Cambria Math" charset="0"/>
                            <a:ea typeface="Microsoft YaHei" charset="-122"/>
                            <a:cs typeface="Microsoft YaHei" charset="-122"/>
                          </a:rPr>
                        </m:ctrlPr>
                      </m:sSubPr>
                      <m:e>
                        <m:r>
                          <a:rPr lang="en-US" altLang="zh-CN" sz="2800" b="1" i="1" dirty="0">
                            <a:latin typeface="Cambria Math" charset="0"/>
                            <a:ea typeface="Microsoft YaHei" charset="-122"/>
                            <a:cs typeface="Microsoft YaHei" charset="-122"/>
                          </a:rPr>
                          <m:t>𝒀</m:t>
                        </m:r>
                      </m:e>
                      <m:sub>
                        <m:r>
                          <a:rPr lang="en-US" altLang="zh-CN" sz="2800" i="1" dirty="0">
                            <a:latin typeface="Cambria Math" charset="0"/>
                            <a:ea typeface="Microsoft YaHei" charset="-122"/>
                            <a:cs typeface="Microsoft YaHei" charset="-122"/>
                          </a:rPr>
                          <m:t>𝐿</m:t>
                        </m:r>
                      </m:sub>
                    </m:sSub>
                    <m:r>
                      <a:rPr lang="en-US" altLang="zh-CN" sz="2800" b="0" i="1" dirty="0" smtClean="0">
                        <a:latin typeface="Cambria Math" charset="0"/>
                        <a:ea typeface="Microsoft YaHei" charset="-122"/>
                        <a:cs typeface="Microsoft YaHei" charset="-122"/>
                      </a:rPr>
                      <m:t>+</m:t>
                    </m:r>
                    <m:func>
                      <m:funcPr>
                        <m:ctrlPr>
                          <a:rPr kumimoji="1" lang="mr-IN" altLang="zh-CN" sz="2800" i="1" smtClean="0">
                            <a:latin typeface="Cambria Math" charset="0"/>
                            <a:ea typeface="Microsoft YaHei" charset="-122"/>
                            <a:cs typeface="Microsoft YaHei" charset="-122"/>
                          </a:rPr>
                        </m:ctrlPr>
                      </m:funcPr>
                      <m:fName>
                        <m:limLow>
                          <m:limLowPr>
                            <m:ctrlPr>
                              <a:rPr kumimoji="1" lang="mr-IN" altLang="zh-CN" sz="2800" i="1" smtClean="0">
                                <a:latin typeface="Cambria Math" charset="0"/>
                                <a:ea typeface="Microsoft YaHei" charset="-122"/>
                                <a:cs typeface="Microsoft YaHei" charset="-122"/>
                              </a:rPr>
                            </m:ctrlPr>
                          </m:limLowPr>
                          <m:e>
                            <m:r>
                              <m:rPr>
                                <m:sty m:val="p"/>
                              </m:rPr>
                              <a:rPr kumimoji="1" lang="mr-IN" altLang="zh-CN" sz="2800" i="0" smtClean="0">
                                <a:latin typeface="Cambria Math" charset="0"/>
                                <a:ea typeface="Microsoft YaHei" charset="-122"/>
                                <a:cs typeface="Microsoft YaHei" charset="-122"/>
                              </a:rPr>
                              <m:t>lim</m:t>
                            </m:r>
                          </m:e>
                          <m:lim>
                            <m:r>
                              <a:rPr kumimoji="1" lang="en-US" altLang="zh-CN" sz="2800" b="0" i="1" smtClean="0">
                                <a:latin typeface="Cambria Math" charset="0"/>
                                <a:ea typeface="Microsoft YaHei" charset="-122"/>
                                <a:cs typeface="Microsoft YaHei" charset="-122"/>
                              </a:rPr>
                              <m:t>𝑡</m:t>
                            </m:r>
                            <m:r>
                              <a:rPr kumimoji="1" lang="mr-IN" altLang="zh-CN" sz="2800" i="1" smtClean="0">
                                <a:latin typeface="Cambria Math" charset="0"/>
                                <a:ea typeface="Microsoft YaHei" charset="-122"/>
                                <a:cs typeface="Microsoft YaHei" charset="-122"/>
                              </a:rPr>
                              <m:t>→∞</m:t>
                            </m:r>
                          </m:lim>
                        </m:limLow>
                      </m:fName>
                      <m:e>
                        <m:sSup>
                          <m:sSupPr>
                            <m:ctrlPr>
                              <a:rPr kumimoji="1" lang="mr-IN" altLang="zh-CN" sz="2800" i="1" smtClean="0">
                                <a:latin typeface="Cambria Math" charset="0"/>
                                <a:ea typeface="Microsoft YaHei" charset="-122"/>
                                <a:cs typeface="Microsoft YaHei" charset="-122"/>
                              </a:rPr>
                            </m:ctrlPr>
                          </m:sSupPr>
                          <m:e>
                            <m:d>
                              <m:dPr>
                                <m:ctrlPr>
                                  <a:rPr kumimoji="1" lang="mr-IN" altLang="zh-CN" sz="2800" i="1" smtClean="0">
                                    <a:latin typeface="Cambria Math" charset="0"/>
                                    <a:ea typeface="Microsoft YaHei" charset="-122"/>
                                    <a:cs typeface="Microsoft YaHei" charset="-122"/>
                                  </a:rPr>
                                </m:ctrlPr>
                              </m:dPr>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𝑈𝑈</m:t>
                                    </m:r>
                                  </m:sub>
                                </m:sSub>
                              </m:e>
                            </m:d>
                          </m:e>
                          <m:sup>
                            <m:r>
                              <a:rPr kumimoji="1" lang="en-US" altLang="zh-CN" sz="2800" b="0" i="1" smtClean="0">
                                <a:latin typeface="Cambria Math" charset="0"/>
                                <a:ea typeface="Microsoft YaHei" charset="-122"/>
                                <a:cs typeface="Microsoft YaHei" charset="-122"/>
                              </a:rPr>
                              <m:t>𝑡</m:t>
                            </m:r>
                          </m:sup>
                        </m:sSup>
                      </m:e>
                    </m:func>
                    <m:sSubSup>
                      <m:sSubSupPr>
                        <m:ctrlPr>
                          <a:rPr kumimoji="1" lang="en-US" altLang="zh-CN" sz="2800" i="1">
                            <a:latin typeface="Cambria Math" charset="0"/>
                            <a:ea typeface="Microsoft YaHei" charset="-122"/>
                            <a:cs typeface="Microsoft YaHei" charset="-122"/>
                          </a:rPr>
                        </m:ctrlPr>
                      </m:sSubSupPr>
                      <m:e>
                        <m:r>
                          <a:rPr lang="en-US" altLang="zh-CN" sz="2800" b="1" i="1" dirty="0">
                            <a:latin typeface="Cambria Math" charset="0"/>
                            <a:ea typeface="Microsoft YaHei" charset="-122"/>
                            <a:cs typeface="Microsoft YaHei" charset="-122"/>
                          </a:rPr>
                          <m:t>𝑭</m:t>
                        </m:r>
                      </m:e>
                      <m:sub>
                        <m:r>
                          <a:rPr kumimoji="1" lang="en-US" altLang="zh-CN" sz="2800" i="1">
                            <a:latin typeface="Cambria Math" charset="0"/>
                            <a:ea typeface="Microsoft YaHei" charset="-122"/>
                            <a:cs typeface="Microsoft YaHei" charset="-122"/>
                          </a:rPr>
                          <m:t>𝑈</m:t>
                        </m:r>
                      </m:sub>
                      <m:sup>
                        <m:r>
                          <a:rPr kumimoji="1" lang="en-US" altLang="zh-CN" sz="2800" i="1">
                            <a:latin typeface="Cambria Math" charset="0"/>
                            <a:ea typeface="Microsoft YaHei" charset="-122"/>
                            <a:cs typeface="Microsoft YaHei" charset="-122"/>
                          </a:rPr>
                          <m:t>(</m:t>
                        </m:r>
                        <m:r>
                          <a:rPr kumimoji="1" lang="en-US" altLang="zh-CN" sz="2800" b="0" i="1" smtClean="0">
                            <a:latin typeface="Cambria Math" charset="0"/>
                            <a:ea typeface="Microsoft YaHei" charset="-122"/>
                            <a:cs typeface="Microsoft YaHei" charset="-122"/>
                          </a:rPr>
                          <m:t>0</m:t>
                        </m:r>
                        <m:r>
                          <a:rPr kumimoji="1" lang="en-US" altLang="zh-CN" sz="2800" i="1">
                            <a:latin typeface="Cambria Math" charset="0"/>
                            <a:ea typeface="Microsoft YaHei" charset="-122"/>
                            <a:cs typeface="Microsoft YaHei" charset="-122"/>
                          </a:rPr>
                          <m:t>)</m:t>
                        </m:r>
                      </m:sup>
                    </m:sSubSup>
                    <m:r>
                      <a:rPr lang="zh-CN" altLang="en-US" sz="2800" b="0" i="0" dirty="0" smtClean="0">
                        <a:latin typeface="Cambria Math" charset="0"/>
                        <a:ea typeface="Microsoft YaHei" charset="-122"/>
                        <a:cs typeface="Microsoft YaHei" charset="-122"/>
                      </a:rPr>
                      <m:t>。</m:t>
                    </m:r>
                  </m:oMath>
                </a14:m>
                <a:endParaRPr lang="en-US" altLang="zh-CN" sz="2800" b="0" dirty="0" smtClean="0">
                  <a:latin typeface="Microsoft YaHei" charset="-122"/>
                  <a:ea typeface="Microsoft YaHei" charset="-122"/>
                  <a:cs typeface="Microsoft YaHei" charset="-122"/>
                </a:endParaRPr>
              </a:p>
              <a:p>
                <a:r>
                  <a:rPr kumimoji="1" lang="zh-CN" altLang="en-US" sz="2800" dirty="0" smtClean="0">
                    <a:latin typeface="Microsoft YaHei" charset="-122"/>
                    <a:ea typeface="Microsoft YaHei" charset="-122"/>
                    <a:cs typeface="Microsoft YaHei" charset="-122"/>
                  </a:rPr>
                  <a:t>因此需要证明</a:t>
                </a:r>
                <a14:m>
                  <m:oMath xmlns:m="http://schemas.openxmlformats.org/officeDocument/2006/math">
                    <m:sSubSup>
                      <m:sSubSupPr>
                        <m:ctrlPr>
                          <a:rPr kumimoji="1" lang="en-US" altLang="zh-CN" sz="2800" i="1">
                            <a:latin typeface="Cambria Math" charset="0"/>
                            <a:ea typeface="Microsoft YaHei" charset="-122"/>
                            <a:cs typeface="Microsoft YaHei" charset="-122"/>
                          </a:rPr>
                        </m:ctrlPr>
                      </m:sSubSupPr>
                      <m:e>
                        <m:sSup>
                          <m:sSupPr>
                            <m:ctrlPr>
                              <a:rPr kumimoji="1" lang="mr-IN" altLang="zh-CN" sz="2800" i="1">
                                <a:latin typeface="Cambria Math" charset="0"/>
                                <a:ea typeface="Microsoft YaHei" charset="-122"/>
                                <a:cs typeface="Microsoft YaHei" charset="-122"/>
                              </a:rPr>
                            </m:ctrlPr>
                          </m:sSupPr>
                          <m:e>
                            <m:d>
                              <m:dPr>
                                <m:ctrlPr>
                                  <a:rPr kumimoji="1" lang="mr-IN" altLang="zh-CN" sz="2800" i="1">
                                    <a:latin typeface="Cambria Math" charset="0"/>
                                    <a:ea typeface="Microsoft YaHei" charset="-122"/>
                                    <a:cs typeface="Microsoft YaHei" charset="-122"/>
                                  </a:rPr>
                                </m:ctrlPr>
                              </m:dPr>
                              <m:e>
                                <m:sSub>
                                  <m:sSubPr>
                                    <m:ctrlPr>
                                      <a:rPr lang="en-US" altLang="zh-CN" sz="2800" i="1">
                                        <a:latin typeface="Cambria Math" charset="0"/>
                                        <a:ea typeface="Times New Roman" charset="0"/>
                                        <a:cs typeface="Times New Roman" charset="0"/>
                                      </a:rPr>
                                    </m:ctrlPr>
                                  </m:sSubPr>
                                  <m:e>
                                    <m:r>
                                      <a:rPr kumimoji="1" lang="en-US" altLang="zh-CN" sz="2800" b="1" i="1" dirty="0">
                                        <a:latin typeface="Cambria Math" charset="0"/>
                                        <a:ea typeface="Microsoft YaHei" charset="-122"/>
                                        <a:cs typeface="Microsoft YaHei" charset="-122"/>
                                      </a:rPr>
                                      <m:t>𝑷</m:t>
                                    </m:r>
                                  </m:e>
                                  <m:sub>
                                    <m:r>
                                      <a:rPr lang="en-US" altLang="zh-CN" sz="2800" i="1">
                                        <a:latin typeface="Cambria Math" charset="0"/>
                                        <a:ea typeface="Times New Roman" charset="0"/>
                                        <a:cs typeface="Times New Roman" charset="0"/>
                                      </a:rPr>
                                      <m:t>𝑈𝑈</m:t>
                                    </m:r>
                                  </m:sub>
                                </m:sSub>
                              </m:e>
                            </m:d>
                          </m:e>
                          <m:sup>
                            <m:r>
                              <a:rPr lang="en-US" altLang="zh-CN" sz="2800" b="0" i="1" smtClean="0">
                                <a:latin typeface="Cambria Math" charset="0"/>
                                <a:ea typeface="Times New Roman" charset="0"/>
                                <a:cs typeface="Times New Roman" charset="0"/>
                              </a:rPr>
                              <m:t>𝑡</m:t>
                            </m:r>
                          </m:sup>
                        </m:sSup>
                        <m:r>
                          <a:rPr lang="en-US" altLang="zh-CN" sz="2800" b="1" i="1" dirty="0">
                            <a:latin typeface="Cambria Math" charset="0"/>
                            <a:ea typeface="Microsoft YaHei" charset="-122"/>
                            <a:cs typeface="Microsoft YaHei" charset="-122"/>
                          </a:rPr>
                          <m:t>𝑭</m:t>
                        </m:r>
                      </m:e>
                      <m:sub>
                        <m:r>
                          <a:rPr kumimoji="1" lang="en-US" altLang="zh-CN" sz="2800" i="1">
                            <a:latin typeface="Cambria Math" charset="0"/>
                            <a:ea typeface="Microsoft YaHei" charset="-122"/>
                            <a:cs typeface="Microsoft YaHei" charset="-122"/>
                          </a:rPr>
                          <m:t>𝑈</m:t>
                        </m:r>
                      </m:sub>
                      <m:sup>
                        <m:r>
                          <a:rPr kumimoji="1" lang="en-US" altLang="zh-CN" sz="2800" i="1">
                            <a:latin typeface="Cambria Math" charset="0"/>
                            <a:ea typeface="Microsoft YaHei" charset="-122"/>
                            <a:cs typeface="Microsoft YaHei" charset="-122"/>
                          </a:rPr>
                          <m:t>(0)</m:t>
                        </m:r>
                      </m:sup>
                    </m:sSubSup>
                    <m:r>
                      <a:rPr kumimoji="1" lang="is-IS" altLang="zh-CN" sz="2800" i="1" smtClean="0">
                        <a:latin typeface="Cambria Math" charset="0"/>
                        <a:ea typeface="Cambria Math" charset="0"/>
                        <a:cs typeface="Cambria Math" charset="0"/>
                      </a:rPr>
                      <m:t>→</m:t>
                    </m:r>
                    <m:r>
                      <a:rPr kumimoji="1" lang="en-US" altLang="zh-CN" sz="2800" b="0" i="1" smtClean="0">
                        <a:latin typeface="Cambria Math" charset="0"/>
                        <a:ea typeface="Cambria Math" charset="0"/>
                        <a:cs typeface="Cambria Math" charset="0"/>
                      </a:rPr>
                      <m:t>0</m:t>
                    </m:r>
                  </m:oMath>
                </a14:m>
                <a:r>
                  <a:rPr kumimoji="1" lang="zh-CN" altLang="en-US" sz="2800" dirty="0" smtClean="0">
                    <a:latin typeface="Microsoft YaHei" charset="-122"/>
                    <a:ea typeface="Microsoft YaHei" charset="-122"/>
                    <a:cs typeface="Microsoft YaHei" charset="-122"/>
                  </a:rPr>
                  <a:t>。</a:t>
                </a:r>
                <a:endParaRPr kumimoji="1" lang="en-US" altLang="zh-CN" sz="2800" dirty="0" smtClean="0">
                  <a:latin typeface="Microsoft YaHei" charset="-122"/>
                  <a:ea typeface="Microsoft YaHei" charset="-122"/>
                  <a:cs typeface="Microsoft YaHei" charset="-122"/>
                </a:endParaRPr>
              </a:p>
              <a:p>
                <a:endParaRPr kumimoji="1" lang="zh-CN" altLang="en-US" sz="28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070695" cy="3133725"/>
              </a:xfrm>
              <a:blipFill rotWithShape="0">
                <a:blip r:embed="rId2"/>
                <a:stretch>
                  <a:fillRect l="-936" r="-4350" b="-62257"/>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kumimoji="1" lang="zh-CN" altLang="en-US" dirty="0" smtClean="0"/>
              <a:t>证明</a:t>
            </a:r>
            <a:r>
              <a:rPr kumimoji="1" lang="zh-CN" altLang="en-US" smtClean="0"/>
              <a:t>：算法收敛性</a:t>
            </a:r>
            <a:endParaRPr kumimoji="1" lang="zh-CN" altLang="en-US" dirty="0"/>
          </a:p>
        </p:txBody>
      </p:sp>
    </p:spTree>
    <p:extLst>
      <p:ext uri="{BB962C8B-B14F-4D97-AF65-F5344CB8AC3E}">
        <p14:creationId xmlns:p14="http://schemas.microsoft.com/office/powerpoint/2010/main" val="15270386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1147763"/>
                <a:ext cx="11561763" cy="3133725"/>
              </a:xfrm>
            </p:spPr>
            <p:txBody>
              <a:bodyPr/>
              <a:lstStyle/>
              <a:p>
                <a:r>
                  <a:rPr kumimoji="1" lang="zh-CN" altLang="en-US" sz="2400" dirty="0" smtClean="0">
                    <a:latin typeface="Microsoft YaHei" charset="-122"/>
                    <a:ea typeface="Microsoft YaHei" charset="-122"/>
                    <a:cs typeface="Microsoft YaHei" charset="-122"/>
                  </a:rPr>
                  <a:t>由于转移矩阵</a:t>
                </a:r>
                <a14:m>
                  <m:oMath xmlns:m="http://schemas.openxmlformats.org/officeDocument/2006/math">
                    <m:r>
                      <a:rPr kumimoji="1" lang="en-US" altLang="zh-CN" sz="2400" b="1" i="1" dirty="0" smtClean="0">
                        <a:latin typeface="Cambria Math" charset="0"/>
                        <a:ea typeface="Microsoft YaHei" charset="-122"/>
                        <a:cs typeface="Microsoft YaHei" charset="-122"/>
                      </a:rPr>
                      <m:t>𝑷</m:t>
                    </m:r>
                  </m:oMath>
                </a14:m>
                <a:r>
                  <a:rPr kumimoji="1" lang="zh-CN" altLang="en-US" sz="2400" dirty="0" smtClean="0">
                    <a:latin typeface="Microsoft YaHei" charset="-122"/>
                    <a:ea typeface="Microsoft YaHei" charset="-122"/>
                    <a:cs typeface="Microsoft YaHei" charset="-122"/>
                  </a:rPr>
                  <a:t>是归一化的，且</a:t>
                </a:r>
                <a14:m>
                  <m:oMath xmlns:m="http://schemas.openxmlformats.org/officeDocument/2006/math">
                    <m:sSub>
                      <m:sSubPr>
                        <m:ctrlPr>
                          <a:rPr lang="en-US" altLang="zh-CN" sz="2400" i="1">
                            <a:latin typeface="Cambria Math" charset="0"/>
                            <a:ea typeface="Times New Roman" charset="0"/>
                            <a:cs typeface="Times New Roman" charset="0"/>
                          </a:rPr>
                        </m:ctrlPr>
                      </m:sSubPr>
                      <m:e>
                        <m:r>
                          <a:rPr kumimoji="1" lang="en-US" altLang="zh-CN" sz="2400" b="1" i="1" dirty="0">
                            <a:latin typeface="Cambria Math" charset="0"/>
                            <a:ea typeface="Microsoft YaHei" charset="-122"/>
                            <a:cs typeface="Microsoft YaHei" charset="-122"/>
                          </a:rPr>
                          <m:t>𝑷</m:t>
                        </m:r>
                      </m:e>
                      <m:sub>
                        <m:r>
                          <a:rPr lang="en-US" altLang="zh-CN" sz="2400" i="1">
                            <a:latin typeface="Cambria Math" charset="0"/>
                            <a:ea typeface="Times New Roman" charset="0"/>
                            <a:cs typeface="Times New Roman" charset="0"/>
                          </a:rPr>
                          <m:t>𝑈𝑈</m:t>
                        </m:r>
                      </m:sub>
                    </m:sSub>
                  </m:oMath>
                </a14:m>
                <a:r>
                  <a:rPr kumimoji="1" lang="zh-CN" altLang="en-US" sz="2400" dirty="0" smtClean="0">
                    <a:latin typeface="Microsoft YaHei" charset="-122"/>
                    <a:ea typeface="Microsoft YaHei" charset="-122"/>
                    <a:cs typeface="Microsoft YaHei" charset="-122"/>
                  </a:rPr>
                  <a:t>是</a:t>
                </a:r>
                <a14:m>
                  <m:oMath xmlns:m="http://schemas.openxmlformats.org/officeDocument/2006/math">
                    <m:r>
                      <a:rPr kumimoji="1" lang="en-US" altLang="zh-CN" sz="2400" b="1" i="1" dirty="0">
                        <a:latin typeface="Cambria Math" charset="0"/>
                        <a:ea typeface="Microsoft YaHei" charset="-122"/>
                        <a:cs typeface="Microsoft YaHei" charset="-122"/>
                      </a:rPr>
                      <m:t>𝑷</m:t>
                    </m:r>
                  </m:oMath>
                </a14:m>
                <a:r>
                  <a:rPr kumimoji="1" lang="zh-CN" altLang="en-US" sz="2400" dirty="0" smtClean="0">
                    <a:latin typeface="Microsoft YaHei" charset="-122"/>
                    <a:ea typeface="Microsoft YaHei" charset="-122"/>
                    <a:cs typeface="Microsoft YaHei" charset="-122"/>
                  </a:rPr>
                  <a:t>的一部分，因此</a:t>
                </a:r>
                <a:endParaRPr kumimoji="1" lang="en-US" altLang="zh-CN" sz="2400" dirty="0" smtClean="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kumimoji="1" lang="en-US" altLang="zh-CN" sz="2400" dirty="0">
                  <a:latin typeface="Microsoft YaHei" charset="-122"/>
                  <a:ea typeface="Microsoft YaHei" charset="-122"/>
                  <a:cs typeface="Microsoft YaHei" charset="-122"/>
                </a:endParaRPr>
              </a:p>
              <a:p>
                <a:r>
                  <a:rPr kumimoji="1" lang="zh-CN" altLang="en-US" sz="2400" dirty="0" smtClean="0">
                    <a:latin typeface="Microsoft YaHei" charset="-122"/>
                    <a:ea typeface="Microsoft YaHei" charset="-122"/>
                    <a:cs typeface="Microsoft YaHei" charset="-122"/>
                  </a:rPr>
                  <a:t>因此</a:t>
                </a:r>
                <a:endParaRPr kumimoji="1" lang="en-US" altLang="zh-CN" sz="2400" dirty="0" smtClean="0">
                  <a:latin typeface="Microsoft YaHei" charset="-122"/>
                  <a:ea typeface="Microsoft YaHei" charset="-122"/>
                  <a:cs typeface="Microsoft YaHei" charset="-122"/>
                </a:endParaRPr>
              </a:p>
              <a:p>
                <a:endParaRPr kumimoji="1" lang="en-US" altLang="zh-CN" sz="2400" dirty="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kumimoji="1" lang="en-US" altLang="zh-CN" sz="2400" dirty="0" smtClean="0">
                  <a:latin typeface="Microsoft YaHei" charset="-122"/>
                  <a:ea typeface="Microsoft YaHei" charset="-122"/>
                  <a:cs typeface="Microsoft YaHei" charset="-122"/>
                </a:endParaRPr>
              </a:p>
              <a:p>
                <a:endParaRPr kumimoji="1" lang="en-US" altLang="zh-CN" sz="2400" dirty="0">
                  <a:latin typeface="Microsoft YaHei" charset="-122"/>
                  <a:ea typeface="Microsoft YaHei" charset="-122"/>
                  <a:cs typeface="Microsoft YaHei" charset="-122"/>
                </a:endParaRPr>
              </a:p>
              <a:p>
                <a:r>
                  <a:rPr kumimoji="1" lang="zh-CN" altLang="en-US" sz="2400" dirty="0" smtClean="0">
                    <a:latin typeface="Microsoft YaHei" charset="-122"/>
                    <a:ea typeface="Microsoft YaHei" charset="-122"/>
                    <a:cs typeface="Microsoft YaHei" charset="-122"/>
                  </a:rPr>
                  <a:t>因此</a:t>
                </a:r>
                <a14:m>
                  <m:oMath xmlns:m="http://schemas.openxmlformats.org/officeDocument/2006/math">
                    <m:sSup>
                      <m:sSupPr>
                        <m:ctrlPr>
                          <a:rPr kumimoji="1" lang="mr-IN" altLang="zh-CN" sz="2400" i="1">
                            <a:latin typeface="Cambria Math" charset="0"/>
                            <a:ea typeface="Microsoft YaHei" charset="-122"/>
                            <a:cs typeface="Microsoft YaHei" charset="-122"/>
                          </a:rPr>
                        </m:ctrlPr>
                      </m:sSupPr>
                      <m:e>
                        <m:d>
                          <m:dPr>
                            <m:ctrlPr>
                              <a:rPr kumimoji="1" lang="mr-IN" altLang="zh-CN" sz="2400" i="1">
                                <a:latin typeface="Cambria Math" charset="0"/>
                                <a:ea typeface="Microsoft YaHei" charset="-122"/>
                                <a:cs typeface="Microsoft YaHei" charset="-122"/>
                              </a:rPr>
                            </m:ctrlPr>
                          </m:dPr>
                          <m:e>
                            <m:sSub>
                              <m:sSubPr>
                                <m:ctrlPr>
                                  <a:rPr lang="en-US" altLang="zh-CN" sz="2400" i="1">
                                    <a:latin typeface="Cambria Math" charset="0"/>
                                    <a:ea typeface="Times New Roman" charset="0"/>
                                    <a:cs typeface="Times New Roman" charset="0"/>
                                  </a:rPr>
                                </m:ctrlPr>
                              </m:sSubPr>
                              <m:e>
                                <m:r>
                                  <a:rPr kumimoji="1" lang="en-US" altLang="zh-CN" sz="2400" b="1" i="1" dirty="0">
                                    <a:latin typeface="Cambria Math" charset="0"/>
                                    <a:ea typeface="Microsoft YaHei" charset="-122"/>
                                    <a:cs typeface="Microsoft YaHei" charset="-122"/>
                                  </a:rPr>
                                  <m:t>𝑷</m:t>
                                </m:r>
                              </m:e>
                              <m:sub>
                                <m:r>
                                  <a:rPr lang="en-US" altLang="zh-CN" sz="2400" i="1">
                                    <a:latin typeface="Cambria Math" charset="0"/>
                                    <a:ea typeface="Times New Roman" charset="0"/>
                                    <a:cs typeface="Times New Roman" charset="0"/>
                                  </a:rPr>
                                  <m:t>𝑈𝑈</m:t>
                                </m:r>
                              </m:sub>
                            </m:sSub>
                          </m:e>
                        </m:d>
                      </m:e>
                      <m:sup>
                        <m:r>
                          <a:rPr lang="en-US" altLang="zh-CN" sz="2400" b="0" i="1" smtClean="0">
                            <a:latin typeface="Cambria Math" charset="0"/>
                            <a:ea typeface="Times New Roman" charset="0"/>
                            <a:cs typeface="Times New Roman" charset="0"/>
                          </a:rPr>
                          <m:t>𝑡</m:t>
                        </m:r>
                      </m:sup>
                    </m:sSup>
                  </m:oMath>
                </a14:m>
                <a:r>
                  <a:rPr kumimoji="1" lang="zh-CN" altLang="en-US" sz="2400" dirty="0" smtClean="0">
                    <a:latin typeface="Microsoft YaHei" charset="-122"/>
                    <a:ea typeface="Microsoft YaHei" charset="-122"/>
                    <a:cs typeface="Microsoft YaHei" charset="-122"/>
                  </a:rPr>
                  <a:t>每一行的和趋近于</a:t>
                </a:r>
                <a:r>
                  <a:rPr kumimoji="1" lang="en-US" altLang="zh-CN" sz="2400" dirty="0" smtClean="0">
                    <a:latin typeface="Microsoft YaHei" charset="-122"/>
                    <a:ea typeface="Microsoft YaHei" charset="-122"/>
                    <a:cs typeface="Microsoft YaHei" charset="-122"/>
                  </a:rPr>
                  <a:t>0</a:t>
                </a:r>
                <a:r>
                  <a:rPr kumimoji="1" lang="zh-CN" altLang="en-US" sz="2400" dirty="0" smtClean="0">
                    <a:latin typeface="Microsoft YaHei" charset="-122"/>
                    <a:ea typeface="Microsoft YaHei" charset="-122"/>
                    <a:cs typeface="Microsoft YaHei" charset="-122"/>
                  </a:rPr>
                  <a:t>，从而</a:t>
                </a:r>
                <a14:m>
                  <m:oMath xmlns:m="http://schemas.openxmlformats.org/officeDocument/2006/math">
                    <m:sSubSup>
                      <m:sSubSupPr>
                        <m:ctrlPr>
                          <a:rPr kumimoji="1" lang="en-US" altLang="zh-CN" sz="2400" i="1">
                            <a:latin typeface="Cambria Math" charset="0"/>
                            <a:ea typeface="Microsoft YaHei" charset="-122"/>
                            <a:cs typeface="Microsoft YaHei" charset="-122"/>
                          </a:rPr>
                        </m:ctrlPr>
                      </m:sSubSupPr>
                      <m:e>
                        <m:sSup>
                          <m:sSupPr>
                            <m:ctrlPr>
                              <a:rPr kumimoji="1" lang="mr-IN" altLang="zh-CN" sz="2400" i="1">
                                <a:latin typeface="Cambria Math" charset="0"/>
                                <a:ea typeface="Microsoft YaHei" charset="-122"/>
                                <a:cs typeface="Microsoft YaHei" charset="-122"/>
                              </a:rPr>
                            </m:ctrlPr>
                          </m:sSupPr>
                          <m:e>
                            <m:d>
                              <m:dPr>
                                <m:ctrlPr>
                                  <a:rPr kumimoji="1" lang="mr-IN" altLang="zh-CN" sz="2400" i="1">
                                    <a:latin typeface="Cambria Math" charset="0"/>
                                    <a:ea typeface="Microsoft YaHei" charset="-122"/>
                                    <a:cs typeface="Microsoft YaHei" charset="-122"/>
                                  </a:rPr>
                                </m:ctrlPr>
                              </m:dPr>
                              <m:e>
                                <m:sSub>
                                  <m:sSubPr>
                                    <m:ctrlPr>
                                      <a:rPr lang="en-US" altLang="zh-CN" sz="2400" i="1">
                                        <a:latin typeface="Cambria Math" charset="0"/>
                                        <a:ea typeface="Times New Roman" charset="0"/>
                                        <a:cs typeface="Times New Roman" charset="0"/>
                                      </a:rPr>
                                    </m:ctrlPr>
                                  </m:sSubPr>
                                  <m:e>
                                    <m:r>
                                      <a:rPr kumimoji="1" lang="en-US" altLang="zh-CN" sz="2400" b="1" i="1" dirty="0">
                                        <a:latin typeface="Cambria Math" charset="0"/>
                                        <a:ea typeface="Microsoft YaHei" charset="-122"/>
                                        <a:cs typeface="Microsoft YaHei" charset="-122"/>
                                      </a:rPr>
                                      <m:t>𝑷</m:t>
                                    </m:r>
                                  </m:e>
                                  <m:sub>
                                    <m:r>
                                      <a:rPr lang="en-US" altLang="zh-CN" sz="2400" i="1">
                                        <a:latin typeface="Cambria Math" charset="0"/>
                                        <a:ea typeface="Times New Roman" charset="0"/>
                                        <a:cs typeface="Times New Roman" charset="0"/>
                                      </a:rPr>
                                      <m:t>𝑈𝑈</m:t>
                                    </m:r>
                                  </m:sub>
                                </m:sSub>
                              </m:e>
                            </m:d>
                          </m:e>
                          <m:sup>
                            <m:r>
                              <a:rPr lang="en-US" altLang="zh-CN" sz="2400" b="0" i="1" smtClean="0">
                                <a:latin typeface="Cambria Math" charset="0"/>
                                <a:ea typeface="Times New Roman" charset="0"/>
                                <a:cs typeface="Times New Roman" charset="0"/>
                              </a:rPr>
                              <m:t>𝑡</m:t>
                            </m:r>
                          </m:sup>
                        </m:sSup>
                        <m:r>
                          <a:rPr lang="en-US" altLang="zh-CN" sz="2400" b="1" i="1" dirty="0">
                            <a:latin typeface="Cambria Math" charset="0"/>
                            <a:ea typeface="Microsoft YaHei" charset="-122"/>
                            <a:cs typeface="Microsoft YaHei" charset="-122"/>
                          </a:rPr>
                          <m:t>𝑭</m:t>
                        </m:r>
                      </m:e>
                      <m:sub>
                        <m:r>
                          <a:rPr kumimoji="1" lang="en-US" altLang="zh-CN" sz="2400" i="1">
                            <a:latin typeface="Cambria Math" charset="0"/>
                            <a:ea typeface="Microsoft YaHei" charset="-122"/>
                            <a:cs typeface="Microsoft YaHei" charset="-122"/>
                          </a:rPr>
                          <m:t>𝑈</m:t>
                        </m:r>
                      </m:sub>
                      <m:sup>
                        <m:r>
                          <a:rPr kumimoji="1" lang="en-US" altLang="zh-CN" sz="2400" i="1">
                            <a:latin typeface="Cambria Math" charset="0"/>
                            <a:ea typeface="Microsoft YaHei" charset="-122"/>
                            <a:cs typeface="Microsoft YaHei" charset="-122"/>
                          </a:rPr>
                          <m:t>(0)</m:t>
                        </m:r>
                      </m:sup>
                    </m:sSubSup>
                    <m:r>
                      <a:rPr kumimoji="1" lang="is-IS" altLang="zh-CN" sz="2400" i="1" smtClean="0">
                        <a:latin typeface="Cambria Math" charset="0"/>
                        <a:ea typeface="Cambria Math" charset="0"/>
                        <a:cs typeface="Cambria Math" charset="0"/>
                      </a:rPr>
                      <m:t>→</m:t>
                    </m:r>
                    <m:r>
                      <a:rPr kumimoji="1" lang="en-US" altLang="zh-CN" sz="2400" b="0" i="1" smtClean="0">
                        <a:latin typeface="Cambria Math" charset="0"/>
                        <a:ea typeface="Cambria Math" charset="0"/>
                        <a:cs typeface="Cambria Math" charset="0"/>
                      </a:rPr>
                      <m:t>0</m:t>
                    </m:r>
                  </m:oMath>
                </a14:m>
                <a:r>
                  <a:rPr kumimoji="1" lang="zh-CN" altLang="en-US" sz="2400" dirty="0" smtClean="0">
                    <a:solidFill>
                      <a:srgbClr val="09405E"/>
                    </a:solidFill>
                    <a:latin typeface="Microsoft YaHei" charset="-122"/>
                    <a:ea typeface="Microsoft YaHei" charset="-122"/>
                    <a:cs typeface="Microsoft YaHei" charset="-122"/>
                  </a:rPr>
                  <a:t>，</a:t>
                </a:r>
                <a:r>
                  <a:rPr lang="zh-CN" altLang="en-US" sz="2400" dirty="0" smtClean="0">
                    <a:solidFill>
                      <a:srgbClr val="09405E"/>
                    </a:solidFill>
                    <a:latin typeface="Microsoft YaHei" charset="-122"/>
                    <a:ea typeface="Microsoft YaHei" charset="-122"/>
                    <a:cs typeface="Microsoft YaHei" charset="-122"/>
                  </a:rPr>
                  <a:t>意味着初始值</a:t>
                </a:r>
                <a14:m>
                  <m:oMath xmlns:m="http://schemas.openxmlformats.org/officeDocument/2006/math">
                    <m:sSubSup>
                      <m:sSubSupPr>
                        <m:ctrlPr>
                          <a:rPr kumimoji="1" lang="en-US" altLang="zh-CN" sz="2400" i="1">
                            <a:solidFill>
                              <a:srgbClr val="09405E"/>
                            </a:solidFill>
                            <a:latin typeface="Cambria Math" charset="0"/>
                            <a:ea typeface="Microsoft YaHei" charset="-122"/>
                            <a:cs typeface="Microsoft YaHei" charset="-122"/>
                          </a:rPr>
                        </m:ctrlPr>
                      </m:sSubSupPr>
                      <m:e>
                        <m:r>
                          <a:rPr lang="en-US" altLang="zh-CN" sz="2400" b="1" i="1" dirty="0">
                            <a:solidFill>
                              <a:srgbClr val="09405E"/>
                            </a:solidFill>
                            <a:latin typeface="Cambria Math" charset="0"/>
                            <a:ea typeface="Microsoft YaHei" charset="-122"/>
                            <a:cs typeface="Microsoft YaHei" charset="-122"/>
                          </a:rPr>
                          <m:t>𝑭</m:t>
                        </m:r>
                      </m:e>
                      <m:sub>
                        <m:r>
                          <a:rPr kumimoji="1" lang="en-US" altLang="zh-CN" sz="2400" i="1">
                            <a:solidFill>
                              <a:srgbClr val="09405E"/>
                            </a:solidFill>
                            <a:latin typeface="Cambria Math" charset="0"/>
                            <a:ea typeface="Microsoft YaHei" charset="-122"/>
                            <a:cs typeface="Microsoft YaHei" charset="-122"/>
                          </a:rPr>
                          <m:t>𝑈</m:t>
                        </m:r>
                      </m:sub>
                      <m:sup>
                        <m:r>
                          <a:rPr kumimoji="1" lang="en-US" altLang="zh-CN" sz="2400" i="1">
                            <a:solidFill>
                              <a:srgbClr val="09405E"/>
                            </a:solidFill>
                            <a:latin typeface="Cambria Math" charset="0"/>
                            <a:ea typeface="Microsoft YaHei" charset="-122"/>
                            <a:cs typeface="Microsoft YaHei" charset="-122"/>
                          </a:rPr>
                          <m:t>(0)</m:t>
                        </m:r>
                      </m:sup>
                    </m:sSubSup>
                  </m:oMath>
                </a14:m>
                <a:r>
                  <a:rPr lang="zh-CN" altLang="en-US" sz="2400" dirty="0" smtClean="0">
                    <a:solidFill>
                      <a:srgbClr val="09405E"/>
                    </a:solidFill>
                    <a:latin typeface="Microsoft YaHei" charset="-122"/>
                    <a:ea typeface="Microsoft YaHei" charset="-122"/>
                    <a:cs typeface="Microsoft YaHei" charset="-122"/>
                  </a:rPr>
                  <a:t>不</a:t>
                </a:r>
                <a:r>
                  <a:rPr lang="zh-CN" altLang="en-US" sz="2400" dirty="0">
                    <a:solidFill>
                      <a:srgbClr val="09405E"/>
                    </a:solidFill>
                    <a:latin typeface="Microsoft YaHei" charset="-122"/>
                    <a:ea typeface="Microsoft YaHei" charset="-122"/>
                    <a:cs typeface="Microsoft YaHei" charset="-122"/>
                  </a:rPr>
                  <a:t>重要。</a:t>
                </a:r>
                <a:endParaRPr kumimoji="1" lang="zh-CN" altLang="en-US" sz="2400" dirty="0">
                  <a:solidFill>
                    <a:srgbClr val="09405E"/>
                  </a:solidFill>
                  <a:latin typeface="Microsoft YaHei" charset="-122"/>
                  <a:ea typeface="Microsoft YaHei" charset="-122"/>
                  <a:cs typeface="Microsoft YaHei" charset="-122"/>
                </a:endParaRPr>
              </a:p>
              <a:p>
                <a:endParaRPr kumimoji="1" lang="zh-CN" altLang="en-US" sz="24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561763" cy="3133725"/>
              </a:xfrm>
              <a:blipFill rotWithShape="0">
                <a:blip r:embed="rId3"/>
                <a:stretch>
                  <a:fillRect l="-685" b="-66342"/>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kumimoji="1" lang="zh-CN" altLang="en-US" dirty="0" smtClean="0"/>
              <a:t>证明</a:t>
            </a:r>
            <a:r>
              <a:rPr kumimoji="1" lang="zh-CN" altLang="en-US" smtClean="0"/>
              <a:t>：算法收敛性</a:t>
            </a:r>
            <a:endParaRPr kumimoji="1" lang="zh-CN" altLang="en-US" dirty="0"/>
          </a:p>
        </p:txBody>
      </p:sp>
      <mc:AlternateContent xmlns:mc="http://schemas.openxmlformats.org/markup-compatibility/2006" xmlns:a14="http://schemas.microsoft.com/office/drawing/2010/main">
        <mc:Choice Requires="a14">
          <p:sp>
            <p:nvSpPr>
              <p:cNvPr id="6" name="矩形 5"/>
              <p:cNvSpPr/>
              <p:nvPr/>
            </p:nvSpPr>
            <p:spPr>
              <a:xfrm>
                <a:off x="2218561" y="1767764"/>
                <a:ext cx="6408677" cy="1142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s-IS" altLang="zh-CN" sz="2400" i="1" smtClean="0">
                          <a:solidFill>
                            <a:srgbClr val="094162"/>
                          </a:solidFill>
                          <a:latin typeface="Cambria Math" charset="0"/>
                          <a:ea typeface="Cambria Math" charset="0"/>
                          <a:cs typeface="Cambria Math" charset="0"/>
                        </a:rPr>
                        <m:t>∃</m:t>
                      </m:r>
                      <m:r>
                        <a:rPr lang="is-IS" altLang="zh-CN" sz="2400" i="1" smtClean="0">
                          <a:solidFill>
                            <a:srgbClr val="094162"/>
                          </a:solidFill>
                          <a:latin typeface="Cambria Math" charset="0"/>
                          <a:ea typeface="Cambria Math" charset="0"/>
                          <a:cs typeface="Cambria Math" charset="0"/>
                        </a:rPr>
                        <m:t>𝛾</m:t>
                      </m:r>
                      <m:r>
                        <a:rPr lang="en-US" altLang="zh-CN" sz="2400" b="0" i="1" smtClean="0">
                          <a:solidFill>
                            <a:srgbClr val="094162"/>
                          </a:solidFill>
                          <a:latin typeface="Cambria Math" charset="0"/>
                          <a:ea typeface="Cambria Math" charset="0"/>
                          <a:cs typeface="Cambria Math" charset="0"/>
                        </a:rPr>
                        <m:t>&lt;1,  </m:t>
                      </m:r>
                      <m:nary>
                        <m:naryPr>
                          <m:chr m:val="∑"/>
                          <m:ctrlPr>
                            <a:rPr lang="is-IS" altLang="zh-CN" sz="2400" i="1" smtClean="0">
                              <a:solidFill>
                                <a:srgbClr val="094162"/>
                              </a:solidFill>
                              <a:latin typeface="Cambria Math" charset="0"/>
                            </a:rPr>
                          </m:ctrlPr>
                        </m:naryPr>
                        <m:sub>
                          <m:r>
                            <m:rPr>
                              <m:brk m:alnAt="23"/>
                            </m:rPr>
                            <a:rPr lang="en-US" altLang="zh-CN" sz="2400" b="0" i="1" smtClean="0">
                              <a:solidFill>
                                <a:srgbClr val="094162"/>
                              </a:solidFill>
                              <a:latin typeface="Cambria Math" charset="0"/>
                            </a:rPr>
                            <m:t>𝑗</m:t>
                          </m:r>
                          <m:r>
                            <a:rPr lang="en-US" altLang="zh-CN" sz="2400" b="0" i="1" smtClean="0">
                              <a:solidFill>
                                <a:srgbClr val="094162"/>
                              </a:solidFill>
                              <a:latin typeface="Cambria Math" charset="0"/>
                            </a:rPr>
                            <m:t>=1</m:t>
                          </m:r>
                        </m:sub>
                        <m:sup>
                          <m:r>
                            <a:rPr lang="en-US" altLang="zh-CN" sz="2400" b="0" i="1" smtClean="0">
                              <a:solidFill>
                                <a:srgbClr val="094162"/>
                              </a:solidFill>
                              <a:latin typeface="Cambria Math" charset="0"/>
                            </a:rPr>
                            <m:t>𝑢</m:t>
                          </m:r>
                        </m:sup>
                        <m:e>
                          <m:sSub>
                            <m:sSubPr>
                              <m:ctrlPr>
                                <a:rPr lang="en-US" altLang="zh-CN" sz="2400" i="1">
                                  <a:solidFill>
                                    <a:srgbClr val="094162"/>
                                  </a:solidFill>
                                  <a:latin typeface="Cambria Math" charset="0"/>
                                </a:rPr>
                              </m:ctrlPr>
                            </m:sSub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dirty="0">
                                      <a:solidFill>
                                        <a:srgbClr val="094162"/>
                                      </a:solidFill>
                                      <a:latin typeface="Cambria Math" charset="0"/>
                                      <a:ea typeface="Microsoft YaHei" charset="-122"/>
                                      <a:cs typeface="Microsoft YaHei" charset="-122"/>
                                    </a:rPr>
                                    <m:t>𝐏</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r>
                                <m:rPr>
                                  <m:nor/>
                                </m:rPr>
                                <a:rPr lang="zh-CN" altLang="en-US" sz="2400" dirty="0">
                                  <a:solidFill>
                                    <a:srgbClr val="094162"/>
                                  </a:solidFill>
                                </a:rPr>
                                <m:t> </m:t>
                              </m:r>
                            </m:e>
                            <m:sub>
                              <m:r>
                                <a:rPr lang="en-US" altLang="zh-CN" sz="2400" i="1">
                                  <a:solidFill>
                                    <a:srgbClr val="094162"/>
                                  </a:solidFill>
                                  <a:latin typeface="Cambria Math" charset="0"/>
                                </a:rPr>
                                <m:t>𝑖</m:t>
                              </m:r>
                              <m:r>
                                <a:rPr lang="en-US" altLang="zh-CN" sz="2400" i="1">
                                  <a:solidFill>
                                    <a:srgbClr val="094162"/>
                                  </a:solidFill>
                                  <a:latin typeface="Cambria Math" charset="0"/>
                                </a:rPr>
                                <m:t>,</m:t>
                              </m:r>
                              <m:r>
                                <a:rPr lang="en-US" altLang="zh-CN" sz="2400" i="1">
                                  <a:solidFill>
                                    <a:srgbClr val="094162"/>
                                  </a:solidFill>
                                  <a:latin typeface="Cambria Math" charset="0"/>
                                </a:rPr>
                                <m:t>𝑗</m:t>
                              </m:r>
                            </m:sub>
                          </m:sSub>
                        </m:e>
                      </m:nary>
                      <m:r>
                        <a:rPr lang="en-US" altLang="zh-CN" sz="2400" i="1">
                          <a:solidFill>
                            <a:srgbClr val="094162"/>
                          </a:solidFill>
                          <a:latin typeface="Cambria Math" charset="0"/>
                          <a:ea typeface="Cambria Math" charset="0"/>
                          <a:cs typeface="Cambria Math" charset="0"/>
                        </a:rPr>
                        <m:t>≤</m:t>
                      </m:r>
                      <m:r>
                        <a:rPr lang="en-US" altLang="zh-CN" sz="2400" i="1">
                          <a:solidFill>
                            <a:srgbClr val="094162"/>
                          </a:solidFill>
                          <a:latin typeface="Cambria Math" charset="0"/>
                          <a:ea typeface="Cambria Math" charset="0"/>
                          <a:cs typeface="Cambria Math" charset="0"/>
                        </a:rPr>
                        <m:t>𝛾</m:t>
                      </m:r>
                      <m:r>
                        <a:rPr lang="en-US" altLang="zh-CN" sz="2400" i="1">
                          <a:solidFill>
                            <a:srgbClr val="094162"/>
                          </a:solidFill>
                          <a:latin typeface="Cambria Math" charset="0"/>
                          <a:ea typeface="Cambria Math" charset="0"/>
                          <a:cs typeface="Cambria Math" charset="0"/>
                        </a:rPr>
                        <m:t>,  ∀</m:t>
                      </m:r>
                      <m:r>
                        <a:rPr lang="en-US" altLang="zh-CN" sz="2400" i="1">
                          <a:solidFill>
                            <a:srgbClr val="094162"/>
                          </a:solidFill>
                          <a:latin typeface="Cambria Math" charset="0"/>
                          <a:ea typeface="Cambria Math" charset="0"/>
                          <a:cs typeface="Cambria Math" charset="0"/>
                        </a:rPr>
                        <m:t>𝑖</m:t>
                      </m:r>
                      <m:r>
                        <a:rPr lang="en-US" altLang="zh-CN" sz="2400" i="1">
                          <a:solidFill>
                            <a:srgbClr val="094162"/>
                          </a:solidFill>
                          <a:latin typeface="Cambria Math" charset="0"/>
                          <a:ea typeface="Cambria Math" charset="0"/>
                          <a:cs typeface="Cambria Math" charset="0"/>
                        </a:rPr>
                        <m:t>=1,2,…,</m:t>
                      </m:r>
                      <m:r>
                        <a:rPr lang="en-US" altLang="zh-CN" sz="2400" i="1">
                          <a:solidFill>
                            <a:srgbClr val="094162"/>
                          </a:solidFill>
                          <a:latin typeface="Cambria Math" charset="0"/>
                          <a:ea typeface="Cambria Math" charset="0"/>
                          <a:cs typeface="Cambria Math" charset="0"/>
                        </a:rPr>
                        <m:t>𝑢</m:t>
                      </m:r>
                    </m:oMath>
                  </m:oMathPara>
                </a14:m>
                <a:endParaRPr lang="zh-CN" altLang="en-US" sz="2400" dirty="0">
                  <a:solidFill>
                    <a:srgbClr val="094162"/>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218561" y="1767764"/>
                <a:ext cx="6408677" cy="1142364"/>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2218561" y="2875462"/>
                <a:ext cx="5374933" cy="1030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is-IS" altLang="zh-CN" sz="2400" i="1" smtClean="0">
                              <a:solidFill>
                                <a:srgbClr val="094162"/>
                              </a:solidFill>
                              <a:latin typeface="Cambria Math" charset="0"/>
                            </a:rPr>
                          </m:ctrlPr>
                        </m:naryPr>
                        <m:sub>
                          <m:r>
                            <m:rPr>
                              <m:brk m:alnAt="23"/>
                            </m:rPr>
                            <a:rPr lang="en-US" altLang="zh-CN" sz="2400" i="1">
                              <a:solidFill>
                                <a:srgbClr val="094162"/>
                              </a:solidFill>
                              <a:latin typeface="Cambria Math" charset="0"/>
                            </a:rPr>
                            <m:t>𝑗</m:t>
                          </m:r>
                          <m:r>
                            <a:rPr lang="en-US" altLang="zh-CN" sz="2400" i="1">
                              <a:solidFill>
                                <a:srgbClr val="094162"/>
                              </a:solidFill>
                              <a:latin typeface="Cambria Math" charset="0"/>
                            </a:rPr>
                            <m:t>=1</m:t>
                          </m:r>
                        </m:sub>
                        <m:sup/>
                        <m:e>
                          <m:sSubSup>
                            <m:sSubSupPr>
                              <m:ctrlPr>
                                <a:rPr lang="en-US" altLang="zh-CN" sz="2400" i="1" smtClean="0">
                                  <a:solidFill>
                                    <a:srgbClr val="094162"/>
                                  </a:solidFill>
                                  <a:latin typeface="Cambria Math" charset="0"/>
                                </a:rPr>
                              </m:ctrlPr>
                            </m:sSubSup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i="1" dirty="0">
                                      <a:solidFill>
                                        <a:srgbClr val="094162"/>
                                      </a:solidFill>
                                      <a:latin typeface="Cambria Math" charset="0"/>
                                      <a:ea typeface="Microsoft YaHei" charset="-122"/>
                                      <a:cs typeface="Microsoft YaHei" charset="-122"/>
                                    </a:rPr>
                                    <m:t>𝑷</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e>
                            <m:sub>
                              <m:r>
                                <a:rPr lang="en-US" altLang="zh-CN" sz="2400" b="0" i="1" smtClean="0">
                                  <a:solidFill>
                                    <a:srgbClr val="094162"/>
                                  </a:solidFill>
                                  <a:latin typeface="Cambria Math" charset="0"/>
                                </a:rPr>
                                <m:t>𝑖</m:t>
                              </m:r>
                              <m:r>
                                <a:rPr lang="en-US" altLang="zh-CN" sz="2400" b="0" i="1" smtClean="0">
                                  <a:solidFill>
                                    <a:srgbClr val="094162"/>
                                  </a:solidFill>
                                  <a:latin typeface="Cambria Math" charset="0"/>
                                </a:rPr>
                                <m:t>,</m:t>
                              </m:r>
                              <m:r>
                                <a:rPr lang="en-US" altLang="zh-CN" sz="2400" b="0" i="1" smtClean="0">
                                  <a:solidFill>
                                    <a:srgbClr val="094162"/>
                                  </a:solidFill>
                                  <a:latin typeface="Cambria Math" charset="0"/>
                                </a:rPr>
                                <m:t>𝑗</m:t>
                              </m:r>
                            </m:sub>
                            <m:sup>
                              <m:r>
                                <a:rPr lang="en-US" altLang="zh-CN" sz="2400" b="0" i="1" smtClean="0">
                                  <a:solidFill>
                                    <a:srgbClr val="094162"/>
                                  </a:solidFill>
                                  <a:latin typeface="Cambria Math" charset="0"/>
                                </a:rPr>
                                <m:t>𝑡</m:t>
                              </m:r>
                            </m:sup>
                          </m:sSubSup>
                        </m:e>
                      </m:nary>
                      <m:r>
                        <a:rPr lang="en-US" altLang="zh-CN" sz="2400" b="0" i="1" smtClean="0">
                          <a:solidFill>
                            <a:srgbClr val="094162"/>
                          </a:solidFill>
                          <a:latin typeface="Cambria Math" charset="0"/>
                        </a:rPr>
                        <m:t>=</m:t>
                      </m:r>
                      <m:nary>
                        <m:naryPr>
                          <m:chr m:val="∑"/>
                          <m:supHide m:val="on"/>
                          <m:ctrlPr>
                            <a:rPr lang="is-IS" altLang="zh-CN" sz="2400" i="1">
                              <a:solidFill>
                                <a:srgbClr val="094162"/>
                              </a:solidFill>
                              <a:latin typeface="Cambria Math" charset="0"/>
                            </a:rPr>
                          </m:ctrlPr>
                        </m:naryPr>
                        <m:sub>
                          <m:r>
                            <m:rPr>
                              <m:brk m:alnAt="23"/>
                            </m:rPr>
                            <a:rPr lang="en-US" altLang="zh-CN" sz="2400" i="1">
                              <a:solidFill>
                                <a:srgbClr val="094162"/>
                              </a:solidFill>
                              <a:latin typeface="Cambria Math" charset="0"/>
                            </a:rPr>
                            <m:t>𝑗</m:t>
                          </m:r>
                          <m:r>
                            <a:rPr lang="en-US" altLang="zh-CN" sz="2400" i="1">
                              <a:solidFill>
                                <a:srgbClr val="094162"/>
                              </a:solidFill>
                              <a:latin typeface="Cambria Math" charset="0"/>
                            </a:rPr>
                            <m:t>=1</m:t>
                          </m:r>
                        </m:sub>
                        <m:sup/>
                        <m:e>
                          <m:nary>
                            <m:naryPr>
                              <m:chr m:val="∑"/>
                              <m:supHide m:val="on"/>
                              <m:ctrlPr>
                                <a:rPr lang="en-US" altLang="zh-CN" sz="2400" i="1" smtClean="0">
                                  <a:solidFill>
                                    <a:srgbClr val="094162"/>
                                  </a:solidFill>
                                  <a:latin typeface="Cambria Math" charset="0"/>
                                </a:rPr>
                              </m:ctrlPr>
                            </m:naryPr>
                            <m:sub>
                              <m:r>
                                <m:rPr>
                                  <m:brk m:alnAt="7"/>
                                </m:rPr>
                                <a:rPr lang="en-US" altLang="zh-CN" sz="2400" b="0" i="1" smtClean="0">
                                  <a:solidFill>
                                    <a:srgbClr val="094162"/>
                                  </a:solidFill>
                                  <a:latin typeface="Cambria Math" charset="0"/>
                                </a:rPr>
                                <m:t>𝑘</m:t>
                              </m:r>
                            </m:sub>
                            <m:sup/>
                            <m:e>
                              <m:sSubSup>
                                <m:sSubSupPr>
                                  <m:ctrlPr>
                                    <a:rPr lang="en-US" altLang="zh-CN" sz="2400" i="1">
                                      <a:solidFill>
                                        <a:srgbClr val="094162"/>
                                      </a:solidFill>
                                      <a:latin typeface="Cambria Math" charset="0"/>
                                    </a:rPr>
                                  </m:ctrlPr>
                                </m:sSubSup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i="1" dirty="0">
                                          <a:solidFill>
                                            <a:srgbClr val="094162"/>
                                          </a:solidFill>
                                          <a:latin typeface="Cambria Math" charset="0"/>
                                          <a:ea typeface="Microsoft YaHei" charset="-122"/>
                                          <a:cs typeface="Microsoft YaHei" charset="-122"/>
                                        </a:rPr>
                                        <m:t>𝑷</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e>
                                <m:sub>
                                  <m:r>
                                    <a:rPr lang="en-US" altLang="zh-CN" sz="2400" i="1">
                                      <a:solidFill>
                                        <a:srgbClr val="094162"/>
                                      </a:solidFill>
                                      <a:latin typeface="Cambria Math" charset="0"/>
                                    </a:rPr>
                                    <m:t>𝑖</m:t>
                                  </m:r>
                                  <m:r>
                                    <a:rPr lang="en-US" altLang="zh-CN" sz="2400" i="1">
                                      <a:solidFill>
                                        <a:srgbClr val="094162"/>
                                      </a:solidFill>
                                      <a:latin typeface="Cambria Math" charset="0"/>
                                    </a:rPr>
                                    <m:t>,</m:t>
                                  </m:r>
                                  <m:r>
                                    <a:rPr lang="en-US" altLang="zh-CN" sz="2400" b="0" i="1" smtClean="0">
                                      <a:solidFill>
                                        <a:srgbClr val="094162"/>
                                      </a:solidFill>
                                      <a:latin typeface="Cambria Math" charset="0"/>
                                    </a:rPr>
                                    <m:t>𝑘</m:t>
                                  </m:r>
                                </m:sub>
                                <m:sup>
                                  <m:r>
                                    <a:rPr lang="en-US" altLang="zh-CN" sz="2400" i="1">
                                      <a:solidFill>
                                        <a:srgbClr val="094162"/>
                                      </a:solidFill>
                                      <a:latin typeface="Cambria Math" charset="0"/>
                                    </a:rPr>
                                    <m:t>𝑡</m:t>
                                  </m:r>
                                  <m:r>
                                    <a:rPr lang="en-US" altLang="zh-CN" sz="2400" b="0" i="1" smtClean="0">
                                      <a:solidFill>
                                        <a:srgbClr val="094162"/>
                                      </a:solidFill>
                                      <a:latin typeface="Cambria Math" charset="0"/>
                                    </a:rPr>
                                    <m:t>−1</m:t>
                                  </m:r>
                                </m:sup>
                              </m:sSubSup>
                              <m:sSub>
                                <m:sSubPr>
                                  <m:ctrlPr>
                                    <a:rPr lang="en-US" altLang="zh-CN" sz="2400" i="1">
                                      <a:solidFill>
                                        <a:srgbClr val="094162"/>
                                      </a:solidFill>
                                      <a:latin typeface="Cambria Math" charset="0"/>
                                    </a:rPr>
                                  </m:ctrlPr>
                                </m:sSub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i="1" dirty="0">
                                          <a:solidFill>
                                            <a:srgbClr val="094162"/>
                                          </a:solidFill>
                                          <a:latin typeface="Cambria Math" charset="0"/>
                                          <a:ea typeface="Microsoft YaHei" charset="-122"/>
                                          <a:cs typeface="Microsoft YaHei" charset="-122"/>
                                        </a:rPr>
                                        <m:t>𝑷</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r>
                                    <m:rPr>
                                      <m:nor/>
                                    </m:rPr>
                                    <a:rPr lang="zh-CN" altLang="en-US" sz="2400" dirty="0">
                                      <a:solidFill>
                                        <a:srgbClr val="094162"/>
                                      </a:solidFill>
                                    </a:rPr>
                                    <m:t> </m:t>
                                  </m:r>
                                </m:e>
                                <m:sub>
                                  <m:r>
                                    <a:rPr lang="en-US" altLang="zh-CN" sz="2400" b="0" i="1" dirty="0" smtClean="0">
                                      <a:solidFill>
                                        <a:srgbClr val="094162"/>
                                      </a:solidFill>
                                      <a:latin typeface="Cambria Math" charset="0"/>
                                    </a:rPr>
                                    <m:t>𝑘</m:t>
                                  </m:r>
                                  <m:r>
                                    <a:rPr lang="en-US" altLang="zh-CN" sz="2400" i="1">
                                      <a:solidFill>
                                        <a:srgbClr val="094162"/>
                                      </a:solidFill>
                                      <a:latin typeface="Cambria Math" charset="0"/>
                                    </a:rPr>
                                    <m:t>,</m:t>
                                  </m:r>
                                  <m:r>
                                    <a:rPr lang="en-US" altLang="zh-CN" sz="2400" i="1">
                                      <a:solidFill>
                                        <a:srgbClr val="094162"/>
                                      </a:solidFill>
                                      <a:latin typeface="Cambria Math" charset="0"/>
                                    </a:rPr>
                                    <m:t>𝑗</m:t>
                                  </m:r>
                                </m:sub>
                              </m:sSub>
                            </m:e>
                          </m:nary>
                        </m:e>
                      </m:nary>
                    </m:oMath>
                  </m:oMathPara>
                </a14:m>
                <a:endParaRPr lang="zh-CN" altLang="en-US" sz="2400" dirty="0">
                  <a:solidFill>
                    <a:srgbClr val="094162"/>
                  </a:solidFill>
                </a:endParaRPr>
              </a:p>
            </p:txBody>
          </p:sp>
        </mc:Choice>
        <mc:Fallback>
          <p:sp>
            <p:nvSpPr>
              <p:cNvPr id="7" name="矩形 6"/>
              <p:cNvSpPr>
                <a:spLocks noRot="1" noChangeAspect="1" noMove="1" noResize="1" noEditPoints="1" noAdjustHandles="1" noChangeArrowheads="1" noChangeShapeType="1" noTextEdit="1"/>
              </p:cNvSpPr>
              <p:nvPr/>
            </p:nvSpPr>
            <p:spPr>
              <a:xfrm>
                <a:off x="2218561" y="2875462"/>
                <a:ext cx="5374933" cy="103034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485062" y="3844445"/>
                <a:ext cx="3852337" cy="1030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94162"/>
                          </a:solidFill>
                          <a:latin typeface="Cambria Math" charset="0"/>
                        </a:rPr>
                        <m:t>=</m:t>
                      </m:r>
                      <m:nary>
                        <m:naryPr>
                          <m:chr m:val="∑"/>
                          <m:supHide m:val="on"/>
                          <m:ctrlPr>
                            <a:rPr lang="en-US" altLang="zh-CN" sz="2400" i="1">
                              <a:solidFill>
                                <a:srgbClr val="094162"/>
                              </a:solidFill>
                              <a:latin typeface="Cambria Math" charset="0"/>
                            </a:rPr>
                          </m:ctrlPr>
                        </m:naryPr>
                        <m:sub>
                          <m:r>
                            <m:rPr>
                              <m:brk m:alnAt="7"/>
                            </m:rPr>
                            <a:rPr lang="en-US" altLang="zh-CN" sz="2400" i="1">
                              <a:solidFill>
                                <a:srgbClr val="094162"/>
                              </a:solidFill>
                              <a:latin typeface="Cambria Math" charset="0"/>
                            </a:rPr>
                            <m:t>𝑘</m:t>
                          </m:r>
                        </m:sub>
                        <m:sup/>
                        <m:e>
                          <m:sSubSup>
                            <m:sSubSupPr>
                              <m:ctrlPr>
                                <a:rPr lang="en-US" altLang="zh-CN" sz="2400" i="1">
                                  <a:solidFill>
                                    <a:srgbClr val="094162"/>
                                  </a:solidFill>
                                  <a:latin typeface="Cambria Math" charset="0"/>
                                </a:rPr>
                              </m:ctrlPr>
                            </m:sSubSup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i="1" dirty="0">
                                      <a:solidFill>
                                        <a:srgbClr val="094162"/>
                                      </a:solidFill>
                                      <a:latin typeface="Cambria Math" charset="0"/>
                                      <a:ea typeface="Microsoft YaHei" charset="-122"/>
                                      <a:cs typeface="Microsoft YaHei" charset="-122"/>
                                    </a:rPr>
                                    <m:t>𝑷</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e>
                            <m:sub>
                              <m:r>
                                <a:rPr lang="en-US" altLang="zh-CN" sz="2400" i="1">
                                  <a:solidFill>
                                    <a:srgbClr val="094162"/>
                                  </a:solidFill>
                                  <a:latin typeface="Cambria Math" charset="0"/>
                                </a:rPr>
                                <m:t>𝑖</m:t>
                              </m:r>
                              <m:r>
                                <a:rPr lang="en-US" altLang="zh-CN" sz="2400" i="1">
                                  <a:solidFill>
                                    <a:srgbClr val="094162"/>
                                  </a:solidFill>
                                  <a:latin typeface="Cambria Math" charset="0"/>
                                </a:rPr>
                                <m:t>,</m:t>
                              </m:r>
                              <m:r>
                                <a:rPr lang="en-US" altLang="zh-CN" sz="2400" i="1">
                                  <a:solidFill>
                                    <a:srgbClr val="094162"/>
                                  </a:solidFill>
                                  <a:latin typeface="Cambria Math" charset="0"/>
                                </a:rPr>
                                <m:t>𝑘</m:t>
                              </m:r>
                            </m:sub>
                            <m:sup>
                              <m:r>
                                <a:rPr lang="en-US" altLang="zh-CN" sz="2400" i="1">
                                  <a:solidFill>
                                    <a:srgbClr val="094162"/>
                                  </a:solidFill>
                                  <a:latin typeface="Cambria Math" charset="0"/>
                                </a:rPr>
                                <m:t>𝑡</m:t>
                              </m:r>
                              <m:r>
                                <a:rPr lang="en-US" altLang="zh-CN" sz="2400" i="1">
                                  <a:solidFill>
                                    <a:srgbClr val="094162"/>
                                  </a:solidFill>
                                  <a:latin typeface="Cambria Math" charset="0"/>
                                </a:rPr>
                                <m:t>−1</m:t>
                              </m:r>
                            </m:sup>
                          </m:sSubSup>
                        </m:e>
                      </m:nary>
                      <m:nary>
                        <m:naryPr>
                          <m:chr m:val="∑"/>
                          <m:supHide m:val="on"/>
                          <m:ctrlPr>
                            <a:rPr lang="is-IS" altLang="zh-CN" sz="2400" i="1">
                              <a:solidFill>
                                <a:srgbClr val="094162"/>
                              </a:solidFill>
                              <a:latin typeface="Cambria Math" charset="0"/>
                            </a:rPr>
                          </m:ctrlPr>
                        </m:naryPr>
                        <m:sub>
                          <m:r>
                            <m:rPr>
                              <m:brk m:alnAt="23"/>
                            </m:rPr>
                            <a:rPr lang="en-US" altLang="zh-CN" sz="2400" i="1">
                              <a:solidFill>
                                <a:srgbClr val="094162"/>
                              </a:solidFill>
                              <a:latin typeface="Cambria Math" charset="0"/>
                            </a:rPr>
                            <m:t>𝑗</m:t>
                          </m:r>
                          <m:r>
                            <a:rPr lang="en-US" altLang="zh-CN" sz="2400" i="1">
                              <a:solidFill>
                                <a:srgbClr val="094162"/>
                              </a:solidFill>
                              <a:latin typeface="Cambria Math" charset="0"/>
                            </a:rPr>
                            <m:t>=1</m:t>
                          </m:r>
                        </m:sub>
                        <m:sup/>
                        <m:e>
                          <m:sSub>
                            <m:sSubPr>
                              <m:ctrlPr>
                                <a:rPr lang="en-US" altLang="zh-CN" sz="2400" i="1">
                                  <a:solidFill>
                                    <a:srgbClr val="094162"/>
                                  </a:solidFill>
                                  <a:latin typeface="Cambria Math" charset="0"/>
                                </a:rPr>
                              </m:ctrlPr>
                            </m:sSub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i="1" dirty="0">
                                      <a:solidFill>
                                        <a:srgbClr val="094162"/>
                                      </a:solidFill>
                                      <a:latin typeface="Cambria Math" charset="0"/>
                                      <a:ea typeface="Microsoft YaHei" charset="-122"/>
                                      <a:cs typeface="Microsoft YaHei" charset="-122"/>
                                    </a:rPr>
                                    <m:t>𝑷</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r>
                                <m:rPr>
                                  <m:nor/>
                                </m:rPr>
                                <a:rPr lang="zh-CN" altLang="en-US" sz="2400" dirty="0">
                                  <a:solidFill>
                                    <a:srgbClr val="094162"/>
                                  </a:solidFill>
                                </a:rPr>
                                <m:t> </m:t>
                              </m:r>
                            </m:e>
                            <m:sub>
                              <m:r>
                                <a:rPr lang="en-US" altLang="zh-CN" sz="2400" i="1" dirty="0">
                                  <a:solidFill>
                                    <a:srgbClr val="094162"/>
                                  </a:solidFill>
                                  <a:latin typeface="Cambria Math" charset="0"/>
                                </a:rPr>
                                <m:t>𝑘</m:t>
                              </m:r>
                              <m:r>
                                <a:rPr lang="en-US" altLang="zh-CN" sz="2400" i="1">
                                  <a:solidFill>
                                    <a:srgbClr val="094162"/>
                                  </a:solidFill>
                                  <a:latin typeface="Cambria Math" charset="0"/>
                                </a:rPr>
                                <m:t>,</m:t>
                              </m:r>
                              <m:r>
                                <a:rPr lang="en-US" altLang="zh-CN" sz="2400" i="1">
                                  <a:solidFill>
                                    <a:srgbClr val="094162"/>
                                  </a:solidFill>
                                  <a:latin typeface="Cambria Math" charset="0"/>
                                </a:rPr>
                                <m:t>𝑗</m:t>
                              </m:r>
                            </m:sub>
                          </m:sSub>
                        </m:e>
                      </m:nary>
                    </m:oMath>
                  </m:oMathPara>
                </a14:m>
                <a:endParaRPr lang="zh-CN" altLang="en-US" sz="2400" dirty="0">
                  <a:solidFill>
                    <a:srgbClr val="094162"/>
                  </a:solidFill>
                </a:endParaRPr>
              </a:p>
            </p:txBody>
          </p:sp>
        </mc:Choice>
        <mc:Fallback>
          <p:sp>
            <p:nvSpPr>
              <p:cNvPr id="8" name="矩形 7"/>
              <p:cNvSpPr>
                <a:spLocks noRot="1" noChangeAspect="1" noMove="1" noResize="1" noEditPoints="1" noAdjustHandles="1" noChangeArrowheads="1" noChangeShapeType="1" noTextEdit="1"/>
              </p:cNvSpPr>
              <p:nvPr/>
            </p:nvSpPr>
            <p:spPr>
              <a:xfrm>
                <a:off x="3485062" y="3844445"/>
                <a:ext cx="3852337" cy="103034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559116" y="4718530"/>
                <a:ext cx="242123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94162"/>
                          </a:solidFill>
                          <a:latin typeface="Cambria Math" charset="0"/>
                          <a:ea typeface="Cambria Math" charset="0"/>
                          <a:cs typeface="Cambria Math" charset="0"/>
                        </a:rPr>
                        <m:t>≤</m:t>
                      </m:r>
                      <m:nary>
                        <m:naryPr>
                          <m:chr m:val="∑"/>
                          <m:supHide m:val="on"/>
                          <m:ctrlPr>
                            <a:rPr lang="en-US" altLang="zh-CN" sz="2400" i="1">
                              <a:solidFill>
                                <a:srgbClr val="094162"/>
                              </a:solidFill>
                              <a:latin typeface="Cambria Math" charset="0"/>
                            </a:rPr>
                          </m:ctrlPr>
                        </m:naryPr>
                        <m:sub>
                          <m:r>
                            <m:rPr>
                              <m:brk m:alnAt="7"/>
                            </m:rPr>
                            <a:rPr lang="en-US" altLang="zh-CN" sz="2400" i="1">
                              <a:solidFill>
                                <a:srgbClr val="094162"/>
                              </a:solidFill>
                              <a:latin typeface="Cambria Math" charset="0"/>
                            </a:rPr>
                            <m:t>𝑘</m:t>
                          </m:r>
                        </m:sub>
                        <m:sup/>
                        <m:e>
                          <m:sSubSup>
                            <m:sSubSupPr>
                              <m:ctrlPr>
                                <a:rPr lang="en-US" altLang="zh-CN" sz="2400" i="1">
                                  <a:solidFill>
                                    <a:srgbClr val="094162"/>
                                  </a:solidFill>
                                  <a:latin typeface="Cambria Math" charset="0"/>
                                </a:rPr>
                              </m:ctrlPr>
                            </m:sSubSupPr>
                            <m:e>
                              <m:sSub>
                                <m:sSubPr>
                                  <m:ctrlPr>
                                    <a:rPr lang="en-US" altLang="zh-CN" sz="2400" i="1">
                                      <a:solidFill>
                                        <a:srgbClr val="094162"/>
                                      </a:solidFill>
                                      <a:latin typeface="Cambria Math" charset="0"/>
                                      <a:ea typeface="Times New Roman" charset="0"/>
                                      <a:cs typeface="Times New Roman" charset="0"/>
                                    </a:rPr>
                                  </m:ctrlPr>
                                </m:sSubPr>
                                <m:e>
                                  <m:r>
                                    <a:rPr lang="en-US" altLang="zh-CN" sz="2400" b="1">
                                      <a:solidFill>
                                        <a:srgbClr val="094162"/>
                                      </a:solidFill>
                                      <a:latin typeface="Cambria Math" charset="0"/>
                                      <a:ea typeface="Times New Roman" charset="0"/>
                                      <a:cs typeface="Times New Roman" charset="0"/>
                                    </a:rPr>
                                    <m:t>(</m:t>
                                  </m:r>
                                  <m:r>
                                    <a:rPr kumimoji="1" lang="en-US" altLang="zh-CN" sz="2400" b="1" i="1" dirty="0">
                                      <a:solidFill>
                                        <a:srgbClr val="094162"/>
                                      </a:solidFill>
                                      <a:latin typeface="Cambria Math" charset="0"/>
                                      <a:ea typeface="Microsoft YaHei" charset="-122"/>
                                      <a:cs typeface="Microsoft YaHei" charset="-122"/>
                                    </a:rPr>
                                    <m:t>𝑷</m:t>
                                  </m:r>
                                </m:e>
                                <m:sub>
                                  <m:r>
                                    <a:rPr lang="en-US" altLang="zh-CN" sz="2400" i="1">
                                      <a:solidFill>
                                        <a:srgbClr val="094162"/>
                                      </a:solidFill>
                                      <a:latin typeface="Cambria Math" charset="0"/>
                                      <a:ea typeface="Times New Roman" charset="0"/>
                                      <a:cs typeface="Times New Roman" charset="0"/>
                                    </a:rPr>
                                    <m:t>𝑈𝑈</m:t>
                                  </m:r>
                                </m:sub>
                              </m:sSub>
                              <m:r>
                                <a:rPr lang="en-US" altLang="zh-CN" sz="2400" i="1">
                                  <a:solidFill>
                                    <a:srgbClr val="094162"/>
                                  </a:solidFill>
                                  <a:latin typeface="Cambria Math" charset="0"/>
                                  <a:ea typeface="Times New Roman" charset="0"/>
                                  <a:cs typeface="Times New Roman" charset="0"/>
                                </a:rPr>
                                <m:t>)</m:t>
                              </m:r>
                            </m:e>
                            <m:sub>
                              <m:r>
                                <a:rPr lang="en-US" altLang="zh-CN" sz="2400" i="1">
                                  <a:solidFill>
                                    <a:srgbClr val="094162"/>
                                  </a:solidFill>
                                  <a:latin typeface="Cambria Math" charset="0"/>
                                </a:rPr>
                                <m:t>𝑖</m:t>
                              </m:r>
                              <m:r>
                                <a:rPr lang="en-US" altLang="zh-CN" sz="2400" i="1">
                                  <a:solidFill>
                                    <a:srgbClr val="094162"/>
                                  </a:solidFill>
                                  <a:latin typeface="Cambria Math" charset="0"/>
                                </a:rPr>
                                <m:t>,</m:t>
                              </m:r>
                              <m:r>
                                <a:rPr lang="en-US" altLang="zh-CN" sz="2400" i="1">
                                  <a:solidFill>
                                    <a:srgbClr val="094162"/>
                                  </a:solidFill>
                                  <a:latin typeface="Cambria Math" charset="0"/>
                                </a:rPr>
                                <m:t>𝑘</m:t>
                              </m:r>
                            </m:sub>
                            <m:sup>
                              <m:r>
                                <a:rPr lang="en-US" altLang="zh-CN" sz="2400" i="1">
                                  <a:solidFill>
                                    <a:srgbClr val="094162"/>
                                  </a:solidFill>
                                  <a:latin typeface="Cambria Math" charset="0"/>
                                </a:rPr>
                                <m:t>𝑡</m:t>
                              </m:r>
                              <m:r>
                                <a:rPr lang="en-US" altLang="zh-CN" sz="2400" i="1">
                                  <a:solidFill>
                                    <a:srgbClr val="094162"/>
                                  </a:solidFill>
                                  <a:latin typeface="Cambria Math" charset="0"/>
                                </a:rPr>
                                <m:t>−1</m:t>
                              </m:r>
                            </m:sup>
                          </m:sSubSup>
                        </m:e>
                      </m:nary>
                      <m:r>
                        <a:rPr lang="en-US" altLang="zh-CN" sz="2400" i="1">
                          <a:solidFill>
                            <a:srgbClr val="094162"/>
                          </a:solidFill>
                          <a:latin typeface="Cambria Math" charset="0"/>
                          <a:ea typeface="Cambria Math" charset="0"/>
                          <a:cs typeface="Cambria Math" charset="0"/>
                        </a:rPr>
                        <m:t>𝛾</m:t>
                      </m:r>
                    </m:oMath>
                  </m:oMathPara>
                </a14:m>
                <a:endParaRPr lang="zh-CN" altLang="en-US" sz="2400" dirty="0">
                  <a:solidFill>
                    <a:srgbClr val="094162"/>
                  </a:solidFill>
                </a:endParaRPr>
              </a:p>
            </p:txBody>
          </p:sp>
        </mc:Choice>
        <mc:Fallback>
          <p:sp>
            <p:nvSpPr>
              <p:cNvPr id="9" name="矩形 8"/>
              <p:cNvSpPr>
                <a:spLocks noRot="1" noChangeAspect="1" noMove="1" noResize="1" noEditPoints="1" noAdjustHandles="1" noChangeArrowheads="1" noChangeShapeType="1" noTextEdit="1"/>
              </p:cNvSpPr>
              <p:nvPr/>
            </p:nvSpPr>
            <p:spPr>
              <a:xfrm>
                <a:off x="3559116" y="4718530"/>
                <a:ext cx="2421239" cy="98854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940152" y="4927521"/>
                <a:ext cx="9189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charset="0"/>
                          <a:ea typeface="Cambria Math" charset="0"/>
                          <a:cs typeface="Cambria Math" charset="0"/>
                        </a:rPr>
                        <m:t>≤</m:t>
                      </m:r>
                      <m:sSup>
                        <m:sSupPr>
                          <m:ctrlPr>
                            <a:rPr lang="en-US" altLang="zh-CN" sz="2400" i="1" smtClean="0">
                              <a:latin typeface="Cambria Math" charset="0"/>
                              <a:ea typeface="Cambria Math" charset="0"/>
                              <a:cs typeface="Cambria Math" charset="0"/>
                            </a:rPr>
                          </m:ctrlPr>
                        </m:sSupPr>
                        <m:e>
                          <m:r>
                            <a:rPr lang="en-US" altLang="zh-CN" sz="2400" i="1">
                              <a:latin typeface="Cambria Math" charset="0"/>
                              <a:ea typeface="Cambria Math" charset="0"/>
                              <a:cs typeface="Cambria Math" charset="0"/>
                            </a:rPr>
                            <m:t>𝛾</m:t>
                          </m:r>
                          <m:r>
                            <m:rPr>
                              <m:nor/>
                            </m:rPr>
                            <a:rPr lang="zh-CN" altLang="en-US" sz="2400" dirty="0"/>
                            <m:t> </m:t>
                          </m:r>
                        </m:e>
                        <m:sup>
                          <m:r>
                            <a:rPr lang="en-US" altLang="zh-CN" sz="2400" b="0" i="1" smtClean="0">
                              <a:latin typeface="Cambria Math" charset="0"/>
                              <a:ea typeface="Cambria Math" charset="0"/>
                              <a:cs typeface="Cambria Math" charset="0"/>
                            </a:rPr>
                            <m:t>𝑡</m:t>
                          </m:r>
                        </m:sup>
                      </m:sSup>
                    </m:oMath>
                  </m:oMathPara>
                </a14:m>
                <a:endParaRPr lang="zh-CN"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5940152" y="4927521"/>
                <a:ext cx="918905" cy="461665"/>
              </a:xfrm>
              <a:prstGeom prst="rect">
                <a:avLst/>
              </a:prstGeom>
              <a:blipFill rotWithShape="0">
                <a:blip r:embed="rId8"/>
                <a:stretch>
                  <a:fillRect b="-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0104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a:p>
        </p:txBody>
      </p:sp>
      <p:sp>
        <p:nvSpPr>
          <p:cNvPr id="3" name="文本占位符 2"/>
          <p:cNvSpPr>
            <a:spLocks noGrp="1"/>
          </p:cNvSpPr>
          <p:nvPr>
            <p:ph type="body" sz="quarter" idx="12"/>
          </p:nvPr>
        </p:nvSpPr>
        <p:spPr/>
        <p:txBody>
          <a:bodyPr/>
          <a:lstStyle/>
          <a:p>
            <a:r>
              <a:rPr kumimoji="1" lang="zh-CN" altLang="en-US" dirty="0" smtClean="0"/>
              <a:t>例：</a:t>
            </a:r>
            <a:endParaRPr kumimoji="1" lang="zh-CN" altLang="en-US" dirty="0"/>
          </a:p>
        </p:txBody>
      </p:sp>
      <p:sp>
        <p:nvSpPr>
          <p:cNvPr id="4" name="矩形 3"/>
          <p:cNvSpPr/>
          <p:nvPr/>
        </p:nvSpPr>
        <p:spPr>
          <a:xfrm>
            <a:off x="630238" y="4426478"/>
            <a:ext cx="10833629" cy="1323439"/>
          </a:xfrm>
          <a:prstGeom prst="rect">
            <a:avLst/>
          </a:prstGeom>
        </p:spPr>
        <p:txBody>
          <a:bodyPr wrap="square">
            <a:spAutoFit/>
          </a:bodyPr>
          <a:lstStyle/>
          <a:p>
            <a:pPr>
              <a:spcAft>
                <a:spcPts val="0"/>
              </a:spcAft>
            </a:pPr>
            <a:r>
              <a:rPr lang="en-US" altLang="zh-CN" sz="2000" dirty="0" smtClean="0">
                <a:solidFill>
                  <a:srgbClr val="09405E"/>
                </a:solidFill>
                <a:latin typeface="Microsoft YaHei" charset="-122"/>
                <a:ea typeface="Microsoft YaHei" charset="-122"/>
                <a:cs typeface="Microsoft YaHei" charset="-122"/>
              </a:rPr>
              <a:t>(a</a:t>
            </a:r>
            <a:r>
              <a:rPr lang="en-US" altLang="zh-CN" sz="2000" dirty="0">
                <a:solidFill>
                  <a:srgbClr val="09405E"/>
                </a:solidFill>
                <a:latin typeface="Microsoft YaHei" charset="-122"/>
                <a:ea typeface="Microsoft YaHei" charset="-122"/>
                <a:cs typeface="Microsoft YaHei" charset="-122"/>
              </a:rPr>
              <a:t>)</a:t>
            </a:r>
            <a:r>
              <a:rPr lang="zh-CN" altLang="zh-CN" sz="2000" dirty="0">
                <a:solidFill>
                  <a:srgbClr val="09405E"/>
                </a:solidFill>
                <a:latin typeface="Microsoft YaHei" charset="-122"/>
                <a:ea typeface="Microsoft YaHei" charset="-122"/>
                <a:cs typeface="Microsoft YaHei" charset="-122"/>
              </a:rPr>
              <a:t>中数据有三个类，每个是横窄带状分布。数据点为均匀的从带中采样而得。开始</a:t>
            </a:r>
            <a:r>
              <a:rPr lang="zh-CN" altLang="zh-CN" sz="2000" dirty="0" smtClean="0">
                <a:solidFill>
                  <a:srgbClr val="09405E"/>
                </a:solidFill>
                <a:latin typeface="Microsoft YaHei" charset="-122"/>
                <a:ea typeface="Microsoft YaHei" charset="-122"/>
                <a:cs typeface="Microsoft YaHei" charset="-122"/>
              </a:rPr>
              <a:t>有</a:t>
            </a:r>
            <a:r>
              <a:rPr lang="en-US" altLang="zh-CN" sz="2000" dirty="0" smtClean="0">
                <a:solidFill>
                  <a:srgbClr val="09405E"/>
                </a:solidFill>
                <a:latin typeface="Microsoft YaHei" charset="-122"/>
                <a:ea typeface="Microsoft YaHei" charset="-122"/>
                <a:cs typeface="Microsoft YaHei" charset="-122"/>
              </a:rPr>
              <a:t>3</a:t>
            </a:r>
            <a:r>
              <a:rPr lang="zh-CN" altLang="zh-CN" sz="2000" dirty="0" smtClean="0">
                <a:solidFill>
                  <a:srgbClr val="09405E"/>
                </a:solidFill>
                <a:latin typeface="Microsoft YaHei" charset="-122"/>
                <a:ea typeface="Microsoft YaHei" charset="-122"/>
                <a:cs typeface="Microsoft YaHei" charset="-122"/>
              </a:rPr>
              <a:t>个</a:t>
            </a:r>
            <a:r>
              <a:rPr lang="zh-CN" altLang="zh-CN" sz="2000" dirty="0">
                <a:solidFill>
                  <a:srgbClr val="09405E"/>
                </a:solidFill>
                <a:latin typeface="Microsoft YaHei" charset="-122"/>
                <a:ea typeface="Microsoft YaHei" charset="-122"/>
                <a:cs typeface="Microsoft YaHei" charset="-122"/>
              </a:rPr>
              <a:t>标记点和</a:t>
            </a:r>
            <a:r>
              <a:rPr lang="en-US" altLang="zh-CN" sz="2000" dirty="0">
                <a:solidFill>
                  <a:srgbClr val="09405E"/>
                </a:solidFill>
                <a:latin typeface="Microsoft YaHei" charset="-122"/>
                <a:ea typeface="Microsoft YaHei" charset="-122"/>
                <a:cs typeface="Microsoft YaHei" charset="-122"/>
              </a:rPr>
              <a:t>178</a:t>
            </a:r>
            <a:r>
              <a:rPr lang="zh-CN" altLang="zh-CN" sz="2000" dirty="0">
                <a:solidFill>
                  <a:srgbClr val="09405E"/>
                </a:solidFill>
                <a:latin typeface="Microsoft YaHei" charset="-122"/>
                <a:ea typeface="Microsoft YaHei" charset="-122"/>
                <a:cs typeface="Microsoft YaHei" charset="-122"/>
              </a:rPr>
              <a:t>个未标记点</a:t>
            </a:r>
            <a:r>
              <a:rPr lang="zh-CN" altLang="zh-CN" sz="2000" dirty="0" smtClean="0">
                <a:solidFill>
                  <a:srgbClr val="09405E"/>
                </a:solidFill>
                <a:latin typeface="Microsoft YaHei" charset="-122"/>
                <a:ea typeface="Microsoft YaHei" charset="-122"/>
                <a:cs typeface="Microsoft YaHei" charset="-122"/>
              </a:rPr>
              <a:t>。</a:t>
            </a:r>
            <a:endParaRPr lang="en-US" altLang="zh-CN" sz="2000" dirty="0" smtClean="0">
              <a:solidFill>
                <a:srgbClr val="09405E"/>
              </a:solidFill>
              <a:latin typeface="Microsoft YaHei" charset="-122"/>
              <a:ea typeface="Microsoft YaHei" charset="-122"/>
              <a:cs typeface="Microsoft YaHei" charset="-122"/>
            </a:endParaRPr>
          </a:p>
          <a:p>
            <a:pPr>
              <a:spcAft>
                <a:spcPts val="0"/>
              </a:spcAft>
            </a:pPr>
            <a:r>
              <a:rPr lang="zh-CN" altLang="zh-CN" sz="2000" dirty="0" smtClean="0">
                <a:solidFill>
                  <a:srgbClr val="09405E"/>
                </a:solidFill>
                <a:latin typeface="Microsoft YaHei" charset="-122"/>
                <a:ea typeface="Microsoft YaHei" charset="-122"/>
                <a:cs typeface="Microsoft YaHei" charset="-122"/>
              </a:rPr>
              <a:t>在</a:t>
            </a:r>
            <a:r>
              <a:rPr lang="en-US" altLang="zh-CN" sz="2000" dirty="0">
                <a:solidFill>
                  <a:srgbClr val="09405E"/>
                </a:solidFill>
                <a:latin typeface="Microsoft YaHei" charset="-122"/>
                <a:ea typeface="Microsoft YaHei" charset="-122"/>
                <a:cs typeface="Microsoft YaHei" charset="-122"/>
              </a:rPr>
              <a:t>1NN</a:t>
            </a:r>
            <a:r>
              <a:rPr lang="zh-CN" altLang="zh-CN" sz="2000" dirty="0">
                <a:solidFill>
                  <a:srgbClr val="09405E"/>
                </a:solidFill>
                <a:latin typeface="Microsoft YaHei" charset="-122"/>
                <a:ea typeface="Microsoft YaHei" charset="-122"/>
                <a:cs typeface="Microsoft YaHei" charset="-122"/>
              </a:rPr>
              <a:t>（</a:t>
            </a:r>
            <a:r>
              <a:rPr lang="en-US" altLang="zh-CN" sz="2000" dirty="0">
                <a:solidFill>
                  <a:srgbClr val="09405E"/>
                </a:solidFill>
                <a:latin typeface="Microsoft YaHei" charset="-122"/>
                <a:ea typeface="Microsoft YaHei" charset="-122"/>
                <a:cs typeface="Microsoft YaHei" charset="-122"/>
              </a:rPr>
              <a:t>1-nearest-neighbor</a:t>
            </a:r>
            <a:r>
              <a:rPr lang="zh-CN" altLang="zh-CN" sz="2000" dirty="0">
                <a:solidFill>
                  <a:srgbClr val="09405E"/>
                </a:solidFill>
                <a:latin typeface="Microsoft YaHei" charset="-122"/>
                <a:ea typeface="Microsoft YaHei" charset="-122"/>
                <a:cs typeface="Microsoft YaHei" charset="-122"/>
              </a:rPr>
              <a:t>）算法中，忽略了未标记数据因此得到</a:t>
            </a:r>
            <a:r>
              <a:rPr lang="zh-CN" altLang="zh-CN" sz="2000" dirty="0" smtClean="0">
                <a:solidFill>
                  <a:srgbClr val="09405E"/>
                </a:solidFill>
                <a:latin typeface="Microsoft YaHei" charset="-122"/>
                <a:ea typeface="Microsoft YaHei" charset="-122"/>
                <a:cs typeface="Microsoft YaHei" charset="-122"/>
              </a:rPr>
              <a:t>了</a:t>
            </a:r>
            <a:r>
              <a:rPr lang="en-US" altLang="zh-CN" sz="2000" dirty="0" smtClean="0">
                <a:solidFill>
                  <a:srgbClr val="09405E"/>
                </a:solidFill>
                <a:latin typeface="Microsoft YaHei" charset="-122"/>
                <a:ea typeface="Microsoft YaHei" charset="-122"/>
                <a:cs typeface="Microsoft YaHei" charset="-122"/>
              </a:rPr>
              <a:t>(b</a:t>
            </a:r>
            <a:r>
              <a:rPr lang="en-US" altLang="zh-CN" sz="2000" dirty="0">
                <a:solidFill>
                  <a:srgbClr val="09405E"/>
                </a:solidFill>
                <a:latin typeface="Microsoft YaHei" charset="-122"/>
                <a:ea typeface="Microsoft YaHei" charset="-122"/>
                <a:cs typeface="Microsoft YaHei" charset="-122"/>
              </a:rPr>
              <a:t>)</a:t>
            </a:r>
            <a:r>
              <a:rPr lang="zh-CN" altLang="zh-CN" sz="2000" dirty="0">
                <a:solidFill>
                  <a:srgbClr val="09405E"/>
                </a:solidFill>
                <a:latin typeface="Microsoft YaHei" charset="-122"/>
                <a:ea typeface="Microsoft YaHei" charset="-122"/>
                <a:cs typeface="Microsoft YaHei" charset="-122"/>
              </a:rPr>
              <a:t>结果</a:t>
            </a:r>
            <a:r>
              <a:rPr lang="zh-CN" altLang="zh-CN" sz="2000" dirty="0" smtClean="0">
                <a:solidFill>
                  <a:srgbClr val="09405E"/>
                </a:solidFill>
                <a:latin typeface="Microsoft YaHei" charset="-122"/>
                <a:ea typeface="Microsoft YaHei" charset="-122"/>
                <a:cs typeface="Microsoft YaHei" charset="-122"/>
              </a:rPr>
              <a:t>。</a:t>
            </a:r>
            <a:endParaRPr lang="en-US" altLang="zh-CN" sz="2000" dirty="0" smtClean="0">
              <a:solidFill>
                <a:srgbClr val="09405E"/>
              </a:solidFill>
              <a:latin typeface="Microsoft YaHei" charset="-122"/>
              <a:ea typeface="Microsoft YaHei" charset="-122"/>
              <a:cs typeface="Microsoft YaHei" charset="-122"/>
            </a:endParaRPr>
          </a:p>
          <a:p>
            <a:pPr>
              <a:spcAft>
                <a:spcPts val="0"/>
              </a:spcAft>
            </a:pPr>
            <a:r>
              <a:rPr lang="zh-CN" altLang="zh-CN" sz="2000" dirty="0" smtClean="0">
                <a:solidFill>
                  <a:srgbClr val="09405E"/>
                </a:solidFill>
                <a:latin typeface="Microsoft YaHei" charset="-122"/>
                <a:ea typeface="Microsoft YaHei" charset="-122"/>
                <a:cs typeface="Microsoft YaHei" charset="-122"/>
              </a:rPr>
              <a:t>标签</a:t>
            </a:r>
            <a:r>
              <a:rPr lang="zh-CN" altLang="zh-CN" sz="2000" dirty="0">
                <a:solidFill>
                  <a:srgbClr val="09405E"/>
                </a:solidFill>
                <a:latin typeface="Microsoft YaHei" charset="-122"/>
                <a:ea typeface="Microsoft YaHei" charset="-122"/>
                <a:cs typeface="Microsoft YaHei" charset="-122"/>
              </a:rPr>
              <a:t>传播算法得到的结果</a:t>
            </a:r>
            <a:r>
              <a:rPr lang="zh-CN" altLang="zh-CN" sz="2000" dirty="0" smtClean="0">
                <a:solidFill>
                  <a:srgbClr val="09405E"/>
                </a:solidFill>
                <a:latin typeface="Microsoft YaHei" charset="-122"/>
                <a:ea typeface="Microsoft YaHei" charset="-122"/>
                <a:cs typeface="Microsoft YaHei" charset="-122"/>
              </a:rPr>
              <a:t>为</a:t>
            </a:r>
            <a:r>
              <a:rPr lang="en-US" altLang="zh-CN" sz="2000" dirty="0" smtClean="0">
                <a:solidFill>
                  <a:srgbClr val="09405E"/>
                </a:solidFill>
                <a:latin typeface="Microsoft YaHei" charset="-122"/>
                <a:ea typeface="Microsoft YaHei" charset="-122"/>
                <a:cs typeface="Microsoft YaHei" charset="-122"/>
              </a:rPr>
              <a:t>(c</a:t>
            </a:r>
            <a:r>
              <a:rPr lang="en-US" altLang="zh-CN" sz="2000" dirty="0">
                <a:solidFill>
                  <a:srgbClr val="09405E"/>
                </a:solidFill>
                <a:latin typeface="Microsoft YaHei" charset="-122"/>
                <a:ea typeface="Microsoft YaHei" charset="-122"/>
                <a:cs typeface="Microsoft YaHei" charset="-122"/>
              </a:rPr>
              <a:t>),</a:t>
            </a:r>
            <a:r>
              <a:rPr lang="zh-CN" altLang="zh-CN" sz="2000" dirty="0">
                <a:solidFill>
                  <a:srgbClr val="09405E"/>
                </a:solidFill>
                <a:latin typeface="Microsoft YaHei" charset="-122"/>
                <a:ea typeface="Microsoft YaHei" charset="-122"/>
                <a:cs typeface="Microsoft YaHei" charset="-122"/>
              </a:rPr>
              <a:t>标签沿着横向带状传播。</a:t>
            </a:r>
            <a:endParaRPr lang="zh-CN" altLang="zh-CN" dirty="0">
              <a:solidFill>
                <a:srgbClr val="09405E"/>
              </a:solidFill>
              <a:effectLst/>
              <a:latin typeface="Microsoft YaHei" charset="-122"/>
              <a:ea typeface="Microsoft YaHei" charset="-122"/>
              <a:cs typeface="Microsoft YaHei" charset="-122"/>
            </a:endParaRPr>
          </a:p>
        </p:txBody>
      </p:sp>
      <p:sp>
        <p:nvSpPr>
          <p:cNvPr id="5" name="矩形 4"/>
          <p:cNvSpPr/>
          <p:nvPr/>
        </p:nvSpPr>
        <p:spPr>
          <a:xfrm>
            <a:off x="2259277" y="6163196"/>
            <a:ext cx="4323620" cy="461665"/>
          </a:xfrm>
          <a:prstGeom prst="rect">
            <a:avLst/>
          </a:prstGeom>
        </p:spPr>
        <p:txBody>
          <a:bodyPr wrap="none">
            <a:spAutoFit/>
          </a:bodyPr>
          <a:lstStyle/>
          <a:p>
            <a:r>
              <a:rPr lang="en-US" altLang="zh-CN" sz="2400" dirty="0" err="1" smtClean="0">
                <a:solidFill>
                  <a:srgbClr val="09405E"/>
                </a:solidFill>
                <a:latin typeface="Source Code Pro" charset="0"/>
              </a:rPr>
              <a:t>Scikit</a:t>
            </a:r>
            <a:r>
              <a:rPr lang="en-US" altLang="zh-CN" sz="2400" dirty="0" smtClean="0">
                <a:solidFill>
                  <a:srgbClr val="09405E"/>
                </a:solidFill>
                <a:latin typeface="Source Code Pro" charset="0"/>
              </a:rPr>
              <a:t>-Learn</a:t>
            </a:r>
            <a:r>
              <a:rPr lang="zh-CN" altLang="en-US" sz="2400" dirty="0" smtClean="0">
                <a:solidFill>
                  <a:srgbClr val="09405E"/>
                </a:solidFill>
                <a:latin typeface="Source Code Pro" charset="0"/>
              </a:rPr>
              <a:t>： </a:t>
            </a:r>
            <a:r>
              <a:rPr lang="en-US" altLang="zh-CN" sz="2400" dirty="0" err="1" smtClean="0">
                <a:solidFill>
                  <a:srgbClr val="09405E"/>
                </a:solidFill>
                <a:latin typeface="Source Code Pro" charset="0"/>
              </a:rPr>
              <a:t>label_propagation</a:t>
            </a:r>
            <a:endParaRPr lang="zh-CN" altLang="en-US" sz="2400" dirty="0">
              <a:solidFill>
                <a:srgbClr val="09405E"/>
              </a:solidFill>
            </a:endParaRPr>
          </a:p>
        </p:txBody>
      </p:sp>
      <p:pic>
        <p:nvPicPr>
          <p:cNvPr id="6" name="图片 5"/>
          <p:cNvPicPr>
            <a:picLocks noChangeAspect="1"/>
          </p:cNvPicPr>
          <p:nvPr/>
        </p:nvPicPr>
        <p:blipFill>
          <a:blip r:embed="rId2"/>
          <a:stretch>
            <a:fillRect/>
          </a:stretch>
        </p:blipFill>
        <p:spPr>
          <a:xfrm>
            <a:off x="400121" y="978428"/>
            <a:ext cx="11080910" cy="3448049"/>
          </a:xfrm>
          <a:prstGeom prst="rect">
            <a:avLst/>
          </a:prstGeom>
        </p:spPr>
      </p:pic>
      <p:sp>
        <p:nvSpPr>
          <p:cNvPr id="7" name="椭圆 6"/>
          <p:cNvSpPr/>
          <p:nvPr/>
        </p:nvSpPr>
        <p:spPr bwMode="auto">
          <a:xfrm>
            <a:off x="1045232" y="2702452"/>
            <a:ext cx="180000" cy="180000"/>
          </a:xfrm>
          <a:prstGeom prst="ellipse">
            <a:avLst/>
          </a:prstGeom>
          <a:solidFill>
            <a:srgbClr val="00B050"/>
          </a:solidFill>
          <a:ln w="9525" cap="flat" cmpd="sng" algn="ctr">
            <a:solidFill>
              <a:srgbClr val="00B05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9" name="椭圆 8"/>
          <p:cNvSpPr/>
          <p:nvPr/>
        </p:nvSpPr>
        <p:spPr bwMode="auto">
          <a:xfrm>
            <a:off x="3153757" y="1662659"/>
            <a:ext cx="180000" cy="180000"/>
          </a:xfrm>
          <a:prstGeom prst="ellipse">
            <a:avLst/>
          </a:prstGeom>
          <a:noFill/>
          <a:ln w="9525" cap="flat" cmpd="sng" algn="ctr">
            <a:solidFill>
              <a:srgbClr val="213CB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
        <p:nvSpPr>
          <p:cNvPr id="8" name="加号 7"/>
          <p:cNvSpPr/>
          <p:nvPr/>
        </p:nvSpPr>
        <p:spPr bwMode="auto">
          <a:xfrm>
            <a:off x="3761772" y="3518706"/>
            <a:ext cx="138896" cy="150471"/>
          </a:xfrm>
          <a:prstGeom prst="mathPlus">
            <a:avLst/>
          </a:prstGeom>
          <a:solidFill>
            <a:srgbClr val="C0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7357306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927629"/>
                <a:ext cx="11561763" cy="5298007"/>
              </a:xfrm>
            </p:spPr>
            <p:txBody>
              <a:bodyPr/>
              <a:lstStyle/>
              <a:p>
                <a:r>
                  <a:rPr lang="zh-CN" altLang="en-US" sz="2800" dirty="0">
                    <a:latin typeface="Microsoft YaHei" charset="-122"/>
                    <a:ea typeface="Microsoft YaHei" charset="-122"/>
                    <a:cs typeface="Microsoft YaHei" charset="-122"/>
                  </a:rPr>
                  <a:t>令标记矩阵</a:t>
                </a:r>
                <a14:m>
                  <m:oMath xmlns:m="http://schemas.openxmlformats.org/officeDocument/2006/math">
                    <m:r>
                      <a:rPr lang="en-US" altLang="zh-CN" sz="2800" b="1" i="1" dirty="0">
                        <a:latin typeface="Cambria Math" charset="0"/>
                        <a:ea typeface="Microsoft YaHei" charset="-122"/>
                        <a:cs typeface="Microsoft YaHei" charset="-122"/>
                      </a:rPr>
                      <m:t>𝑭</m:t>
                    </m:r>
                  </m:oMath>
                </a14:m>
                <a:r>
                  <a:rPr lang="zh-CN" altLang="en-US" sz="2800" dirty="0">
                    <a:latin typeface="Microsoft YaHei" charset="-122"/>
                    <a:ea typeface="Microsoft YaHei" charset="-122"/>
                    <a:cs typeface="Microsoft YaHei" charset="-122"/>
                  </a:rPr>
                  <a:t>为非负标记矩阵</a:t>
                </a:r>
                <a14:m>
                  <m:oMath xmlns:m="http://schemas.openxmlformats.org/officeDocument/2006/math">
                    <m:d>
                      <m:dPr>
                        <m:begChr m:val="["/>
                        <m:endChr m:val="]"/>
                        <m:ctrlPr>
                          <a:rPr lang="en-US" altLang="zh-CN" sz="2800" i="1">
                            <a:latin typeface="Cambria Math" charset="0"/>
                            <a:ea typeface="Microsoft YaHei" charset="-122"/>
                            <a:cs typeface="Microsoft YaHei" charset="-122"/>
                          </a:rPr>
                        </m:ctrlPr>
                      </m:dPr>
                      <m:e>
                        <m:d>
                          <m:dPr>
                            <m:ctrlPr>
                              <a:rPr lang="en-US" altLang="zh-CN" sz="2800" i="1">
                                <a:latin typeface="Cambria Math" charset="0"/>
                                <a:ea typeface="Microsoft YaHei" charset="-122"/>
                                <a:cs typeface="Microsoft YaHei" charset="-122"/>
                              </a:rPr>
                            </m:ctrlPr>
                          </m:dPr>
                          <m:e>
                            <m:r>
                              <a:rPr lang="en-US" altLang="zh-CN" sz="2800" i="1">
                                <a:latin typeface="Cambria Math" charset="0"/>
                                <a:ea typeface="Microsoft YaHei" charset="-122"/>
                                <a:cs typeface="Microsoft YaHei" charset="-122"/>
                              </a:rPr>
                              <m:t>𝐿</m:t>
                            </m:r>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𝑈</m:t>
                            </m:r>
                          </m:e>
                        </m:d>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𝐶</m:t>
                        </m:r>
                      </m:e>
                    </m:d>
                  </m:oMath>
                </a14:m>
                <a:r>
                  <a:rPr lang="zh-CN" altLang="en-US" sz="2800" dirty="0">
                    <a:latin typeface="Microsoft YaHei" charset="-122"/>
                    <a:ea typeface="Microsoft YaHei" charset="-122"/>
                    <a:cs typeface="Microsoft YaHei" charset="-122"/>
                  </a:rPr>
                  <a:t>，其中</a:t>
                </a:r>
                <a14:m>
                  <m:oMath xmlns:m="http://schemas.openxmlformats.org/officeDocument/2006/math">
                    <m:r>
                      <a:rPr lang="en-US" altLang="zh-CN" sz="2800" i="1">
                        <a:latin typeface="Cambria Math" charset="0"/>
                        <a:ea typeface="Cambria Math" charset="0"/>
                        <a:cs typeface="Cambria Math" charset="0"/>
                      </a:rPr>
                      <m:t>𝐶</m:t>
                    </m:r>
                  </m:oMath>
                </a14:m>
                <a:r>
                  <a:rPr lang="zh-CN" altLang="en-US" sz="2800" dirty="0">
                    <a:latin typeface="Microsoft YaHei" charset="-122"/>
                    <a:ea typeface="Microsoft YaHei" charset="-122"/>
                    <a:cs typeface="Microsoft YaHei" charset="-122"/>
                  </a:rPr>
                  <a:t>为标签</a:t>
                </a:r>
                <a14:m>
                  <m:oMath xmlns:m="http://schemas.openxmlformats.org/officeDocument/2006/math">
                    <m:r>
                      <a:rPr lang="en-US" altLang="zh-CN" sz="2800" i="1" dirty="0">
                        <a:latin typeface="Cambria Math" charset="0"/>
                        <a:ea typeface="Microsoft YaHei" charset="-122"/>
                        <a:cs typeface="Microsoft YaHei" charset="-122"/>
                      </a:rPr>
                      <m:t>𝑦</m:t>
                    </m:r>
                  </m:oMath>
                </a14:m>
                <a:r>
                  <a:rPr lang="zh-CN" altLang="en-US" sz="2800" dirty="0">
                    <a:latin typeface="Microsoft YaHei" charset="-122"/>
                    <a:ea typeface="Microsoft YaHei" charset="-122"/>
                    <a:cs typeface="Microsoft YaHei" charset="-122"/>
                  </a:rPr>
                  <a:t>的类别数目</a:t>
                </a:r>
              </a:p>
              <a:p>
                <a14:m>
                  <m:oMath xmlns:m="http://schemas.openxmlformats.org/officeDocument/2006/math">
                    <m:r>
                      <a:rPr lang="en-US" altLang="zh-CN" sz="2800" b="1" i="1" dirty="0">
                        <a:latin typeface="Cambria Math" charset="0"/>
                        <a:ea typeface="Microsoft YaHei" charset="-122"/>
                        <a:cs typeface="Microsoft YaHei" charset="-122"/>
                      </a:rPr>
                      <m:t>𝑭</m:t>
                    </m:r>
                    <m:r>
                      <a:rPr lang="en-US" altLang="zh-CN" sz="2800" i="1" dirty="0">
                        <a:latin typeface="Cambria Math" charset="0"/>
                        <a:ea typeface="Microsoft YaHei" charset="-122"/>
                        <a:cs typeface="Microsoft YaHei" charset="-122"/>
                      </a:rPr>
                      <m:t>=</m:t>
                    </m:r>
                    <m:sSup>
                      <m:sSupPr>
                        <m:ctrlPr>
                          <a:rPr lang="en-US" altLang="zh-CN" sz="2800" i="1" dirty="0">
                            <a:latin typeface="Cambria Math" charset="0"/>
                            <a:ea typeface="Microsoft YaHei" charset="-122"/>
                            <a:cs typeface="Microsoft YaHei" charset="-122"/>
                          </a:rPr>
                        </m:ctrlPr>
                      </m:sSupPr>
                      <m:e>
                        <m:d>
                          <m:dPr>
                            <m:ctrlPr>
                              <a:rPr lang="mr-IN" altLang="zh-CN" sz="2800" i="1" dirty="0">
                                <a:latin typeface="Cambria Math" charset="0"/>
                                <a:ea typeface="Microsoft YaHei" charset="-122"/>
                                <a:cs typeface="Microsoft YaHei" charset="-122"/>
                              </a:rPr>
                            </m:ctrlPr>
                          </m:dPr>
                          <m:e>
                            <m:sSubSup>
                              <m:sSubSupPr>
                                <m:ctrlPr>
                                  <a:rPr lang="en-US" altLang="zh-CN" sz="2800" i="1" dirty="0">
                                    <a:latin typeface="Cambria Math" charset="0"/>
                                    <a:ea typeface="Microsoft YaHei" charset="-122"/>
                                    <a:cs typeface="Microsoft YaHei" charset="-122"/>
                                  </a:rPr>
                                </m:ctrlPr>
                              </m:sSubSupPr>
                              <m:e>
                                <m:r>
                                  <a:rPr lang="en-US" altLang="zh-CN" sz="2800" b="1" i="1" dirty="0">
                                    <a:latin typeface="Cambria Math" charset="0"/>
                                    <a:ea typeface="Microsoft YaHei" charset="-122"/>
                                    <a:cs typeface="Microsoft YaHei" charset="-122"/>
                                  </a:rPr>
                                  <m:t>𝑭</m:t>
                                </m:r>
                              </m:e>
                              <m:sub>
                                <m:r>
                                  <a:rPr lang="en-US" altLang="zh-CN" sz="2800" i="1" dirty="0">
                                    <a:latin typeface="Cambria Math" charset="0"/>
                                    <a:ea typeface="Microsoft YaHei" charset="-122"/>
                                    <a:cs typeface="Microsoft YaHei" charset="-122"/>
                                  </a:rPr>
                                  <m:t>1</m:t>
                                </m:r>
                              </m:sub>
                              <m:sup>
                                <m:r>
                                  <m:rPr>
                                    <m:sty m:val="p"/>
                                  </m:rPr>
                                  <a:rPr lang="en-US" altLang="zh-CN" sz="2800" i="0" dirty="0">
                                    <a:latin typeface="Cambria Math" charset="0"/>
                                    <a:ea typeface="Microsoft YaHei" charset="-122"/>
                                    <a:cs typeface="Microsoft YaHei" charset="-122"/>
                                  </a:rPr>
                                  <m:t>T</m:t>
                                </m:r>
                              </m:sup>
                            </m:sSubSup>
                            <m:r>
                              <a:rPr lang="en-US" altLang="zh-CN" sz="2800" i="1" dirty="0">
                                <a:latin typeface="Cambria Math" charset="0"/>
                                <a:ea typeface="Microsoft YaHei" charset="-122"/>
                                <a:cs typeface="Microsoft YaHei" charset="-122"/>
                              </a:rPr>
                              <m:t>,</m:t>
                            </m:r>
                            <m:sSubSup>
                              <m:sSubSupPr>
                                <m:ctrlPr>
                                  <a:rPr lang="en-US" altLang="zh-CN" sz="2800" i="1" dirty="0">
                                    <a:latin typeface="Cambria Math" charset="0"/>
                                    <a:ea typeface="Microsoft YaHei" charset="-122"/>
                                    <a:cs typeface="Microsoft YaHei" charset="-122"/>
                                  </a:rPr>
                                </m:ctrlPr>
                              </m:sSubSupPr>
                              <m:e>
                                <m:r>
                                  <a:rPr lang="en-US" altLang="zh-CN" sz="2800" b="1" i="1" dirty="0">
                                    <a:latin typeface="Cambria Math" charset="0"/>
                                    <a:ea typeface="Microsoft YaHei" charset="-122"/>
                                    <a:cs typeface="Microsoft YaHei" charset="-122"/>
                                  </a:rPr>
                                  <m:t>𝑭</m:t>
                                </m:r>
                              </m:e>
                              <m:sub>
                                <m:r>
                                  <a:rPr lang="en-US" altLang="zh-CN" sz="2800" i="1" dirty="0">
                                    <a:latin typeface="Cambria Math" charset="0"/>
                                    <a:ea typeface="Microsoft YaHei" charset="-122"/>
                                    <a:cs typeface="Microsoft YaHei" charset="-122"/>
                                  </a:rPr>
                                  <m:t>2</m:t>
                                </m:r>
                              </m:sub>
                              <m:sup>
                                <m:r>
                                  <m:rPr>
                                    <m:sty m:val="p"/>
                                  </m:rPr>
                                  <a:rPr lang="en-US" altLang="zh-CN" sz="2800" dirty="0">
                                    <a:latin typeface="Cambria Math" charset="0"/>
                                    <a:ea typeface="Microsoft YaHei" charset="-122"/>
                                    <a:cs typeface="Microsoft YaHei" charset="-122"/>
                                  </a:rPr>
                                  <m:t>T</m:t>
                                </m:r>
                              </m:sup>
                            </m:sSubSup>
                            <m:r>
                              <a:rPr lang="en-US" altLang="zh-CN" sz="2800" i="1" dirty="0">
                                <a:latin typeface="Cambria Math" charset="0"/>
                                <a:ea typeface="Microsoft YaHei" charset="-122"/>
                                <a:cs typeface="Microsoft YaHei" charset="-122"/>
                              </a:rPr>
                              <m:t>,</m:t>
                            </m:r>
                            <m:sSubSup>
                              <m:sSubSupPr>
                                <m:ctrlPr>
                                  <a:rPr lang="en-US" altLang="zh-CN" sz="2800" i="1" dirty="0">
                                    <a:latin typeface="Cambria Math" charset="0"/>
                                    <a:ea typeface="Microsoft YaHei" charset="-122"/>
                                    <a:cs typeface="Microsoft YaHei" charset="-122"/>
                                  </a:rPr>
                                </m:ctrlPr>
                              </m:sSubSupPr>
                              <m:e>
                                <m:r>
                                  <a:rPr lang="en-US" altLang="zh-CN" sz="2800" b="1" dirty="0">
                                    <a:latin typeface="Cambria Math" charset="0"/>
                                    <a:ea typeface="Microsoft YaHei" charset="-122"/>
                                    <a:cs typeface="Microsoft YaHei" charset="-122"/>
                                  </a:rPr>
                                  <m:t>…,</m:t>
                                </m:r>
                                <m:r>
                                  <a:rPr lang="en-US" altLang="zh-CN" sz="2800" b="1" i="1" dirty="0">
                                    <a:latin typeface="Cambria Math" charset="0"/>
                                    <a:ea typeface="Microsoft YaHei" charset="-122"/>
                                    <a:cs typeface="Microsoft YaHei" charset="-122"/>
                                  </a:rPr>
                                  <m:t>𝑭</m:t>
                                </m:r>
                              </m:e>
                              <m:sub>
                                <m:r>
                                  <a:rPr lang="en-US" altLang="zh-CN" sz="2800" i="1" dirty="0">
                                    <a:latin typeface="Cambria Math" charset="0"/>
                                    <a:ea typeface="Microsoft YaHei" charset="-122"/>
                                    <a:cs typeface="Microsoft YaHei" charset="-122"/>
                                  </a:rPr>
                                  <m:t>𝐿</m:t>
                                </m:r>
                                <m:r>
                                  <a:rPr lang="en-US" altLang="zh-CN" sz="2800" i="1" dirty="0">
                                    <a:latin typeface="Cambria Math" charset="0"/>
                                    <a:ea typeface="Microsoft YaHei" charset="-122"/>
                                    <a:cs typeface="Microsoft YaHei" charset="-122"/>
                                  </a:rPr>
                                  <m:t>+</m:t>
                                </m:r>
                                <m:r>
                                  <a:rPr lang="en-US" altLang="zh-CN" sz="2800" i="1" dirty="0">
                                    <a:latin typeface="Cambria Math" charset="0"/>
                                    <a:ea typeface="Microsoft YaHei" charset="-122"/>
                                    <a:cs typeface="Microsoft YaHei" charset="-122"/>
                                  </a:rPr>
                                  <m:t>𝑈</m:t>
                                </m:r>
                              </m:sub>
                              <m:sup>
                                <m:r>
                                  <m:rPr>
                                    <m:sty m:val="p"/>
                                  </m:rPr>
                                  <a:rPr lang="en-US" altLang="zh-CN" sz="2800" dirty="0">
                                    <a:latin typeface="Cambria Math" charset="0"/>
                                    <a:ea typeface="Microsoft YaHei" charset="-122"/>
                                    <a:cs typeface="Microsoft YaHei" charset="-122"/>
                                  </a:rPr>
                                  <m:t>T</m:t>
                                </m:r>
                              </m:sup>
                            </m:sSubSup>
                          </m:e>
                        </m:d>
                      </m:e>
                      <m:sup>
                        <m:r>
                          <m:rPr>
                            <m:sty m:val="p"/>
                          </m:rPr>
                          <a:rPr lang="en-US" altLang="zh-CN" sz="2800" dirty="0">
                            <a:latin typeface="Cambria Math" charset="0"/>
                            <a:ea typeface="Microsoft YaHei" charset="-122"/>
                            <a:cs typeface="Microsoft YaHei" charset="-122"/>
                          </a:rPr>
                          <m:t>T</m:t>
                        </m:r>
                      </m:sup>
                    </m:sSup>
                  </m:oMath>
                </a14:m>
                <a:endParaRPr lang="en-US" altLang="zh-CN" sz="2800" dirty="0">
                  <a:latin typeface="Microsoft YaHei" charset="-122"/>
                  <a:ea typeface="Microsoft YaHei" charset="-122"/>
                  <a:cs typeface="Microsoft YaHei" charset="-122"/>
                </a:endParaRPr>
              </a:p>
              <a:p>
                <a14:m>
                  <m:oMath xmlns:m="http://schemas.openxmlformats.org/officeDocument/2006/math">
                    <m:r>
                      <a:rPr lang="en-US" altLang="zh-CN" sz="2800" b="1" i="1" dirty="0">
                        <a:latin typeface="Cambria Math" charset="0"/>
                        <a:ea typeface="Microsoft YaHei" charset="-122"/>
                        <a:cs typeface="Microsoft YaHei" charset="-122"/>
                      </a:rPr>
                      <m:t>𝑭</m:t>
                    </m:r>
                  </m:oMath>
                </a14:m>
                <a:r>
                  <a:rPr lang="zh-CN" altLang="en-US" sz="2800" dirty="0">
                    <a:ea typeface="Microsoft YaHei" charset="-122"/>
                    <a:cs typeface="Microsoft YaHei" charset="-122"/>
                  </a:rPr>
                  <a:t>的第</a:t>
                </a:r>
                <a14:m>
                  <m:oMath xmlns:m="http://schemas.openxmlformats.org/officeDocument/2006/math">
                    <m:r>
                      <a:rPr lang="en-US" altLang="zh-CN" sz="2800" i="1" dirty="0">
                        <a:latin typeface="Cambria Math" charset="0"/>
                        <a:ea typeface="Microsoft YaHei" charset="-122"/>
                        <a:cs typeface="Microsoft YaHei" charset="-122"/>
                      </a:rPr>
                      <m:t>𝑖</m:t>
                    </m:r>
                  </m:oMath>
                </a14:m>
                <a:r>
                  <a:rPr lang="zh-CN" altLang="en-US" sz="2800" dirty="0">
                    <a:ea typeface="Microsoft YaHei" charset="-122"/>
                    <a:cs typeface="Microsoft YaHei" charset="-122"/>
                  </a:rPr>
                  <a:t>行元素</a:t>
                </a:r>
                <a14:m>
                  <m:oMath xmlns:m="http://schemas.openxmlformats.org/officeDocument/2006/math">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𝑭</m:t>
                        </m:r>
                      </m:e>
                      <m:sub>
                        <m:r>
                          <a:rPr lang="en-US" altLang="zh-CN" sz="2800" i="1">
                            <a:latin typeface="Cambria Math" charset="0"/>
                            <a:ea typeface="Microsoft YaHei" charset="-122"/>
                            <a:cs typeface="Microsoft YaHei" charset="-122"/>
                          </a:rPr>
                          <m:t>𝑖</m:t>
                        </m:r>
                      </m:sub>
                    </m:sSub>
                    <m:r>
                      <a:rPr lang="en-US" altLang="zh-CN" sz="2800" i="1">
                        <a:latin typeface="Cambria Math" charset="0"/>
                        <a:ea typeface="Microsoft YaHei" charset="-122"/>
                        <a:cs typeface="Microsoft YaHei" charset="-122"/>
                      </a:rPr>
                      <m:t>=</m:t>
                    </m:r>
                    <m:d>
                      <m:dPr>
                        <m:ctrlPr>
                          <a:rPr lang="mr-IN" altLang="zh-CN" sz="2800" i="1">
                            <a:latin typeface="Cambria Math" charset="0"/>
                            <a:ea typeface="Microsoft YaHei" charset="-122"/>
                            <a:cs typeface="Microsoft YaHei" charset="-122"/>
                          </a:rPr>
                        </m:ctrlPr>
                      </m:dPr>
                      <m:e>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m:t>
                            </m:r>
                            <m:r>
                              <a:rPr lang="en-US" altLang="zh-CN" sz="2800" b="1" i="1">
                                <a:latin typeface="Cambria Math" charset="0"/>
                                <a:ea typeface="Microsoft YaHei" charset="-122"/>
                                <a:cs typeface="Microsoft YaHei" charset="-122"/>
                              </a:rPr>
                              <m:t>𝑭</m:t>
                            </m:r>
                            <m:r>
                              <a:rPr lang="en-US" altLang="zh-CN" sz="2800" i="1">
                                <a:latin typeface="Cambria Math" charset="0"/>
                                <a:ea typeface="Microsoft YaHei" charset="-122"/>
                                <a:cs typeface="Microsoft YaHei" charset="-122"/>
                              </a:rPr>
                              <m:t>)</m:t>
                            </m:r>
                          </m:e>
                          <m:sub>
                            <m:r>
                              <a:rPr lang="en-US" altLang="zh-CN" sz="2800" i="1">
                                <a:latin typeface="Cambria Math" charset="0"/>
                                <a:ea typeface="Microsoft YaHei" charset="-122"/>
                                <a:cs typeface="Microsoft YaHei" charset="-122"/>
                              </a:rPr>
                              <m:t>𝑖</m:t>
                            </m:r>
                            <m:r>
                              <a:rPr lang="en-US" altLang="zh-CN" sz="2800" i="1">
                                <a:latin typeface="Cambria Math" charset="0"/>
                                <a:ea typeface="Microsoft YaHei" charset="-122"/>
                                <a:cs typeface="Microsoft YaHei" charset="-122"/>
                              </a:rPr>
                              <m:t>,1</m:t>
                            </m:r>
                          </m:sub>
                        </m:sSub>
                        <m:r>
                          <a:rPr lang="en-US" altLang="zh-CN" sz="2800" i="1">
                            <a:latin typeface="Cambria Math" charset="0"/>
                            <a:ea typeface="Microsoft YaHei" charset="-122"/>
                            <a:cs typeface="Microsoft YaHei" charset="-122"/>
                          </a:rPr>
                          <m:t>,…, </m:t>
                        </m:r>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m:t>
                            </m:r>
                            <m:r>
                              <a:rPr lang="en-US" altLang="zh-CN" sz="2800" b="1" i="1">
                                <a:latin typeface="Cambria Math" charset="0"/>
                                <a:ea typeface="Microsoft YaHei" charset="-122"/>
                                <a:cs typeface="Microsoft YaHei" charset="-122"/>
                              </a:rPr>
                              <m:t>𝑭</m:t>
                            </m:r>
                            <m:r>
                              <a:rPr lang="en-US" altLang="zh-CN" sz="2800" i="1">
                                <a:latin typeface="Cambria Math" charset="0"/>
                                <a:ea typeface="Microsoft YaHei" charset="-122"/>
                                <a:cs typeface="Microsoft YaHei" charset="-122"/>
                              </a:rPr>
                              <m:t>)</m:t>
                            </m:r>
                          </m:e>
                          <m:sub>
                            <m:r>
                              <a:rPr lang="en-US" altLang="zh-CN" sz="2800" i="1">
                                <a:latin typeface="Cambria Math" charset="0"/>
                                <a:ea typeface="Microsoft YaHei" charset="-122"/>
                                <a:cs typeface="Microsoft YaHei" charset="-122"/>
                              </a:rPr>
                              <m:t>𝑖</m:t>
                            </m:r>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𝐶</m:t>
                            </m:r>
                          </m:sub>
                        </m:sSub>
                      </m:e>
                    </m:d>
                  </m:oMath>
                </a14:m>
                <a:r>
                  <a:rPr lang="zh-CN" altLang="en-US" sz="2800" dirty="0">
                    <a:latin typeface="Microsoft YaHei" charset="-122"/>
                    <a:ea typeface="Microsoft YaHei" charset="-122"/>
                    <a:cs typeface="Microsoft YaHei" charset="-122"/>
                  </a:rPr>
                  <a:t>为示例</a:t>
                </a:r>
                <a14:m>
                  <m:oMath xmlns:m="http://schemas.openxmlformats.org/officeDocument/2006/math">
                    <m:sSub>
                      <m:sSubPr>
                        <m:ctrlPr>
                          <a:rPr lang="en-US" altLang="zh-CN" sz="2800" i="1">
                            <a:latin typeface="Cambria Math" charset="0"/>
                            <a:ea typeface="Microsoft YaHei" charset="-122"/>
                            <a:cs typeface="Microsoft YaHei" charset="-122"/>
                          </a:rPr>
                        </m:ctrlPr>
                      </m:sSubPr>
                      <m:e>
                        <m:r>
                          <a:rPr lang="en-US" altLang="zh-CN" sz="2800" b="1" i="1">
                            <a:latin typeface="Cambria Math" charset="0"/>
                            <a:ea typeface="Microsoft YaHei" charset="-122"/>
                            <a:cs typeface="Microsoft YaHei" charset="-122"/>
                          </a:rPr>
                          <m:t>𝒙</m:t>
                        </m:r>
                      </m:e>
                      <m:sub>
                        <m:r>
                          <a:rPr lang="en-US" altLang="zh-CN" sz="2800" i="1">
                            <a:latin typeface="Cambria Math" charset="0"/>
                            <a:ea typeface="Microsoft YaHei" charset="-122"/>
                            <a:cs typeface="Microsoft YaHei" charset="-122"/>
                          </a:rPr>
                          <m:t>𝑖</m:t>
                        </m:r>
                      </m:sub>
                    </m:sSub>
                  </m:oMath>
                </a14:m>
                <a:r>
                  <a:rPr lang="zh-CN" altLang="en-US" sz="2800" dirty="0">
                    <a:latin typeface="Microsoft YaHei" charset="-122"/>
                    <a:ea typeface="Microsoft YaHei" charset="-122"/>
                    <a:cs typeface="Microsoft YaHei" charset="-122"/>
                  </a:rPr>
                  <a:t>的标记向量</a:t>
                </a:r>
                <a:endParaRPr lang="en-US" altLang="zh-CN" sz="2800" dirty="0">
                  <a:latin typeface="Microsoft YaHei" charset="-122"/>
                  <a:ea typeface="Microsoft YaHei" charset="-122"/>
                  <a:cs typeface="Microsoft YaHei" charset="-122"/>
                </a:endParaRPr>
              </a:p>
              <a:p>
                <a:pPr lvl="1"/>
                <a:r>
                  <a:rPr lang="zh-CN" altLang="en-US" sz="2800" dirty="0">
                    <a:latin typeface="Microsoft YaHei" charset="-122"/>
                    <a:ea typeface="Microsoft YaHei" charset="-122"/>
                    <a:cs typeface="Microsoft YaHei" charset="-122"/>
                  </a:rPr>
                  <a:t> 分类规则：</a:t>
                </a:r>
                <a14:m>
                  <m:oMath xmlns:m="http://schemas.openxmlformats.org/officeDocument/2006/math">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𝑦</m:t>
                        </m:r>
                      </m:e>
                      <m:sub>
                        <m:r>
                          <a:rPr lang="en-US" altLang="zh-CN" sz="2800" i="1">
                            <a:latin typeface="Cambria Math" charset="0"/>
                            <a:ea typeface="Microsoft YaHei" charset="-122"/>
                            <a:cs typeface="Microsoft YaHei" charset="-122"/>
                          </a:rPr>
                          <m:t>𝑖</m:t>
                        </m:r>
                      </m:sub>
                    </m:sSub>
                    <m:r>
                      <a:rPr lang="en-US" altLang="zh-CN" sz="2800" i="1">
                        <a:latin typeface="Cambria Math" charset="0"/>
                        <a:ea typeface="Microsoft YaHei" charset="-122"/>
                        <a:cs typeface="Microsoft YaHei" charset="-122"/>
                      </a:rPr>
                      <m:t>=</m:t>
                    </m:r>
                    <m:func>
                      <m:funcPr>
                        <m:ctrlPr>
                          <a:rPr lang="mr-IN" altLang="zh-CN" sz="2800" i="1">
                            <a:latin typeface="Cambria Math" charset="0"/>
                            <a:ea typeface="Microsoft YaHei" charset="-122"/>
                            <a:cs typeface="Microsoft YaHei" charset="-122"/>
                          </a:rPr>
                        </m:ctrlPr>
                      </m:funcPr>
                      <m:fName>
                        <m:r>
                          <m:rPr>
                            <m:sty m:val="p"/>
                          </m:rPr>
                          <a:rPr lang="en-US" altLang="zh-CN" sz="2800" i="1">
                            <a:latin typeface="Cambria Math" charset="0"/>
                            <a:ea typeface="Microsoft YaHei" charset="-122"/>
                            <a:cs typeface="Microsoft YaHei" charset="-122"/>
                          </a:rPr>
                          <m:t>arg</m:t>
                        </m:r>
                        <m:limLow>
                          <m:limLowPr>
                            <m:ctrlPr>
                              <a:rPr lang="mr-IN" altLang="zh-CN" sz="2800" i="1">
                                <a:latin typeface="Cambria Math" charset="0"/>
                                <a:ea typeface="Microsoft YaHei" charset="-122"/>
                                <a:cs typeface="Microsoft YaHei" charset="-122"/>
                              </a:rPr>
                            </m:ctrlPr>
                          </m:limLowPr>
                          <m:e>
                            <m:r>
                              <m:rPr>
                                <m:sty m:val="p"/>
                              </m:rPr>
                              <a:rPr lang="mr-IN" altLang="zh-CN" sz="2800">
                                <a:latin typeface="Cambria Math" charset="0"/>
                                <a:ea typeface="Microsoft YaHei" charset="-122"/>
                                <a:cs typeface="Microsoft YaHei" charset="-122"/>
                              </a:rPr>
                              <m:t>max</m:t>
                            </m:r>
                          </m:e>
                          <m:lim>
                            <m:r>
                              <a:rPr lang="en-US" altLang="zh-CN" sz="2800" i="1">
                                <a:latin typeface="Cambria Math" charset="0"/>
                                <a:ea typeface="Microsoft YaHei" charset="-122"/>
                                <a:cs typeface="Microsoft YaHei" charset="-122"/>
                              </a:rPr>
                              <m:t>1</m:t>
                            </m:r>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𝐶</m:t>
                            </m:r>
                          </m:lim>
                        </m:limLow>
                      </m:fName>
                      <m:e>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m:t>
                            </m:r>
                            <m:r>
                              <a:rPr lang="en-US" altLang="zh-CN" sz="2800" b="1" i="1">
                                <a:latin typeface="Cambria Math" charset="0"/>
                                <a:ea typeface="Microsoft YaHei" charset="-122"/>
                                <a:cs typeface="Microsoft YaHei" charset="-122"/>
                              </a:rPr>
                              <m:t>𝑭</m:t>
                            </m:r>
                            <m:r>
                              <a:rPr lang="en-US" altLang="zh-CN" sz="2800" i="1">
                                <a:latin typeface="Cambria Math" charset="0"/>
                                <a:ea typeface="Microsoft YaHei" charset="-122"/>
                                <a:cs typeface="Microsoft YaHei" charset="-122"/>
                              </a:rPr>
                              <m:t>)</m:t>
                            </m:r>
                          </m:e>
                          <m:sub>
                            <m:r>
                              <a:rPr lang="en-US" altLang="zh-CN" sz="2800" i="1">
                                <a:latin typeface="Cambria Math" charset="0"/>
                                <a:ea typeface="Microsoft YaHei" charset="-122"/>
                                <a:cs typeface="Microsoft YaHei" charset="-122"/>
                              </a:rPr>
                              <m:t>𝑖</m:t>
                            </m:r>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𝑐</m:t>
                            </m:r>
                          </m:sub>
                        </m:sSub>
                      </m:e>
                    </m:func>
                  </m:oMath>
                </a14:m>
                <a:endParaRPr lang="en-US" altLang="zh-CN" sz="2800" dirty="0">
                  <a:latin typeface="Microsoft YaHei" charset="-122"/>
                  <a:ea typeface="Microsoft YaHei" charset="-122"/>
                  <a:cs typeface="Microsoft YaHei" charset="-122"/>
                </a:endParaRPr>
              </a:p>
              <a:p>
                <a:pPr lvl="1"/>
                <a:r>
                  <a:rPr lang="zh-CN" altLang="en-US" sz="2800" dirty="0">
                    <a:latin typeface="Microsoft YaHei" charset="-122"/>
                    <a:ea typeface="Microsoft YaHei" charset="-122"/>
                    <a:cs typeface="Microsoft YaHei" charset="-122"/>
                  </a:rPr>
                  <a:t> 对</a:t>
                </a:r>
                <a14:m>
                  <m:oMath xmlns:m="http://schemas.openxmlformats.org/officeDocument/2006/math">
                    <m:r>
                      <a:rPr lang="en-US" altLang="zh-CN" sz="2800" i="1">
                        <a:latin typeface="Cambria Math" charset="0"/>
                        <a:ea typeface="Microsoft YaHei" charset="-122"/>
                        <a:cs typeface="Microsoft YaHei" charset="-122"/>
                      </a:rPr>
                      <m:t>𝑖</m:t>
                    </m:r>
                    <m:r>
                      <a:rPr lang="en-US" altLang="zh-CN" sz="2800" i="1">
                        <a:latin typeface="Cambria Math" charset="0"/>
                        <a:ea typeface="Microsoft YaHei" charset="-122"/>
                        <a:cs typeface="Microsoft YaHei" charset="-122"/>
                      </a:rPr>
                      <m:t>=1,2,…,</m:t>
                    </m:r>
                    <m:r>
                      <a:rPr lang="en-US" altLang="zh-CN" sz="2800" i="1">
                        <a:latin typeface="Cambria Math" charset="0"/>
                        <a:ea typeface="Microsoft YaHei" charset="-122"/>
                        <a:cs typeface="Microsoft YaHei" charset="-122"/>
                      </a:rPr>
                      <m:t>𝐿</m:t>
                    </m:r>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𝑈</m:t>
                    </m:r>
                    <m:r>
                      <a:rPr lang="en-US" altLang="zh-CN" sz="2800" i="1">
                        <a:latin typeface="Cambria Math" charset="0"/>
                        <a:ea typeface="Microsoft YaHei" charset="-122"/>
                        <a:cs typeface="Microsoft YaHei" charset="-122"/>
                      </a:rPr>
                      <m:t>, </m:t>
                    </m:r>
                    <m:r>
                      <a:rPr lang="en-US" altLang="zh-CN" sz="2800" i="1">
                        <a:latin typeface="Cambria Math" charset="0"/>
                        <a:ea typeface="Microsoft YaHei" charset="-122"/>
                        <a:cs typeface="Microsoft YaHei" charset="-122"/>
                      </a:rPr>
                      <m:t>𝑗</m:t>
                    </m:r>
                    <m:r>
                      <a:rPr lang="en-US" altLang="zh-CN" sz="2800" i="1">
                        <a:latin typeface="Cambria Math" charset="0"/>
                        <a:ea typeface="Microsoft YaHei" charset="-122"/>
                        <a:cs typeface="Microsoft YaHei" charset="-122"/>
                      </a:rPr>
                      <m:t>=1, 2, …, </m:t>
                    </m:r>
                    <m:r>
                      <a:rPr lang="en-US" altLang="zh-CN" sz="2800" i="1">
                        <a:latin typeface="Cambria Math" charset="0"/>
                        <a:ea typeface="Microsoft YaHei" charset="-122"/>
                        <a:cs typeface="Microsoft YaHei" charset="-122"/>
                      </a:rPr>
                      <m:t>𝐶</m:t>
                    </m:r>
                  </m:oMath>
                </a14:m>
                <a:r>
                  <a:rPr lang="zh-CN" altLang="en-US" sz="2800" dirty="0">
                    <a:latin typeface="Microsoft YaHei" charset="-122"/>
                    <a:ea typeface="Microsoft YaHei" charset="-122"/>
                    <a:cs typeface="Microsoft YaHei" charset="-122"/>
                  </a:rPr>
                  <a:t>，</a:t>
                </a:r>
                <a14:m>
                  <m:oMath xmlns:m="http://schemas.openxmlformats.org/officeDocument/2006/math">
                    <m:r>
                      <a:rPr lang="en-US" altLang="zh-CN" sz="2800" b="1" i="1">
                        <a:latin typeface="Cambria Math" charset="0"/>
                        <a:ea typeface="Microsoft YaHei" charset="-122"/>
                        <a:cs typeface="Microsoft YaHei" charset="-122"/>
                      </a:rPr>
                      <m:t>𝑭</m:t>
                    </m:r>
                  </m:oMath>
                </a14:m>
                <a:r>
                  <a:rPr lang="zh-CN" altLang="en-US" sz="2800" dirty="0">
                    <a:latin typeface="Microsoft YaHei" charset="-122"/>
                    <a:ea typeface="Microsoft YaHei" charset="-122"/>
                    <a:cs typeface="Microsoft YaHei" charset="-122"/>
                  </a:rPr>
                  <a:t>初始化为 </a:t>
                </a:r>
              </a:p>
              <a:p>
                <a:pPr marL="12700">
                  <a:lnSpc>
                    <a:spcPct val="100000"/>
                  </a:lnSpc>
                  <a:spcBef>
                    <a:spcPts val="100"/>
                  </a:spcBef>
                </a:pPr>
                <a:endParaRPr lang="en-US" altLang="zh-CN" sz="2800" dirty="0">
                  <a:latin typeface="Microsoft YaHei" charset="-122"/>
                  <a:ea typeface="Microsoft YaHei" charset="-122"/>
                  <a:cs typeface="Microsoft YaHei" charset="-122"/>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i="1" dirty="0">
                  <a:latin typeface="Cambria Math" charset="0"/>
                  <a:ea typeface="Times New Roman" charset="0"/>
                  <a:cs typeface="Times New Roman" charset="0"/>
                </a:endParaRPr>
              </a:p>
              <a:p>
                <a:pPr marL="12700">
                  <a:lnSpc>
                    <a:spcPct val="100000"/>
                  </a:lnSpc>
                  <a:spcBef>
                    <a:spcPts val="100"/>
                  </a:spcBef>
                </a:pPr>
                <a:endParaRPr lang="en-US" altLang="zh-CN" sz="2800" i="1" dirty="0">
                  <a:latin typeface="Cambria Math" charset="0"/>
                  <a:ea typeface="Times New Roman" charset="0"/>
                  <a:cs typeface="Times New Roman" charset="0"/>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927629"/>
                <a:ext cx="11561763" cy="5298007"/>
              </a:xfrm>
              <a:blipFill rotWithShape="0">
                <a:blip r:embed="rId2"/>
                <a:stretch>
                  <a:fillRect l="-896"/>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8361421" cy="392112"/>
          </a:xfrm>
        </p:spPr>
        <p:txBody>
          <a:bodyPr/>
          <a:lstStyle/>
          <a:p>
            <a:r>
              <a:rPr lang="zh-CN" altLang="en-US" spc="-5" dirty="0" smtClean="0">
                <a:solidFill>
                  <a:srgbClr val="FFFFFF"/>
                </a:solidFill>
                <a:latin typeface="Microsoft YaHei"/>
                <a:cs typeface="Microsoft YaHei"/>
              </a:rPr>
              <a:t>标记扩散：多</a:t>
            </a:r>
            <a:r>
              <a:rPr lang="zh-CN" altLang="en-US" spc="-5" dirty="0">
                <a:solidFill>
                  <a:srgbClr val="FFFFFF"/>
                </a:solidFill>
                <a:latin typeface="Microsoft YaHei"/>
                <a:cs typeface="Microsoft YaHei"/>
              </a:rPr>
              <a:t>类</a:t>
            </a:r>
            <a:endParaRPr lang="zh-CN" altLang="en-US" dirty="0">
              <a:latin typeface="Times New Roman" charset="0"/>
              <a:ea typeface="Times New Roman" charset="0"/>
              <a:cs typeface="Times New Roman" charset="0"/>
            </a:endParaRPr>
          </a:p>
        </p:txBody>
      </p:sp>
      <mc:AlternateContent xmlns:mc="http://schemas.openxmlformats.org/markup-compatibility/2006">
        <mc:Choice xmlns:a14="http://schemas.microsoft.com/office/drawing/2010/main" Requires="a14">
          <p:sp>
            <p:nvSpPr>
              <p:cNvPr id="8" name="文本框 7"/>
              <p:cNvSpPr txBox="1"/>
              <p:nvPr/>
            </p:nvSpPr>
            <p:spPr>
              <a:xfrm>
                <a:off x="1516377" y="4670946"/>
                <a:ext cx="7046224"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2800" i="1" smtClean="0">
                              <a:solidFill>
                                <a:srgbClr val="09405E"/>
                              </a:solidFill>
                              <a:latin typeface="Cambria Math" charset="0"/>
                            </a:rPr>
                          </m:ctrlPr>
                        </m:sSubSupPr>
                        <m:e>
                          <m:r>
                            <a:rPr kumimoji="1" lang="en-US" altLang="zh-CN" sz="2800" b="0" i="1" smtClean="0">
                              <a:solidFill>
                                <a:srgbClr val="09405E"/>
                              </a:solidFill>
                              <a:latin typeface="Cambria Math" charset="0"/>
                            </a:rPr>
                            <m:t>(</m:t>
                          </m:r>
                          <m:r>
                            <a:rPr lang="en-US" altLang="zh-CN" sz="2800" b="1" i="1" smtClean="0">
                              <a:solidFill>
                                <a:srgbClr val="094162"/>
                              </a:solidFill>
                              <a:latin typeface="Cambria Math" charset="0"/>
                              <a:ea typeface="Microsoft YaHei" charset="-122"/>
                              <a:cs typeface="Microsoft YaHei" charset="-122"/>
                            </a:rPr>
                            <m:t>𝑭</m:t>
                          </m:r>
                          <m:r>
                            <a:rPr kumimoji="1" lang="en-US" altLang="zh-CN" sz="2800" b="0" i="1" smtClean="0">
                              <a:solidFill>
                                <a:srgbClr val="09405E"/>
                              </a:solidFill>
                              <a:latin typeface="Cambria Math" charset="0"/>
                            </a:rPr>
                            <m:t>)</m:t>
                          </m:r>
                        </m:e>
                        <m:sub>
                          <m:r>
                            <a:rPr kumimoji="1" lang="en-US" altLang="zh-CN" sz="2800" b="0" i="1" smtClean="0">
                              <a:solidFill>
                                <a:srgbClr val="09405E"/>
                              </a:solidFill>
                              <a:latin typeface="Cambria Math" charset="0"/>
                            </a:rPr>
                            <m:t>𝑖</m:t>
                          </m:r>
                          <m:r>
                            <a:rPr kumimoji="1" lang="en-US" altLang="zh-CN" sz="2800" b="0" i="1" smtClean="0">
                              <a:solidFill>
                                <a:srgbClr val="09405E"/>
                              </a:solidFill>
                              <a:latin typeface="Cambria Math" charset="0"/>
                            </a:rPr>
                            <m:t>,</m:t>
                          </m:r>
                          <m:r>
                            <a:rPr kumimoji="1" lang="en-US" altLang="zh-CN" sz="2800" b="0" i="1" smtClean="0">
                              <a:solidFill>
                                <a:srgbClr val="09405E"/>
                              </a:solidFill>
                              <a:latin typeface="Cambria Math" charset="0"/>
                            </a:rPr>
                            <m:t>𝑐</m:t>
                          </m:r>
                        </m:sub>
                        <m:sup>
                          <m:r>
                            <a:rPr kumimoji="1" lang="en-US" altLang="zh-CN" sz="2800" b="0" i="1" smtClean="0">
                              <a:solidFill>
                                <a:srgbClr val="09405E"/>
                              </a:solidFill>
                              <a:latin typeface="Cambria Math" charset="0"/>
                            </a:rPr>
                            <m:t>(0)</m:t>
                          </m:r>
                        </m:sup>
                      </m:sSubSup>
                      <m:r>
                        <a:rPr kumimoji="1" lang="en-US" altLang="zh-CN" sz="2800" b="0" i="1" smtClean="0">
                          <a:solidFill>
                            <a:srgbClr val="09405E"/>
                          </a:solidFill>
                          <a:latin typeface="Cambria Math" charset="0"/>
                        </a:rPr>
                        <m:t>=</m:t>
                      </m:r>
                      <m:sSub>
                        <m:sSubPr>
                          <m:ctrlPr>
                            <a:rPr kumimoji="1" lang="en-US" altLang="zh-CN" sz="2800" i="1">
                              <a:solidFill>
                                <a:srgbClr val="09405E"/>
                              </a:solidFill>
                              <a:latin typeface="Cambria Math" charset="0"/>
                            </a:rPr>
                          </m:ctrlPr>
                        </m:sSubPr>
                        <m:e>
                          <m:r>
                            <a:rPr kumimoji="1" lang="en-US" altLang="zh-CN" sz="2800" b="0" i="1" smtClean="0">
                              <a:solidFill>
                                <a:srgbClr val="09405E"/>
                              </a:solidFill>
                              <a:latin typeface="Cambria Math" charset="0"/>
                            </a:rPr>
                            <m:t>(</m:t>
                          </m:r>
                          <m:r>
                            <a:rPr kumimoji="1" lang="en-US" altLang="zh-CN" sz="2800" b="1" i="1" smtClean="0">
                              <a:solidFill>
                                <a:srgbClr val="09405E"/>
                              </a:solidFill>
                              <a:latin typeface="Cambria Math" charset="0"/>
                            </a:rPr>
                            <m:t>𝒀</m:t>
                          </m:r>
                          <m:r>
                            <a:rPr kumimoji="1" lang="en-US" altLang="zh-CN" sz="2800" b="0" i="1" smtClean="0">
                              <a:solidFill>
                                <a:srgbClr val="09405E"/>
                              </a:solidFill>
                              <a:latin typeface="Cambria Math" charset="0"/>
                            </a:rPr>
                            <m:t>)</m:t>
                          </m:r>
                        </m:e>
                        <m:sub>
                          <m:r>
                            <a:rPr kumimoji="1" lang="en-US" altLang="zh-CN" sz="2800" i="1">
                              <a:solidFill>
                                <a:srgbClr val="09405E"/>
                              </a:solidFill>
                              <a:latin typeface="Cambria Math" charset="0"/>
                            </a:rPr>
                            <m:t>𝑖</m:t>
                          </m:r>
                          <m:r>
                            <a:rPr kumimoji="1" lang="en-US" altLang="zh-CN" sz="2800" b="0" i="1" smtClean="0">
                              <a:solidFill>
                                <a:srgbClr val="09405E"/>
                              </a:solidFill>
                              <a:latin typeface="Cambria Math" charset="0"/>
                            </a:rPr>
                            <m:t>,</m:t>
                          </m:r>
                          <m:r>
                            <a:rPr kumimoji="1" lang="en-US" altLang="zh-CN" sz="2800" i="1">
                              <a:solidFill>
                                <a:srgbClr val="09405E"/>
                              </a:solidFill>
                              <a:latin typeface="Cambria Math" charset="0"/>
                            </a:rPr>
                            <m:t>𝑐</m:t>
                          </m:r>
                        </m:sub>
                      </m:sSub>
                      <m:r>
                        <a:rPr kumimoji="1" lang="en-US" altLang="zh-CN" sz="2800" b="0" i="1" smtClean="0">
                          <a:solidFill>
                            <a:srgbClr val="09405E"/>
                          </a:solidFill>
                          <a:latin typeface="Cambria Math" charset="0"/>
                        </a:rPr>
                        <m:t>=</m:t>
                      </m:r>
                      <m:d>
                        <m:dPr>
                          <m:begChr m:val="{"/>
                          <m:endChr m:val=""/>
                          <m:ctrlPr>
                            <a:rPr kumimoji="1" lang="en-US" altLang="zh-CN" sz="2800" b="0" i="1" smtClean="0">
                              <a:solidFill>
                                <a:srgbClr val="09405E"/>
                              </a:solidFill>
                              <a:latin typeface="Cambria Math" charset="0"/>
                            </a:rPr>
                          </m:ctrlPr>
                        </m:dPr>
                        <m:e>
                          <m:m>
                            <m:mPr>
                              <m:mcs>
                                <m:mc>
                                  <m:mcPr>
                                    <m:count m:val="2"/>
                                    <m:mcJc m:val="center"/>
                                  </m:mcPr>
                                </m:mc>
                              </m:mcs>
                              <m:ctrlPr>
                                <a:rPr kumimoji="1" lang="mr-IN" altLang="zh-CN" sz="2800" b="0" i="1" smtClean="0">
                                  <a:solidFill>
                                    <a:srgbClr val="09405E"/>
                                  </a:solidFill>
                                  <a:latin typeface="Cambria Math" charset="0"/>
                                </a:rPr>
                              </m:ctrlPr>
                            </m:mPr>
                            <m:mr>
                              <m:e>
                                <m:r>
                                  <m:rPr>
                                    <m:brk m:alnAt="7"/>
                                  </m:rPr>
                                  <a:rPr kumimoji="1" lang="en-US" altLang="zh-CN" sz="2800" b="0" i="1" smtClean="0">
                                    <a:solidFill>
                                      <a:srgbClr val="09405E"/>
                                    </a:solidFill>
                                    <a:latin typeface="Cambria Math" charset="0"/>
                                  </a:rPr>
                                  <m:t>1</m:t>
                                </m:r>
                              </m:e>
                              <m:e>
                                <m:r>
                                  <a:rPr kumimoji="1" lang="en-US" altLang="zh-CN" sz="2800" b="0" i="1" smtClean="0">
                                    <a:solidFill>
                                      <a:srgbClr val="09405E"/>
                                    </a:solidFill>
                                    <a:latin typeface="Cambria Math" charset="0"/>
                                  </a:rPr>
                                  <m:t>𝑖𝑓</m:t>
                                </m:r>
                                <m:r>
                                  <a:rPr kumimoji="1" lang="en-US" altLang="zh-CN" sz="2800" b="0" i="1" smtClean="0">
                                    <a:solidFill>
                                      <a:srgbClr val="09405E"/>
                                    </a:solidFill>
                                    <a:latin typeface="Cambria Math" charset="0"/>
                                  </a:rPr>
                                  <m:t> </m:t>
                                </m:r>
                                <m:d>
                                  <m:dPr>
                                    <m:ctrlPr>
                                      <a:rPr kumimoji="1" lang="en-US" altLang="zh-CN" sz="2800" b="0" i="1" smtClean="0">
                                        <a:solidFill>
                                          <a:srgbClr val="09405E"/>
                                        </a:solidFill>
                                        <a:latin typeface="Cambria Math" charset="0"/>
                                      </a:rPr>
                                    </m:ctrlPr>
                                  </m:dPr>
                                  <m:e>
                                    <m:r>
                                      <a:rPr kumimoji="1" lang="en-US" altLang="zh-CN" sz="2800" b="0" i="1" smtClean="0">
                                        <a:solidFill>
                                          <a:srgbClr val="09405E"/>
                                        </a:solidFill>
                                        <a:latin typeface="Cambria Math" charset="0"/>
                                      </a:rPr>
                                      <m:t>1</m:t>
                                    </m:r>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𝑖</m:t>
                                    </m:r>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𝐿</m:t>
                                    </m:r>
                                  </m:e>
                                </m:d>
                                <m:r>
                                  <a:rPr lang="en-US" altLang="zh-CN" sz="2800" i="1" dirty="0">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m:t>
                                </m:r>
                                <m:sSub>
                                  <m:sSubPr>
                                    <m:ctrlPr>
                                      <a:rPr kumimoji="1" lang="en-US" altLang="zh-CN" sz="2800" b="0" i="1" smtClean="0">
                                        <a:solidFill>
                                          <a:srgbClr val="09405E"/>
                                        </a:solidFill>
                                        <a:latin typeface="Cambria Math" charset="0"/>
                                        <a:ea typeface="Cambria Math" charset="0"/>
                                        <a:cs typeface="Cambria Math" charset="0"/>
                                      </a:rPr>
                                    </m:ctrlPr>
                                  </m:sSubPr>
                                  <m:e>
                                    <m:r>
                                      <a:rPr kumimoji="1" lang="en-US" altLang="zh-CN" sz="2800" b="0" i="1" smtClean="0">
                                        <a:solidFill>
                                          <a:srgbClr val="09405E"/>
                                        </a:solidFill>
                                        <a:latin typeface="Cambria Math" charset="0"/>
                                        <a:ea typeface="Cambria Math" charset="0"/>
                                        <a:cs typeface="Cambria Math" charset="0"/>
                                      </a:rPr>
                                      <m:t>𝑦</m:t>
                                    </m:r>
                                  </m:e>
                                  <m:sub>
                                    <m:r>
                                      <a:rPr kumimoji="1" lang="en-US" altLang="zh-CN" sz="2800" b="0" i="1" smtClean="0">
                                        <a:solidFill>
                                          <a:srgbClr val="09405E"/>
                                        </a:solidFill>
                                        <a:latin typeface="Cambria Math" charset="0"/>
                                        <a:ea typeface="Cambria Math" charset="0"/>
                                        <a:cs typeface="Cambria Math" charset="0"/>
                                      </a:rPr>
                                      <m:t>𝑖</m:t>
                                    </m:r>
                                  </m:sub>
                                </m:sSub>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𝑐</m:t>
                                </m:r>
                                <m:r>
                                  <a:rPr kumimoji="1" lang="en-US" altLang="zh-CN" sz="2800" b="0" i="1" smtClean="0">
                                    <a:solidFill>
                                      <a:srgbClr val="09405E"/>
                                    </a:solidFill>
                                    <a:latin typeface="Cambria Math" charset="0"/>
                                    <a:ea typeface="Cambria Math" charset="0"/>
                                    <a:cs typeface="Cambria Math" charset="0"/>
                                  </a:rPr>
                                  <m:t>)</m:t>
                                </m:r>
                              </m:e>
                            </m:mr>
                            <m:mr>
                              <m:e>
                                <m:r>
                                  <a:rPr kumimoji="1" lang="en-US" altLang="zh-CN" sz="2800" b="0" i="1" smtClean="0">
                                    <a:solidFill>
                                      <a:srgbClr val="09405E"/>
                                    </a:solidFill>
                                    <a:latin typeface="Cambria Math" charset="0"/>
                                  </a:rPr>
                                  <m:t>0</m:t>
                                </m:r>
                              </m:e>
                              <m:e>
                                <m:r>
                                  <a:rPr kumimoji="1" lang="en-US" altLang="zh-CN" sz="2800" b="0" i="1" smtClean="0">
                                    <a:solidFill>
                                      <a:srgbClr val="09405E"/>
                                    </a:solidFill>
                                    <a:latin typeface="Cambria Math" charset="0"/>
                                  </a:rPr>
                                  <m:t>𝑜𝑡h𝑒𝑟𝑤𝑖𝑠𝑒</m:t>
                                </m:r>
                              </m:e>
                            </m:mr>
                          </m:m>
                        </m:e>
                      </m:d>
                    </m:oMath>
                  </m:oMathPara>
                </a14:m>
                <a:endParaRPr kumimoji="1" lang="zh-CN" altLang="en-US" sz="2800" dirty="0">
                  <a:solidFill>
                    <a:srgbClr val="09405E"/>
                  </a:solidFill>
                </a:endParaRPr>
              </a:p>
            </p:txBody>
          </p:sp>
        </mc:Choice>
        <mc:Fallback>
          <p:sp>
            <p:nvSpPr>
              <p:cNvPr id="8" name="文本框 7"/>
              <p:cNvSpPr txBox="1">
                <a:spLocks noRot="1" noChangeAspect="1" noMove="1" noResize="1" noEditPoints="1" noAdjustHandles="1" noChangeArrowheads="1" noChangeShapeType="1" noTextEdit="1"/>
              </p:cNvSpPr>
              <p:nvPr/>
            </p:nvSpPr>
            <p:spPr>
              <a:xfrm>
                <a:off x="1516377" y="4670946"/>
                <a:ext cx="7046224" cy="961161"/>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文本框 4"/>
          <p:cNvSpPr txBox="1"/>
          <p:nvPr/>
        </p:nvSpPr>
        <p:spPr>
          <a:xfrm>
            <a:off x="9610671" y="4689861"/>
            <a:ext cx="2339102" cy="461665"/>
          </a:xfrm>
          <a:prstGeom prst="rect">
            <a:avLst/>
          </a:prstGeom>
          <a:noFill/>
        </p:spPr>
        <p:txBody>
          <a:bodyPr wrap="none" rtlCol="0">
            <a:spAutoFit/>
          </a:bodyPr>
          <a:lstStyle/>
          <a:p>
            <a:r>
              <a:rPr kumimoji="1" lang="zh-CN" altLang="en-US" sz="2400">
                <a:solidFill>
                  <a:srgbClr val="094162"/>
                </a:solidFill>
                <a:latin typeface="Microsoft YaHei" charset="-122"/>
                <a:ea typeface="Microsoft YaHei" charset="-122"/>
                <a:cs typeface="Microsoft YaHei" charset="-122"/>
              </a:rPr>
              <a:t>标签的独热编码</a:t>
            </a:r>
          </a:p>
        </p:txBody>
      </p:sp>
    </p:spTree>
    <p:extLst>
      <p:ext uri="{BB962C8B-B14F-4D97-AF65-F5344CB8AC3E}">
        <p14:creationId xmlns:p14="http://schemas.microsoft.com/office/powerpoint/2010/main" val="8355192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sz="quarter" idx="10"/>
              </p:nvPr>
            </p:nvSpPr>
            <p:spPr>
              <a:xfrm>
                <a:off x="630237" y="927629"/>
                <a:ext cx="11561763" cy="5298007"/>
              </a:xfrm>
            </p:spPr>
            <p:txBody>
              <a:bodyPr/>
              <a:lstStyle/>
              <a:p>
                <a:r>
                  <a:rPr lang="zh-CN" altLang="en-US" sz="2800" dirty="0">
                    <a:latin typeface="Microsoft YaHei" charset="-122"/>
                    <a:ea typeface="Microsoft YaHei" charset="-122"/>
                    <a:cs typeface="Microsoft YaHei" charset="-122"/>
                  </a:rPr>
                  <a:t>基于</a:t>
                </a:r>
                <a14:m>
                  <m:oMath xmlns:m="http://schemas.openxmlformats.org/officeDocument/2006/math">
                    <m:r>
                      <a:rPr lang="en-US" altLang="zh-CN" sz="2800" b="1" i="1">
                        <a:solidFill>
                          <a:schemeClr val="accent1">
                            <a:lumMod val="50000"/>
                          </a:schemeClr>
                        </a:solidFill>
                        <a:latin typeface="Cambria Math" panose="02040503050406030204" pitchFamily="18" charset="0"/>
                        <a:ea typeface="Times New Roman" charset="0"/>
                        <a:cs typeface="Times New Roman" charset="0"/>
                      </a:rPr>
                      <m:t>𝑾</m:t>
                    </m:r>
                  </m:oMath>
                </a14:m>
                <a:r>
                  <a:rPr lang="zh-CN" altLang="en-US" sz="2800" dirty="0">
                    <a:latin typeface="Microsoft YaHei" charset="-122"/>
                    <a:ea typeface="Microsoft YaHei" charset="-122"/>
                    <a:cs typeface="Microsoft YaHei" charset="-122"/>
                  </a:rPr>
                  <a:t>构造</a:t>
                </a:r>
                <a:r>
                  <a:rPr kumimoji="1" lang="zh-CN" altLang="en-US" sz="2800" dirty="0" smtClean="0">
                    <a:latin typeface="Microsoft YaHei" charset="-122"/>
                    <a:ea typeface="Microsoft YaHei" charset="-122"/>
                    <a:cs typeface="Microsoft YaHei" charset="-122"/>
                  </a:rPr>
                  <a:t>标记</a:t>
                </a:r>
                <a:r>
                  <a:rPr kumimoji="1" lang="zh-CN" altLang="en-US" sz="2800" dirty="0" smtClean="0">
                    <a:solidFill>
                      <a:srgbClr val="C00000"/>
                    </a:solidFill>
                    <a:latin typeface="Microsoft YaHei" charset="-122"/>
                    <a:ea typeface="Microsoft YaHei" charset="-122"/>
                    <a:cs typeface="Microsoft YaHei" charset="-122"/>
                  </a:rPr>
                  <a:t>扩散</a:t>
                </a:r>
                <a:r>
                  <a:rPr kumimoji="1" lang="zh-CN" altLang="en-US" sz="2800" dirty="0" smtClean="0">
                    <a:solidFill>
                      <a:srgbClr val="C00000"/>
                    </a:solidFill>
                    <a:latin typeface="Microsoft YaHei" charset="-122"/>
                    <a:ea typeface="Microsoft YaHei" charset="-122"/>
                    <a:cs typeface="Microsoft YaHei" charset="-122"/>
                  </a:rPr>
                  <a:t>矩阵</a:t>
                </a:r>
                <a:r>
                  <a:rPr kumimoji="1" lang="zh-CN" altLang="en-US" sz="2800" dirty="0">
                    <a:latin typeface="Microsoft YaHei" charset="-122"/>
                    <a:ea typeface="Microsoft YaHei" charset="-122"/>
                    <a:cs typeface="Microsoft YaHei" charset="-122"/>
                  </a:rPr>
                  <a:t>：</a:t>
                </a:r>
                <a14:m>
                  <m:oMath xmlns:m="http://schemas.openxmlformats.org/officeDocument/2006/math">
                    <m:r>
                      <a:rPr kumimoji="1" lang="en-US" altLang="zh-CN" sz="2800" b="1" i="1" dirty="0">
                        <a:latin typeface="Cambria Math" charset="0"/>
                        <a:ea typeface="Microsoft YaHei" charset="-122"/>
                        <a:cs typeface="Microsoft YaHei" charset="-122"/>
                      </a:rPr>
                      <m:t>𝑺</m:t>
                    </m:r>
                    <m:r>
                      <a:rPr lang="en-US" altLang="zh-CN" sz="2800" i="1">
                        <a:latin typeface="Cambria Math" panose="02040503050406030204" pitchFamily="18" charset="0"/>
                        <a:ea typeface="Times New Roman" charset="0"/>
                        <a:cs typeface="Times New Roman" charset="0"/>
                      </a:rPr>
                      <m:t>=</m:t>
                    </m:r>
                    <m:sSup>
                      <m:sSupPr>
                        <m:ctrlPr>
                          <a:rPr lang="en-US" altLang="zh-CN" sz="2800" i="1">
                            <a:latin typeface="Cambria Math" charset="0"/>
                            <a:ea typeface="Times New Roman" charset="0"/>
                            <a:cs typeface="Times New Roman" charset="0"/>
                          </a:rPr>
                        </m:ctrlPr>
                      </m:sSupPr>
                      <m:e>
                        <m:r>
                          <a:rPr lang="en-US" altLang="zh-CN" sz="2800" b="1" i="1">
                            <a:latin typeface="Cambria Math" panose="02040503050406030204" pitchFamily="18" charset="0"/>
                            <a:ea typeface="Times New Roman" charset="0"/>
                            <a:cs typeface="Times New Roman" charset="0"/>
                          </a:rPr>
                          <m:t>𝑫</m:t>
                        </m:r>
                      </m:e>
                      <m:sup>
                        <m:r>
                          <a:rPr lang="en-US" altLang="zh-CN" sz="2800" i="1">
                            <a:latin typeface="Cambria Math" panose="02040503050406030204" pitchFamily="18" charset="0"/>
                            <a:ea typeface="Times New Roman" charset="0"/>
                            <a:cs typeface="Times New Roman" charset="0"/>
                          </a:rPr>
                          <m:t>−1/2</m:t>
                        </m:r>
                      </m:sup>
                    </m:sSup>
                    <m:r>
                      <a:rPr lang="en-US" altLang="zh-CN" sz="2800" b="1" i="1">
                        <a:latin typeface="Cambria Math" panose="02040503050406030204" pitchFamily="18" charset="0"/>
                        <a:ea typeface="Times New Roman" charset="0"/>
                        <a:cs typeface="Times New Roman" charset="0"/>
                      </a:rPr>
                      <m:t>𝑾</m:t>
                    </m:r>
                    <m:sSup>
                      <m:sSupPr>
                        <m:ctrlPr>
                          <a:rPr lang="en-US" altLang="zh-CN" sz="2800" i="1">
                            <a:latin typeface="Cambria Math" charset="0"/>
                            <a:ea typeface="Times New Roman" charset="0"/>
                            <a:cs typeface="Times New Roman" charset="0"/>
                          </a:rPr>
                        </m:ctrlPr>
                      </m:sSupPr>
                      <m:e>
                        <m:r>
                          <a:rPr lang="en-US" altLang="zh-CN" sz="2800" b="1" i="1">
                            <a:latin typeface="Cambria Math" panose="02040503050406030204" pitchFamily="18" charset="0"/>
                            <a:ea typeface="Times New Roman" charset="0"/>
                            <a:cs typeface="Times New Roman" charset="0"/>
                          </a:rPr>
                          <m:t>𝑫</m:t>
                        </m:r>
                      </m:e>
                      <m:sup>
                        <m:r>
                          <a:rPr lang="en-US" altLang="zh-CN" sz="2800" i="1">
                            <a:latin typeface="Cambria Math" panose="02040503050406030204" pitchFamily="18" charset="0"/>
                            <a:ea typeface="Times New Roman" charset="0"/>
                            <a:cs typeface="Times New Roman" charset="0"/>
                          </a:rPr>
                          <m:t>−1/2</m:t>
                        </m:r>
                      </m:sup>
                    </m:sSup>
                  </m:oMath>
                </a14:m>
                <a:r>
                  <a:rPr lang="zh-CN" altLang="en-US" sz="2800" dirty="0">
                    <a:latin typeface="Microsoft YaHei" charset="-122"/>
                    <a:ea typeface="Microsoft YaHei" charset="-122"/>
                    <a:cs typeface="Microsoft YaHei" charset="-122"/>
                  </a:rPr>
                  <a:t>，其中</a:t>
                </a:r>
                <a14:m>
                  <m:oMath xmlns:m="http://schemas.openxmlformats.org/officeDocument/2006/math">
                    <m:sSup>
                      <m:sSupPr>
                        <m:ctrlPr>
                          <a:rPr lang="en-US" altLang="zh-CN" sz="2800" i="1">
                            <a:latin typeface="Cambria Math" charset="0"/>
                            <a:ea typeface="Times New Roman" charset="0"/>
                            <a:cs typeface="Times New Roman" charset="0"/>
                          </a:rPr>
                        </m:ctrlPr>
                      </m:sSupPr>
                      <m:e>
                        <m:r>
                          <a:rPr lang="en-US" altLang="zh-CN" sz="2800" b="1" i="1">
                            <a:latin typeface="Cambria Math" panose="02040503050406030204" pitchFamily="18" charset="0"/>
                            <a:ea typeface="Times New Roman" charset="0"/>
                            <a:cs typeface="Times New Roman" charset="0"/>
                          </a:rPr>
                          <m:t>𝑫</m:t>
                        </m:r>
                      </m:e>
                      <m:sup>
                        <m:r>
                          <a:rPr lang="en-US" altLang="zh-CN" sz="2800" i="1">
                            <a:latin typeface="Cambria Math" panose="02040503050406030204" pitchFamily="18" charset="0"/>
                            <a:ea typeface="Times New Roman" charset="0"/>
                            <a:cs typeface="Times New Roman" charset="0"/>
                          </a:rPr>
                          <m:t>−1/2</m:t>
                        </m:r>
                      </m:sup>
                    </m:sSup>
                    <m:r>
                      <a:rPr lang="en-US" altLang="zh-CN" sz="2800" b="0" i="1" smtClean="0">
                        <a:latin typeface="Cambria Math" charset="0"/>
                        <a:ea typeface="Times New Roman" charset="0"/>
                        <a:cs typeface="Times New Roman" charset="0"/>
                      </a:rPr>
                      <m:t>=</m:t>
                    </m:r>
                    <m:r>
                      <m:rPr>
                        <m:sty m:val="p"/>
                      </m:rPr>
                      <a:rPr lang="en-US" altLang="zh-CN" sz="2800" i="1" smtClean="0">
                        <a:latin typeface="Cambria Math" charset="0"/>
                        <a:ea typeface="Times New Roman" charset="0"/>
                        <a:cs typeface="Times New Roman" charset="0"/>
                      </a:rPr>
                      <m:t>diag</m:t>
                    </m:r>
                    <m:d>
                      <m:dPr>
                        <m:ctrlPr>
                          <a:rPr lang="is-IS" altLang="zh-CN" sz="2800" i="1" smtClean="0">
                            <a:latin typeface="Cambria Math" charset="0"/>
                            <a:ea typeface="Times New Roman" charset="0"/>
                            <a:cs typeface="Times New Roman" charset="0"/>
                          </a:rPr>
                        </m:ctrlPr>
                      </m:dPr>
                      <m:e>
                        <m:f>
                          <m:fPr>
                            <m:ctrlPr>
                              <a:rPr lang="bg-BG" altLang="zh-CN" sz="2800" i="1" smtClean="0">
                                <a:latin typeface="Cambria Math" charset="0"/>
                                <a:ea typeface="Times New Roman" charset="0"/>
                                <a:cs typeface="Times New Roman" charset="0"/>
                              </a:rPr>
                            </m:ctrlPr>
                          </m:fPr>
                          <m:num>
                            <m:r>
                              <a:rPr lang="en-US" altLang="zh-CN" sz="2800" b="0" i="1" smtClean="0">
                                <a:latin typeface="Cambria Math" charset="0"/>
                                <a:ea typeface="Times New Roman" charset="0"/>
                                <a:cs typeface="Times New Roman" charset="0"/>
                              </a:rPr>
                              <m:t>1</m:t>
                            </m:r>
                          </m:num>
                          <m:den>
                            <m:rad>
                              <m:radPr>
                                <m:degHide m:val="on"/>
                                <m:ctrlPr>
                                  <a:rPr lang="bg-BG" altLang="zh-CN" sz="2800" i="1" smtClean="0">
                                    <a:latin typeface="Cambria Math" charset="0"/>
                                    <a:ea typeface="Times New Roman" charset="0"/>
                                    <a:cs typeface="Times New Roman" charset="0"/>
                                  </a:rPr>
                                </m:ctrlPr>
                              </m:radPr>
                              <m:deg/>
                              <m:e>
                                <m:sSub>
                                  <m:sSubPr>
                                    <m:ctrlPr>
                                      <a:rPr lang="en-US" altLang="zh-CN" sz="2800" i="1" smtClean="0">
                                        <a:latin typeface="Cambria Math" charset="0"/>
                                        <a:ea typeface="Times New Roman" charset="0"/>
                                        <a:cs typeface="Times New Roman" charset="0"/>
                                      </a:rPr>
                                    </m:ctrlPr>
                                  </m:sSubPr>
                                  <m:e>
                                    <m:r>
                                      <a:rPr lang="en-US" altLang="zh-CN" sz="2800" b="0" i="1" smtClean="0">
                                        <a:latin typeface="Cambria Math" charset="0"/>
                                        <a:ea typeface="Times New Roman" charset="0"/>
                                        <a:cs typeface="Times New Roman" charset="0"/>
                                      </a:rPr>
                                      <m:t>𝑑</m:t>
                                    </m:r>
                                  </m:e>
                                  <m:sub>
                                    <m:r>
                                      <a:rPr lang="en-US" altLang="zh-CN" sz="2800" b="0" i="1" smtClean="0">
                                        <a:latin typeface="Cambria Math" charset="0"/>
                                        <a:ea typeface="Times New Roman" charset="0"/>
                                        <a:cs typeface="Times New Roman" charset="0"/>
                                      </a:rPr>
                                      <m:t>1</m:t>
                                    </m:r>
                                  </m:sub>
                                </m:sSub>
                              </m:e>
                            </m:rad>
                          </m:den>
                        </m:f>
                        <m:r>
                          <a:rPr lang="en-US" altLang="zh-CN" sz="2800" b="0" i="1" smtClean="0">
                            <a:latin typeface="Cambria Math" charset="0"/>
                            <a:ea typeface="Times New Roman" charset="0"/>
                            <a:cs typeface="Times New Roman" charset="0"/>
                          </a:rPr>
                          <m:t>,</m:t>
                        </m:r>
                        <m:f>
                          <m:fPr>
                            <m:ctrlPr>
                              <a:rPr lang="bg-BG" altLang="zh-CN" sz="2800" i="1">
                                <a:latin typeface="Cambria Math" charset="0"/>
                                <a:ea typeface="Times New Roman" charset="0"/>
                                <a:cs typeface="Times New Roman" charset="0"/>
                              </a:rPr>
                            </m:ctrlPr>
                          </m:fPr>
                          <m:num>
                            <m:r>
                              <a:rPr lang="en-US" altLang="zh-CN" sz="2800" i="1">
                                <a:latin typeface="Cambria Math" charset="0"/>
                                <a:ea typeface="Times New Roman" charset="0"/>
                                <a:cs typeface="Times New Roman" charset="0"/>
                              </a:rPr>
                              <m:t>1</m:t>
                            </m:r>
                          </m:num>
                          <m:den>
                            <m:rad>
                              <m:radPr>
                                <m:degHide m:val="on"/>
                                <m:ctrlPr>
                                  <a:rPr lang="bg-BG" altLang="zh-CN" sz="2800" i="1">
                                    <a:latin typeface="Cambria Math" charset="0"/>
                                    <a:ea typeface="Times New Roman" charset="0"/>
                                    <a:cs typeface="Times New Roman" charset="0"/>
                                  </a:rPr>
                                </m:ctrlPr>
                              </m:radPr>
                              <m:deg/>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𝑑</m:t>
                                    </m:r>
                                  </m:e>
                                  <m:sub>
                                    <m:r>
                                      <a:rPr lang="en-US" altLang="zh-CN" sz="2800" b="0" i="1" smtClean="0">
                                        <a:latin typeface="Cambria Math" charset="0"/>
                                        <a:ea typeface="Times New Roman" charset="0"/>
                                        <a:cs typeface="Times New Roman" charset="0"/>
                                      </a:rPr>
                                      <m:t>2</m:t>
                                    </m:r>
                                  </m:sub>
                                </m:sSub>
                              </m:e>
                            </m:rad>
                          </m:den>
                        </m:f>
                        <m:r>
                          <a:rPr lang="en-US" altLang="zh-CN" sz="2800" b="0" i="1" smtClean="0">
                            <a:latin typeface="Cambria Math" charset="0"/>
                            <a:ea typeface="Times New Roman" charset="0"/>
                            <a:cs typeface="Times New Roman" charset="0"/>
                          </a:rPr>
                          <m:t>,…,</m:t>
                        </m:r>
                        <m:f>
                          <m:fPr>
                            <m:ctrlPr>
                              <a:rPr lang="bg-BG" altLang="zh-CN" sz="2800" i="1">
                                <a:latin typeface="Cambria Math" charset="0"/>
                                <a:ea typeface="Times New Roman" charset="0"/>
                                <a:cs typeface="Times New Roman" charset="0"/>
                              </a:rPr>
                            </m:ctrlPr>
                          </m:fPr>
                          <m:num>
                            <m:r>
                              <a:rPr lang="en-US" altLang="zh-CN" sz="2800" i="1">
                                <a:latin typeface="Cambria Math" charset="0"/>
                                <a:ea typeface="Times New Roman" charset="0"/>
                                <a:cs typeface="Times New Roman" charset="0"/>
                              </a:rPr>
                              <m:t>1</m:t>
                            </m:r>
                          </m:num>
                          <m:den>
                            <m:rad>
                              <m:radPr>
                                <m:degHide m:val="on"/>
                                <m:ctrlPr>
                                  <a:rPr lang="bg-BG" altLang="zh-CN" sz="2800" i="1">
                                    <a:latin typeface="Cambria Math" charset="0"/>
                                    <a:ea typeface="Times New Roman" charset="0"/>
                                    <a:cs typeface="Times New Roman" charset="0"/>
                                  </a:rPr>
                                </m:ctrlPr>
                              </m:radPr>
                              <m:deg/>
                              <m:e>
                                <m:sSub>
                                  <m:sSubPr>
                                    <m:ctrlPr>
                                      <a:rPr lang="en-US" altLang="zh-CN" sz="2800" i="1">
                                        <a:latin typeface="Cambria Math" charset="0"/>
                                        <a:ea typeface="Times New Roman" charset="0"/>
                                        <a:cs typeface="Times New Roman" charset="0"/>
                                      </a:rPr>
                                    </m:ctrlPr>
                                  </m:sSubPr>
                                  <m:e>
                                    <m:r>
                                      <a:rPr lang="en-US" altLang="zh-CN" sz="2800" i="1">
                                        <a:latin typeface="Cambria Math" charset="0"/>
                                        <a:ea typeface="Times New Roman" charset="0"/>
                                        <a:cs typeface="Times New Roman" charset="0"/>
                                      </a:rPr>
                                      <m:t>𝑑</m:t>
                                    </m:r>
                                  </m:e>
                                  <m:sub>
                                    <m:r>
                                      <a:rPr lang="en-US" altLang="zh-CN" sz="2800" b="0" i="1" smtClean="0">
                                        <a:latin typeface="Cambria Math" charset="0"/>
                                        <a:ea typeface="Times New Roman" charset="0"/>
                                        <a:cs typeface="Times New Roman" charset="0"/>
                                      </a:rPr>
                                      <m:t>𝑁</m:t>
                                    </m:r>
                                  </m:sub>
                                </m:sSub>
                              </m:e>
                            </m:rad>
                          </m:den>
                        </m:f>
                      </m:e>
                    </m:d>
                  </m:oMath>
                </a14:m>
                <a:endParaRPr lang="en-US" altLang="zh-CN" sz="2800" dirty="0">
                  <a:latin typeface="Microsoft YaHei" charset="-122"/>
                  <a:ea typeface="Microsoft YaHei" charset="-122"/>
                  <a:cs typeface="Microsoft YaHei" charset="-122"/>
                </a:endParaRPr>
              </a:p>
              <a:p>
                <a:pPr marL="285750" lvl="1" indent="-285750" eaLnBrk="1" hangingPunct="1">
                  <a:lnSpc>
                    <a:spcPct val="150000"/>
                  </a:lnSpc>
                  <a:spcBef>
                    <a:spcPct val="0"/>
                  </a:spcBef>
                  <a:buFont typeface="Wingdings" panose="05000000000000000000" pitchFamily="2" charset="2"/>
                  <a:buChar char="n"/>
                </a:pPr>
                <a:r>
                  <a:rPr lang="zh-CN" altLang="en-US" sz="2800" dirty="0" smtClean="0">
                    <a:ea typeface="Microsoft YaHei" charset="-122"/>
                    <a:cs typeface="Microsoft YaHei" charset="-122"/>
                  </a:rPr>
                  <a:t>迭</a:t>
                </a:r>
                <a:r>
                  <a:rPr lang="zh-CN" altLang="en-US" sz="2800" dirty="0">
                    <a:ea typeface="Microsoft YaHei" charset="-122"/>
                    <a:cs typeface="Microsoft YaHei" charset="-122"/>
                  </a:rPr>
                  <a:t>代计算：</a:t>
                </a:r>
                <a:r>
                  <a:rPr lang="zh-CN" altLang="en-US" sz="2800" dirty="0">
                    <a:latin typeface="Microsoft YaHei" charset="-122"/>
                    <a:ea typeface="Microsoft YaHei" charset="-122"/>
                    <a:cs typeface="Microsoft YaHei" charset="-122"/>
                  </a:rPr>
                  <a:t> </a:t>
                </a:r>
                <a14:m>
                  <m:oMath xmlns:m="http://schemas.openxmlformats.org/officeDocument/2006/math">
                    <m:sSup>
                      <m:sSupPr>
                        <m:ctrlPr>
                          <a:rPr lang="en-US" altLang="zh-CN" sz="2800" i="1">
                            <a:latin typeface="Cambria Math" charset="0"/>
                            <a:ea typeface="Microsoft YaHei" charset="-122"/>
                            <a:cs typeface="Microsoft YaHei" charset="-122"/>
                          </a:rPr>
                        </m:ctrlPr>
                      </m:sSupPr>
                      <m:e>
                        <m:r>
                          <a:rPr lang="en-US" altLang="zh-CN" sz="2800" b="1" i="1">
                            <a:latin typeface="Cambria Math" charset="0"/>
                            <a:ea typeface="Microsoft YaHei" charset="-122"/>
                            <a:cs typeface="Microsoft YaHei" charset="-122"/>
                          </a:rPr>
                          <m:t>𝑭</m:t>
                        </m:r>
                      </m:e>
                      <m:sup>
                        <m:r>
                          <a:rPr lang="en-US" altLang="zh-CN" sz="2800" i="1">
                            <a:latin typeface="Cambria Math" charset="0"/>
                            <a:ea typeface="Microsoft YaHei" charset="-122"/>
                            <a:cs typeface="Microsoft YaHei" charset="-122"/>
                          </a:rPr>
                          <m:t>(</m:t>
                        </m:r>
                        <m:r>
                          <m:rPr>
                            <m:sty m:val="p"/>
                          </m:rPr>
                          <a:rPr lang="en-US" altLang="zh-CN" sz="2800" i="1">
                            <a:latin typeface="Cambria Math" charset="0"/>
                            <a:ea typeface="Microsoft YaHei" charset="-122"/>
                            <a:cs typeface="Microsoft YaHei" charset="-122"/>
                          </a:rPr>
                          <m:t>t</m:t>
                        </m:r>
                        <m:r>
                          <a:rPr lang="en-US" altLang="zh-CN" sz="2800" i="1">
                            <a:latin typeface="Cambria Math" charset="0"/>
                            <a:ea typeface="Microsoft YaHei" charset="-122"/>
                            <a:cs typeface="Microsoft YaHei" charset="-122"/>
                          </a:rPr>
                          <m:t>+1)</m:t>
                        </m:r>
                      </m:sup>
                    </m:sSup>
                    <m:r>
                      <a:rPr lang="en-US" altLang="zh-CN" sz="2800" i="1">
                        <a:latin typeface="Cambria Math" charset="0"/>
                        <a:ea typeface="Microsoft YaHei" charset="-122"/>
                        <a:cs typeface="Microsoft YaHei" charset="-122"/>
                      </a:rPr>
                      <m:t>=</m:t>
                    </m:r>
                    <m:r>
                      <a:rPr lang="en-US" altLang="zh-CN" sz="2800" i="1">
                        <a:latin typeface="Cambria Math" charset="0"/>
                        <a:ea typeface="Cambria Math" charset="0"/>
                        <a:cs typeface="Cambria Math" charset="0"/>
                      </a:rPr>
                      <m:t>𝛼</m:t>
                    </m:r>
                    <m:r>
                      <a:rPr lang="en-US" altLang="zh-CN" sz="2800" b="1" i="1">
                        <a:latin typeface="Cambria Math" charset="0"/>
                        <a:ea typeface="Cambria Math" charset="0"/>
                        <a:cs typeface="Cambria Math" charset="0"/>
                      </a:rPr>
                      <m:t>𝑺</m:t>
                    </m:r>
                    <m:sSup>
                      <m:sSupPr>
                        <m:ctrlPr>
                          <a:rPr lang="en-US" altLang="zh-CN" sz="2800" i="1">
                            <a:latin typeface="Cambria Math" charset="0"/>
                            <a:ea typeface="Microsoft YaHei" charset="-122"/>
                            <a:cs typeface="Microsoft YaHei" charset="-122"/>
                          </a:rPr>
                        </m:ctrlPr>
                      </m:sSupPr>
                      <m:e>
                        <m:r>
                          <a:rPr lang="en-US" altLang="zh-CN" sz="2800" b="1" i="1">
                            <a:latin typeface="Cambria Math" charset="0"/>
                            <a:ea typeface="Microsoft YaHei" charset="-122"/>
                            <a:cs typeface="Microsoft YaHei" charset="-122"/>
                          </a:rPr>
                          <m:t>𝑭</m:t>
                        </m:r>
                      </m:e>
                      <m:sup>
                        <m:r>
                          <a:rPr lang="en-US" altLang="zh-CN" sz="2800" i="1">
                            <a:latin typeface="Cambria Math" charset="0"/>
                            <a:ea typeface="Microsoft YaHei" charset="-122"/>
                            <a:cs typeface="Microsoft YaHei" charset="-122"/>
                          </a:rPr>
                          <m:t>(</m:t>
                        </m:r>
                        <m:r>
                          <m:rPr>
                            <m:sty m:val="p"/>
                          </m:rPr>
                          <a:rPr lang="en-US" altLang="zh-CN" sz="2800" i="1">
                            <a:latin typeface="Cambria Math" charset="0"/>
                            <a:ea typeface="Microsoft YaHei" charset="-122"/>
                            <a:cs typeface="Microsoft YaHei" charset="-122"/>
                          </a:rPr>
                          <m:t>t</m:t>
                        </m:r>
                        <m:r>
                          <a:rPr lang="en-US" altLang="zh-CN" sz="2800" i="1">
                            <a:latin typeface="Cambria Math" charset="0"/>
                            <a:ea typeface="Microsoft YaHei" charset="-122"/>
                            <a:cs typeface="Microsoft YaHei" charset="-122"/>
                          </a:rPr>
                          <m:t>)</m:t>
                        </m:r>
                      </m:sup>
                    </m:sSup>
                    <m:r>
                      <a:rPr lang="en-US" altLang="zh-CN" sz="2800" i="1">
                        <a:latin typeface="Cambria Math" charset="0"/>
                        <a:ea typeface="Microsoft YaHei" charset="-122"/>
                        <a:cs typeface="Microsoft YaHei" charset="-122"/>
                      </a:rPr>
                      <m:t>+(1−</m:t>
                    </m:r>
                    <m:r>
                      <a:rPr lang="en-US" altLang="zh-CN" sz="2800" i="1">
                        <a:latin typeface="Cambria Math" charset="0"/>
                        <a:ea typeface="Cambria Math" charset="0"/>
                        <a:cs typeface="Cambria Math" charset="0"/>
                      </a:rPr>
                      <m:t>𝛼</m:t>
                    </m:r>
                    <m:r>
                      <a:rPr lang="en-US" altLang="zh-CN" sz="2800" i="1">
                        <a:latin typeface="Cambria Math" charset="0"/>
                        <a:ea typeface="Microsoft YaHei" charset="-122"/>
                        <a:cs typeface="Microsoft YaHei" charset="-122"/>
                      </a:rPr>
                      <m:t>)</m:t>
                    </m:r>
                  </m:oMath>
                </a14:m>
                <a:r>
                  <a:rPr lang="en-US" altLang="zh-CN" sz="2800" dirty="0">
                    <a:ea typeface="Microsoft YaHei" charset="-122"/>
                    <a:cs typeface="Microsoft YaHei" charset="-122"/>
                  </a:rPr>
                  <a:t> </a:t>
                </a:r>
                <a14:m>
                  <m:oMath xmlns:m="http://schemas.openxmlformats.org/officeDocument/2006/math">
                    <m:r>
                      <a:rPr lang="en-US" altLang="zh-CN" sz="2800" b="1" i="1">
                        <a:latin typeface="Cambria Math" charset="0"/>
                        <a:ea typeface="Microsoft YaHei" charset="-122"/>
                        <a:cs typeface="Microsoft YaHei" charset="-122"/>
                      </a:rPr>
                      <m:t>𝒀</m:t>
                    </m:r>
                  </m:oMath>
                </a14:m>
                <a:endParaRPr lang="en-US" altLang="zh-CN" sz="2800" b="1" i="1" dirty="0">
                  <a:latin typeface="Microsoft YaHei" charset="-122"/>
                  <a:ea typeface="Microsoft YaHei" charset="-122"/>
                  <a:cs typeface="Microsoft YaHei" charset="-122"/>
                </a:endParaRPr>
              </a:p>
              <a:p>
                <a:pPr marL="285750" lvl="1" indent="-285750" eaLnBrk="1" hangingPunct="1">
                  <a:lnSpc>
                    <a:spcPct val="150000"/>
                  </a:lnSpc>
                  <a:spcBef>
                    <a:spcPct val="0"/>
                  </a:spcBef>
                  <a:buFont typeface="Wingdings" panose="05000000000000000000" pitchFamily="2" charset="2"/>
                  <a:buChar char="n"/>
                </a:pPr>
                <a:r>
                  <a:rPr lang="zh-CN" altLang="en-US" sz="2800" dirty="0">
                    <a:latin typeface="Microsoft YaHei" charset="-122"/>
                    <a:ea typeface="Microsoft YaHei" charset="-122"/>
                    <a:cs typeface="Microsoft YaHei" charset="-122"/>
                  </a:rPr>
                  <a:t>会收敛到：</a:t>
                </a:r>
                <a14:m>
                  <m:oMath xmlns:m="http://schemas.openxmlformats.org/officeDocument/2006/math">
                    <m:sSup>
                      <m:sSupPr>
                        <m:ctrlPr>
                          <a:rPr lang="en-US" altLang="zh-CN" sz="2800" i="1">
                            <a:latin typeface="Cambria Math" charset="0"/>
                            <a:cs typeface="SimSun"/>
                          </a:rPr>
                        </m:ctrlPr>
                      </m:sSupPr>
                      <m:e>
                        <m:r>
                          <a:rPr lang="en-US" altLang="zh-CN" sz="2800" b="1" i="1">
                            <a:latin typeface="Cambria Math" charset="0"/>
                            <a:cs typeface="SimSun"/>
                          </a:rPr>
                          <m:t>𝑭</m:t>
                        </m:r>
                      </m:e>
                      <m:sup>
                        <m:r>
                          <a:rPr lang="zh-CN" altLang="en-US" sz="2800" i="1">
                            <a:latin typeface="Cambria Math" charset="0"/>
                            <a:cs typeface="SimSun"/>
                          </a:rPr>
                          <m:t>∗</m:t>
                        </m:r>
                      </m:sup>
                    </m:sSup>
                    <m:r>
                      <a:rPr lang="en-US" altLang="zh-CN" sz="2800" i="1">
                        <a:latin typeface="Cambria Math" charset="0"/>
                        <a:cs typeface="SimSun"/>
                      </a:rPr>
                      <m:t>=</m:t>
                    </m:r>
                  </m:oMath>
                </a14:m>
                <a:r>
                  <a:rPr lang="zh-CN" altLang="en-US" sz="2800" dirty="0">
                    <a:latin typeface="SimSun"/>
                    <a:cs typeface="SimSun"/>
                  </a:rPr>
                  <a:t> </a:t>
                </a:r>
                <a14:m>
                  <m:oMath xmlns:m="http://schemas.openxmlformats.org/officeDocument/2006/math">
                    <m:limLow>
                      <m:limLowPr>
                        <m:ctrlPr>
                          <a:rPr lang="en-US" altLang="zh-CN" sz="2800" i="1">
                            <a:latin typeface="Cambria Math" charset="0"/>
                            <a:ea typeface="Times New Roman" charset="0"/>
                            <a:cs typeface="Times New Roman" charset="0"/>
                          </a:rPr>
                        </m:ctrlPr>
                      </m:limLowPr>
                      <m:e>
                        <m:r>
                          <m:rPr>
                            <m:sty m:val="p"/>
                          </m:rPr>
                          <a:rPr lang="en-US" altLang="zh-CN" sz="2800">
                            <a:latin typeface="Cambria Math" charset="0"/>
                            <a:ea typeface="Times New Roman" charset="0"/>
                            <a:cs typeface="Times New Roman" charset="0"/>
                          </a:rPr>
                          <m:t>li</m:t>
                        </m:r>
                        <m:r>
                          <m:rPr>
                            <m:sty m:val="p"/>
                          </m:rPr>
                          <a:rPr lang="en-US" altLang="zh-CN" sz="2800">
                            <a:latin typeface="Cambria Math" panose="02040503050406030204" pitchFamily="18" charset="0"/>
                            <a:ea typeface="Times New Roman" charset="0"/>
                            <a:cs typeface="Times New Roman" charset="0"/>
                          </a:rPr>
                          <m:t>m</m:t>
                        </m:r>
                      </m:e>
                      <m:lim>
                        <m:r>
                          <a:rPr lang="en-US" altLang="zh-CN" sz="2800" i="1">
                            <a:latin typeface="Cambria Math" charset="0"/>
                            <a:ea typeface="Times New Roman" charset="0"/>
                            <a:cs typeface="Times New Roman" charset="0"/>
                          </a:rPr>
                          <m:t>𝑡</m:t>
                        </m:r>
                        <m:r>
                          <a:rPr lang="is-IS" altLang="zh-CN" sz="2800" i="1">
                            <a:latin typeface="Cambria Math" charset="0"/>
                            <a:ea typeface="Cambria Math" charset="0"/>
                            <a:cs typeface="Cambria Math" charset="0"/>
                          </a:rPr>
                          <m:t>→∞</m:t>
                        </m:r>
                      </m:lim>
                    </m:limLow>
                    <m:sSup>
                      <m:sSupPr>
                        <m:ctrlPr>
                          <a:rPr lang="en-US" altLang="zh-CN" sz="2800" i="1">
                            <a:latin typeface="Cambria Math" charset="0"/>
                            <a:ea typeface="Microsoft YaHei" charset="-122"/>
                            <a:cs typeface="Microsoft YaHei" charset="-122"/>
                          </a:rPr>
                        </m:ctrlPr>
                      </m:sSupPr>
                      <m:e>
                        <m:r>
                          <a:rPr lang="en-US" altLang="zh-CN" sz="2800" b="1" i="1">
                            <a:latin typeface="Cambria Math" charset="0"/>
                            <a:ea typeface="Microsoft YaHei" charset="-122"/>
                            <a:cs typeface="Microsoft YaHei" charset="-122"/>
                          </a:rPr>
                          <m:t>𝑭</m:t>
                        </m:r>
                      </m:e>
                      <m:sup>
                        <m:r>
                          <a:rPr lang="en-US" altLang="zh-CN" sz="2800" i="1">
                            <a:latin typeface="Cambria Math" charset="0"/>
                            <a:ea typeface="Microsoft YaHei" charset="-122"/>
                            <a:cs typeface="Microsoft YaHei" charset="-122"/>
                          </a:rPr>
                          <m:t>(</m:t>
                        </m:r>
                        <m:r>
                          <m:rPr>
                            <m:sty m:val="p"/>
                          </m:rPr>
                          <a:rPr lang="en-US" altLang="zh-CN" sz="2800" i="1">
                            <a:latin typeface="Cambria Math" charset="0"/>
                            <a:ea typeface="Microsoft YaHei" charset="-122"/>
                            <a:cs typeface="Microsoft YaHei" charset="-122"/>
                          </a:rPr>
                          <m:t>t</m:t>
                        </m:r>
                        <m:r>
                          <a:rPr lang="en-US" altLang="zh-CN" sz="2800" i="1">
                            <a:latin typeface="Cambria Math" charset="0"/>
                            <a:ea typeface="Microsoft YaHei" charset="-122"/>
                            <a:cs typeface="Microsoft YaHei" charset="-122"/>
                          </a:rPr>
                          <m:t>)</m:t>
                        </m:r>
                      </m:sup>
                    </m:sSup>
                    <m:r>
                      <a:rPr lang="en-US" altLang="zh-CN" sz="2800" i="1">
                        <a:latin typeface="Cambria Math" charset="0"/>
                        <a:ea typeface="Times New Roman" charset="0"/>
                        <a:cs typeface="Times New Roman" charset="0"/>
                      </a:rPr>
                      <m:t>=(1−</m:t>
                    </m:r>
                    <m:r>
                      <a:rPr lang="en-US" altLang="zh-CN" sz="2800" i="1" dirty="0">
                        <a:latin typeface="Cambria Math" charset="0"/>
                        <a:ea typeface="Cambria Math" charset="0"/>
                        <a:cs typeface="Cambria Math" charset="0"/>
                      </a:rPr>
                      <m:t>𝛼</m:t>
                    </m:r>
                    <m:r>
                      <a:rPr lang="en-US" altLang="zh-CN" sz="2800" i="1">
                        <a:latin typeface="Cambria Math" charset="0"/>
                        <a:ea typeface="Times New Roman" charset="0"/>
                        <a:cs typeface="Times New Roman" charset="0"/>
                      </a:rPr>
                      <m:t>)</m:t>
                    </m:r>
                    <m:sSup>
                      <m:sSupPr>
                        <m:ctrlPr>
                          <a:rPr lang="en-US" altLang="zh-CN" sz="2800" i="1">
                            <a:latin typeface="Cambria Math" charset="0"/>
                            <a:ea typeface="Times New Roman" charset="0"/>
                            <a:cs typeface="Times New Roman" charset="0"/>
                          </a:rPr>
                        </m:ctrlPr>
                      </m:sSupPr>
                      <m:e>
                        <m:r>
                          <a:rPr lang="en-US" altLang="zh-CN" sz="2800" i="1">
                            <a:latin typeface="Cambria Math" charset="0"/>
                            <a:ea typeface="Times New Roman" charset="0"/>
                            <a:cs typeface="Times New Roman" charset="0"/>
                          </a:rPr>
                          <m:t>(</m:t>
                        </m:r>
                        <m:r>
                          <a:rPr lang="en-US" altLang="zh-CN" sz="2800" b="1" i="1">
                            <a:latin typeface="Cambria Math" charset="0"/>
                            <a:ea typeface="Times New Roman" charset="0"/>
                            <a:cs typeface="Times New Roman" charset="0"/>
                          </a:rPr>
                          <m:t>𝑰</m:t>
                        </m:r>
                        <m:r>
                          <a:rPr lang="en-US" altLang="zh-CN" sz="2800" i="1">
                            <a:latin typeface="Cambria Math" charset="0"/>
                            <a:ea typeface="Times New Roman" charset="0"/>
                            <a:cs typeface="Times New Roman" charset="0"/>
                          </a:rPr>
                          <m:t>−</m:t>
                        </m:r>
                        <m:r>
                          <a:rPr lang="en-US" altLang="zh-CN" sz="2800" i="1" dirty="0">
                            <a:latin typeface="Cambria Math" charset="0"/>
                            <a:ea typeface="Cambria Math" charset="0"/>
                            <a:cs typeface="Cambria Math" charset="0"/>
                          </a:rPr>
                          <m:t>𝛼</m:t>
                        </m:r>
                        <m:r>
                          <a:rPr lang="en-US" altLang="zh-CN" sz="2800" b="1" i="1" dirty="0">
                            <a:latin typeface="Cambria Math" charset="0"/>
                            <a:ea typeface="Cambria Math" charset="0"/>
                            <a:cs typeface="Cambria Math" charset="0"/>
                          </a:rPr>
                          <m:t>𝑺</m:t>
                        </m:r>
                        <m:r>
                          <a:rPr lang="en-US" altLang="zh-CN" sz="2800" i="1">
                            <a:latin typeface="Cambria Math" charset="0"/>
                            <a:ea typeface="Times New Roman" charset="0"/>
                            <a:cs typeface="Times New Roman" charset="0"/>
                          </a:rPr>
                          <m:t>)</m:t>
                        </m:r>
                      </m:e>
                      <m:sup>
                        <m:r>
                          <a:rPr lang="en-US" altLang="zh-CN" sz="2800" i="1">
                            <a:latin typeface="Cambria Math" charset="0"/>
                            <a:ea typeface="Times New Roman" charset="0"/>
                            <a:cs typeface="Times New Roman" charset="0"/>
                          </a:rPr>
                          <m:t>−1</m:t>
                        </m:r>
                      </m:sup>
                    </m:sSup>
                    <m:r>
                      <a:rPr lang="en-US" altLang="zh-CN" sz="2800" b="1" i="1">
                        <a:latin typeface="Cambria Math" charset="0"/>
                        <a:ea typeface="Times New Roman" charset="0"/>
                        <a:cs typeface="Times New Roman" charset="0"/>
                      </a:rPr>
                      <m:t>𝒀</m:t>
                    </m:r>
                  </m:oMath>
                </a14:m>
                <a:r>
                  <a:rPr lang="zh-CN" altLang="en-US" sz="2800" dirty="0">
                    <a:latin typeface="Microsoft YaHei" charset="-122"/>
                    <a:ea typeface="Microsoft YaHei" charset="-122"/>
                    <a:cs typeface="Microsoft YaHei" charset="-122"/>
                  </a:rPr>
                  <a:t>，从</a:t>
                </a:r>
                <a14:m>
                  <m:oMath xmlns:m="http://schemas.openxmlformats.org/officeDocument/2006/math">
                    <m:sSup>
                      <m:sSupPr>
                        <m:ctrlPr>
                          <a:rPr lang="en-US" altLang="zh-CN" sz="2800" i="1">
                            <a:latin typeface="Cambria Math" charset="0"/>
                            <a:cs typeface="SimSun"/>
                          </a:rPr>
                        </m:ctrlPr>
                      </m:sSupPr>
                      <m:e>
                        <m:r>
                          <a:rPr lang="en-US" altLang="zh-CN" sz="2800" b="1" i="1">
                            <a:latin typeface="Cambria Math" charset="0"/>
                            <a:cs typeface="SimSun"/>
                          </a:rPr>
                          <m:t>𝑭</m:t>
                        </m:r>
                      </m:e>
                      <m:sup>
                        <m:r>
                          <a:rPr lang="zh-CN" altLang="en-US" sz="2800" i="1">
                            <a:latin typeface="Cambria Math" charset="0"/>
                            <a:cs typeface="SimSun"/>
                          </a:rPr>
                          <m:t>∗</m:t>
                        </m:r>
                      </m:sup>
                    </m:sSup>
                  </m:oMath>
                </a14:m>
                <a:r>
                  <a:rPr lang="zh-CN" altLang="en-US" sz="2800" dirty="0">
                    <a:latin typeface="Microsoft YaHei" charset="-122"/>
                    <a:ea typeface="Microsoft YaHei" charset="-122"/>
                    <a:cs typeface="Microsoft YaHei" charset="-122"/>
                  </a:rPr>
                  <a:t>得到无标签样的标签：</a:t>
                </a:r>
                <a14:m>
                  <m:oMath xmlns:m="http://schemas.openxmlformats.org/officeDocument/2006/math">
                    <m:sSub>
                      <m:sSubPr>
                        <m:ctrlPr>
                          <a:rPr lang="en-US" altLang="zh-CN" sz="2800" i="1" smtClean="0">
                            <a:latin typeface="Cambria Math" charset="0"/>
                            <a:ea typeface="Microsoft YaHei" charset="-122"/>
                            <a:cs typeface="Microsoft YaHei" charset="-122"/>
                          </a:rPr>
                        </m:ctrlPr>
                      </m:sSubPr>
                      <m:e>
                        <m:acc>
                          <m:accPr>
                            <m:chr m:val="̂"/>
                            <m:ctrlPr>
                              <a:rPr lang="en-US" altLang="zh-CN" sz="2800" i="1" smtClean="0">
                                <a:latin typeface="Cambria Math" charset="0"/>
                                <a:ea typeface="Microsoft YaHei" charset="-122"/>
                                <a:cs typeface="Microsoft YaHei" charset="-122"/>
                              </a:rPr>
                            </m:ctrlPr>
                          </m:accPr>
                          <m:e>
                            <m:r>
                              <a:rPr lang="en-US" altLang="zh-CN" sz="2800" b="0" i="1" smtClean="0">
                                <a:latin typeface="Cambria Math" charset="0"/>
                                <a:ea typeface="Microsoft YaHei" charset="-122"/>
                                <a:cs typeface="Microsoft YaHei" charset="-122"/>
                              </a:rPr>
                              <m:t>𝑦</m:t>
                            </m:r>
                          </m:e>
                        </m:acc>
                      </m:e>
                      <m:sub>
                        <m:r>
                          <a:rPr lang="en-US" altLang="zh-CN" sz="2800" b="0" i="1" smtClean="0">
                            <a:latin typeface="Cambria Math" charset="0"/>
                            <a:ea typeface="Microsoft YaHei" charset="-122"/>
                            <a:cs typeface="Microsoft YaHei" charset="-122"/>
                          </a:rPr>
                          <m:t>𝑖</m:t>
                        </m:r>
                      </m:sub>
                    </m:sSub>
                    <m:r>
                      <a:rPr lang="en-US" altLang="zh-CN" sz="2800" b="0" i="1" smtClean="0">
                        <a:latin typeface="Cambria Math" charset="0"/>
                        <a:ea typeface="Microsoft YaHei" charset="-122"/>
                        <a:cs typeface="Microsoft YaHei" charset="-122"/>
                      </a:rPr>
                      <m:t>=</m:t>
                    </m:r>
                    <m:func>
                      <m:funcPr>
                        <m:ctrlPr>
                          <a:rPr lang="mr-IN" altLang="zh-CN" sz="2800" i="1">
                            <a:latin typeface="Cambria Math" charset="0"/>
                            <a:ea typeface="Microsoft YaHei" charset="-122"/>
                            <a:cs typeface="Microsoft YaHei" charset="-122"/>
                          </a:rPr>
                        </m:ctrlPr>
                      </m:funcPr>
                      <m:fName>
                        <m:r>
                          <m:rPr>
                            <m:sty m:val="p"/>
                          </m:rPr>
                          <a:rPr lang="en-US" altLang="zh-CN" sz="2800" i="1">
                            <a:latin typeface="Cambria Math" charset="0"/>
                            <a:ea typeface="Microsoft YaHei" charset="-122"/>
                            <a:cs typeface="Microsoft YaHei" charset="-122"/>
                          </a:rPr>
                          <m:t>arg</m:t>
                        </m:r>
                        <m:limLow>
                          <m:limLowPr>
                            <m:ctrlPr>
                              <a:rPr lang="mr-IN" altLang="zh-CN" sz="2800" i="1">
                                <a:latin typeface="Cambria Math" charset="0"/>
                                <a:ea typeface="Microsoft YaHei" charset="-122"/>
                                <a:cs typeface="Microsoft YaHei" charset="-122"/>
                              </a:rPr>
                            </m:ctrlPr>
                          </m:limLowPr>
                          <m:e>
                            <m:r>
                              <m:rPr>
                                <m:sty m:val="p"/>
                              </m:rPr>
                              <a:rPr lang="mr-IN" altLang="zh-CN" sz="2800">
                                <a:latin typeface="Cambria Math" charset="0"/>
                                <a:ea typeface="Microsoft YaHei" charset="-122"/>
                                <a:cs typeface="Microsoft YaHei" charset="-122"/>
                              </a:rPr>
                              <m:t>max</m:t>
                            </m:r>
                          </m:e>
                          <m:lim>
                            <m:r>
                              <a:rPr lang="en-US" altLang="zh-CN" sz="2800" i="1">
                                <a:latin typeface="Cambria Math" charset="0"/>
                                <a:ea typeface="Microsoft YaHei" charset="-122"/>
                                <a:cs typeface="Microsoft YaHei" charset="-122"/>
                              </a:rPr>
                              <m:t>1</m:t>
                            </m:r>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𝑗</m:t>
                            </m:r>
                            <m:r>
                              <a:rPr lang="en-US" altLang="zh-CN" sz="2800" i="1">
                                <a:latin typeface="Cambria Math" charset="0"/>
                                <a:ea typeface="Cambria Math" charset="0"/>
                                <a:cs typeface="Cambria Math" charset="0"/>
                              </a:rPr>
                              <m:t>≤</m:t>
                            </m:r>
                            <m:r>
                              <a:rPr lang="en-US" altLang="zh-CN" sz="2800" i="1">
                                <a:latin typeface="Cambria Math" charset="0"/>
                                <a:ea typeface="Cambria Math" charset="0"/>
                                <a:cs typeface="Cambria Math" charset="0"/>
                              </a:rPr>
                              <m:t>𝐶</m:t>
                            </m:r>
                          </m:lim>
                        </m:limLow>
                      </m:fName>
                      <m:e>
                        <m:sSub>
                          <m:sSubPr>
                            <m:ctrlPr>
                              <a:rPr lang="en-US" altLang="zh-CN" sz="2800" i="1">
                                <a:latin typeface="Cambria Math" charset="0"/>
                                <a:ea typeface="Microsoft YaHei" charset="-122"/>
                                <a:cs typeface="Microsoft YaHei" charset="-122"/>
                              </a:rPr>
                            </m:ctrlPr>
                          </m:sSubPr>
                          <m:e>
                            <m:r>
                              <a:rPr lang="en-US" altLang="zh-CN" sz="2800" i="1">
                                <a:latin typeface="Cambria Math" charset="0"/>
                                <a:ea typeface="Microsoft YaHei" charset="-122"/>
                                <a:cs typeface="Microsoft YaHei" charset="-122"/>
                              </a:rPr>
                              <m:t>(</m:t>
                            </m:r>
                            <m:sSup>
                              <m:sSupPr>
                                <m:ctrlPr>
                                  <a:rPr lang="en-US" altLang="zh-CN" sz="2800" i="1">
                                    <a:latin typeface="Cambria Math" charset="0"/>
                                    <a:cs typeface="SimSun"/>
                                  </a:rPr>
                                </m:ctrlPr>
                              </m:sSupPr>
                              <m:e>
                                <m:r>
                                  <a:rPr lang="en-US" altLang="zh-CN" sz="2800" b="1" i="1">
                                    <a:latin typeface="Cambria Math" charset="0"/>
                                    <a:cs typeface="SimSun"/>
                                  </a:rPr>
                                  <m:t>𝑭</m:t>
                                </m:r>
                              </m:e>
                              <m:sup>
                                <m:r>
                                  <a:rPr lang="zh-CN" altLang="en-US" sz="2800" i="1">
                                    <a:latin typeface="Cambria Math" charset="0"/>
                                    <a:cs typeface="SimSun"/>
                                  </a:rPr>
                                  <m:t>∗</m:t>
                                </m:r>
                              </m:sup>
                            </m:sSup>
                            <m:r>
                              <a:rPr lang="en-US" altLang="zh-CN" sz="2800" i="1">
                                <a:latin typeface="Cambria Math" charset="0"/>
                                <a:ea typeface="Microsoft YaHei" charset="-122"/>
                                <a:cs typeface="Microsoft YaHei" charset="-122"/>
                              </a:rPr>
                              <m:t>)</m:t>
                            </m:r>
                          </m:e>
                          <m:sub>
                            <m:r>
                              <a:rPr lang="en-US" altLang="zh-CN" sz="2800" i="1">
                                <a:latin typeface="Cambria Math" charset="0"/>
                                <a:ea typeface="Microsoft YaHei" charset="-122"/>
                                <a:cs typeface="Microsoft YaHei" charset="-122"/>
                              </a:rPr>
                              <m:t>𝑖</m:t>
                            </m:r>
                            <m:r>
                              <a:rPr lang="en-US" altLang="zh-CN" sz="2800" i="1">
                                <a:latin typeface="Cambria Math" charset="0"/>
                                <a:ea typeface="Microsoft YaHei" charset="-122"/>
                                <a:cs typeface="Microsoft YaHei" charset="-122"/>
                              </a:rPr>
                              <m:t>,</m:t>
                            </m:r>
                            <m:r>
                              <a:rPr lang="en-US" altLang="zh-CN" sz="2800" i="1">
                                <a:latin typeface="Cambria Math" charset="0"/>
                                <a:ea typeface="Microsoft YaHei" charset="-122"/>
                                <a:cs typeface="Microsoft YaHei" charset="-122"/>
                              </a:rPr>
                              <m:t>𝑐</m:t>
                            </m:r>
                          </m:sub>
                        </m:sSub>
                      </m:e>
                    </m:func>
                  </m:oMath>
                </a14:m>
                <a:endParaRPr lang="en-US" altLang="zh-CN" sz="2800" dirty="0">
                  <a:latin typeface="Microsoft YaHei" charset="-122"/>
                  <a:ea typeface="Microsoft YaHei" charset="-122"/>
                  <a:cs typeface="Microsoft YaHei" charset="-122"/>
                </a:endParaRPr>
              </a:p>
              <a:p>
                <a:pPr marL="285750" lvl="1" indent="-285750" eaLnBrk="1" hangingPunct="1">
                  <a:lnSpc>
                    <a:spcPct val="150000"/>
                  </a:lnSpc>
                  <a:spcBef>
                    <a:spcPct val="0"/>
                  </a:spcBef>
                  <a:buFont typeface="Wingdings" panose="05000000000000000000" pitchFamily="2" charset="2"/>
                  <a:buChar char="n"/>
                </a:pPr>
                <a:r>
                  <a:rPr lang="zh-CN" altLang="en-US" sz="2800" dirty="0">
                    <a:latin typeface="Microsoft YaHei" charset="-122"/>
                    <a:ea typeface="Microsoft YaHei" charset="-122"/>
                    <a:cs typeface="Microsoft YaHei" charset="-122"/>
                  </a:rPr>
                  <a:t>其中</a:t>
                </a:r>
                <a14:m>
                  <m:oMath xmlns:m="http://schemas.openxmlformats.org/officeDocument/2006/math">
                    <m:r>
                      <a:rPr lang="en-US" altLang="zh-CN" sz="2800" i="1">
                        <a:latin typeface="Cambria Math" charset="0"/>
                        <a:ea typeface="Cambria Math" charset="0"/>
                        <a:cs typeface="Cambria Math" charset="0"/>
                      </a:rPr>
                      <m:t>𝛼</m:t>
                    </m:r>
                    <m:r>
                      <a:rPr lang="en-US" altLang="zh-CN" sz="2800" i="1" smtClean="0">
                        <a:latin typeface="Cambria Math" charset="0"/>
                        <a:ea typeface="Cambria Math" charset="0"/>
                        <a:cs typeface="Cambria Math" charset="0"/>
                      </a:rPr>
                      <m:t>∈</m:t>
                    </m:r>
                    <m:d>
                      <m:dPr>
                        <m:ctrlPr>
                          <a:rPr lang="is-IS" altLang="zh-CN" sz="2800" i="1" smtClean="0">
                            <a:latin typeface="Cambria Math" charset="0"/>
                            <a:ea typeface="Cambria Math" charset="0"/>
                            <a:cs typeface="Cambria Math" charset="0"/>
                          </a:rPr>
                        </m:ctrlPr>
                      </m:dPr>
                      <m:e>
                        <m:r>
                          <a:rPr lang="en-US" altLang="zh-CN" sz="2800" b="0" i="1" smtClean="0">
                            <a:latin typeface="Cambria Math" charset="0"/>
                            <a:ea typeface="Cambria Math" charset="0"/>
                            <a:cs typeface="Cambria Math" charset="0"/>
                          </a:rPr>
                          <m:t>0,1</m:t>
                        </m:r>
                      </m:e>
                    </m:d>
                  </m:oMath>
                </a14:m>
                <a:r>
                  <a:rPr lang="zh-CN" altLang="en-US" sz="2800" dirty="0">
                    <a:latin typeface="Microsoft YaHei" charset="-122"/>
                    <a:ea typeface="Microsoft YaHei" charset="-122"/>
                    <a:cs typeface="Microsoft YaHei" charset="-122"/>
                  </a:rPr>
                  <a:t>为用户指定参数</a:t>
                </a:r>
                <a:r>
                  <a:rPr lang="zh-CN" altLang="en-US" sz="2800" dirty="0" smtClean="0">
                    <a:latin typeface="Microsoft YaHei" charset="-122"/>
                    <a:ea typeface="Microsoft YaHei" charset="-122"/>
                    <a:cs typeface="Microsoft YaHei" charset="-122"/>
                  </a:rPr>
                  <a:t>。</a:t>
                </a:r>
                <a:endParaRPr lang="en-US" altLang="zh-CN" sz="2800" dirty="0" smtClean="0">
                  <a:latin typeface="Microsoft YaHei" charset="-122"/>
                  <a:ea typeface="Microsoft YaHei" charset="-122"/>
                  <a:cs typeface="Microsoft YaHei" charset="-122"/>
                </a:endParaRPr>
              </a:p>
              <a:p>
                <a:pPr marL="800100" lvl="2" indent="-342900" eaLnBrk="1" hangingPunct="1">
                  <a:lnSpc>
                    <a:spcPct val="100000"/>
                  </a:lnSpc>
                  <a:spcBef>
                    <a:spcPct val="0"/>
                  </a:spcBef>
                  <a:buClr>
                    <a:srgbClr val="094162"/>
                  </a:buClr>
                  <a:buFont typeface="Wingdings" charset="2"/>
                  <a:buChar char="l"/>
                </a:pPr>
                <a:r>
                  <a:rPr lang="zh-CN" altLang="en-US" sz="2400" dirty="0">
                    <a:solidFill>
                      <a:srgbClr val="094162"/>
                    </a:solidFill>
                    <a:latin typeface="Microsoft YaHei" charset="-122"/>
                    <a:ea typeface="Microsoft YaHei" charset="-122"/>
                    <a:cs typeface="Microsoft YaHei" charset="-122"/>
                  </a:rPr>
                  <a:t>最终收敛的结果中，标记样本的标签可能会发生</a:t>
                </a:r>
                <a:r>
                  <a:rPr lang="zh-CN" altLang="en-US" sz="2400" dirty="0" smtClean="0">
                    <a:solidFill>
                      <a:srgbClr val="094162"/>
                    </a:solidFill>
                    <a:latin typeface="Microsoft YaHei" charset="-122"/>
                    <a:ea typeface="Microsoft YaHei" charset="-122"/>
                    <a:cs typeface="Microsoft YaHei" charset="-122"/>
                  </a:rPr>
                  <a:t>改变，这</a:t>
                </a:r>
                <a:r>
                  <a:rPr lang="zh-CN" altLang="en-US" sz="2400" dirty="0">
                    <a:solidFill>
                      <a:srgbClr val="094162"/>
                    </a:solidFill>
                    <a:latin typeface="Microsoft YaHei" charset="-122"/>
                    <a:ea typeface="Microsoft YaHei" charset="-122"/>
                    <a:cs typeface="Microsoft YaHei" charset="-122"/>
                  </a:rPr>
                  <a:t>在一定程度上能对抗</a:t>
                </a:r>
                <a:r>
                  <a:rPr lang="zh-CN" altLang="en-US" sz="2400" dirty="0" smtClean="0">
                    <a:solidFill>
                      <a:srgbClr val="094162"/>
                    </a:solidFill>
                    <a:latin typeface="Microsoft YaHei" charset="-122"/>
                    <a:ea typeface="Microsoft YaHei" charset="-122"/>
                    <a:cs typeface="Microsoft YaHei" charset="-122"/>
                  </a:rPr>
                  <a:t>噪声的</a:t>
                </a:r>
                <a:r>
                  <a:rPr lang="zh-CN" altLang="en-US" sz="2400" dirty="0">
                    <a:solidFill>
                      <a:srgbClr val="094162"/>
                    </a:solidFill>
                    <a:latin typeface="Microsoft YaHei" charset="-122"/>
                    <a:ea typeface="Microsoft YaHei" charset="-122"/>
                    <a:cs typeface="Microsoft YaHei" charset="-122"/>
                  </a:rPr>
                  <a:t>影响</a:t>
                </a:r>
                <a:endParaRPr lang="en-US" altLang="zh-CN" sz="2400" dirty="0">
                  <a:solidFill>
                    <a:srgbClr val="094162"/>
                  </a:solidFill>
                  <a:latin typeface="Microsoft YaHei" charset="-122"/>
                  <a:ea typeface="Microsoft YaHei" charset="-122"/>
                  <a:cs typeface="Microsoft YaHei" charset="-122"/>
                </a:endParaRPr>
              </a:p>
              <a:p>
                <a:pPr marL="12700">
                  <a:lnSpc>
                    <a:spcPct val="100000"/>
                  </a:lnSpc>
                  <a:spcBef>
                    <a:spcPts val="100"/>
                  </a:spcBef>
                </a:pPr>
                <a:endParaRPr lang="en-US" altLang="zh-CN" sz="2800" dirty="0">
                  <a:latin typeface="Microsoft YaHei" charset="-122"/>
                  <a:ea typeface="Microsoft YaHei" charset="-122"/>
                  <a:cs typeface="Microsoft YaHei" charset="-122"/>
                </a:endParaRPr>
              </a:p>
            </p:txBody>
          </p:sp>
        </mc:Choice>
        <mc:Fallback>
          <p:sp>
            <p:nvSpPr>
              <p:cNvPr id="2" name="内容占位符 1"/>
              <p:cNvSpPr>
                <a:spLocks noGrp="1" noRot="1" noChangeAspect="1" noMove="1" noResize="1" noEditPoints="1" noAdjustHandles="1" noChangeArrowheads="1" noChangeShapeType="1" noTextEdit="1"/>
              </p:cNvSpPr>
              <p:nvPr>
                <p:ph sz="quarter" idx="10"/>
              </p:nvPr>
            </p:nvSpPr>
            <p:spPr>
              <a:xfrm>
                <a:off x="630237" y="927629"/>
                <a:ext cx="11561763" cy="5298007"/>
              </a:xfrm>
              <a:blipFill rotWithShape="0">
                <a:blip r:embed="rId2"/>
                <a:stretch>
                  <a:fillRect l="-896" b="-11047"/>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8361421" cy="392112"/>
          </a:xfrm>
        </p:spPr>
        <p:txBody>
          <a:bodyPr/>
          <a:lstStyle/>
          <a:p>
            <a:r>
              <a:rPr lang="zh-CN" altLang="en-US" spc="-5" dirty="0">
                <a:solidFill>
                  <a:srgbClr val="FFFFFF"/>
                </a:solidFill>
                <a:latin typeface="Microsoft YaHei"/>
                <a:cs typeface="Microsoft YaHei"/>
              </a:rPr>
              <a:t>标记扩散：多类</a:t>
            </a:r>
            <a:endParaRPr lang="zh-CN" altLang="en-US" dirty="0">
              <a:latin typeface="Times New Roman" charset="0"/>
              <a:ea typeface="Times New Roman" charset="0"/>
              <a:cs typeface="Times New Roman" charset="0"/>
            </a:endParaRPr>
          </a:p>
        </p:txBody>
      </p:sp>
      <mc:AlternateContent xmlns:mc="http://schemas.openxmlformats.org/markup-compatibility/2006">
        <mc:Choice xmlns:a14="http://schemas.microsoft.com/office/drawing/2010/main" Requires="a14">
          <p:sp>
            <p:nvSpPr>
              <p:cNvPr id="6" name="矩形 5"/>
              <p:cNvSpPr/>
              <p:nvPr/>
            </p:nvSpPr>
            <p:spPr>
              <a:xfrm>
                <a:off x="7994723" y="1620344"/>
                <a:ext cx="3746218" cy="17958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kumimoji="1" lang="is-IS" altLang="zh-CN" sz="1400" i="1" smtClean="0">
                              <a:latin typeface="Cambria Math" charset="0"/>
                            </a:rPr>
                          </m:ctrlPr>
                        </m:dPr>
                        <m:e>
                          <m:m>
                            <m:mPr>
                              <m:mcs>
                                <m:mc>
                                  <m:mcPr>
                                    <m:count m:val="3"/>
                                    <m:mcJc m:val="center"/>
                                  </m:mcPr>
                                </m:mc>
                              </m:mcs>
                              <m:ctrlPr>
                                <a:rPr kumimoji="1" lang="uk-UA" altLang="zh-CN" sz="1400" i="1">
                                  <a:latin typeface="Cambria Math" charset="0"/>
                                </a:rPr>
                              </m:ctrlPr>
                            </m:mPr>
                            <m:mr>
                              <m:e>
                                <m:f>
                                  <m:fPr>
                                    <m:ctrlPr>
                                      <a:rPr kumimoji="1" lang="bg-BG" altLang="zh-CN" sz="1400" i="1" smtClean="0">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1,1</m:t>
                                        </m:r>
                                      </m:sub>
                                    </m:sSub>
                                  </m:num>
                                  <m:den>
                                    <m:sSub>
                                      <m:sSubPr>
                                        <m:ctrlPr>
                                          <a:rPr kumimoji="1" lang="en-US" altLang="zh-CN" sz="1400" i="1" smtClean="0">
                                            <a:latin typeface="Cambria Math" charset="0"/>
                                          </a:rPr>
                                        </m:ctrlPr>
                                      </m:sSubPr>
                                      <m:e>
                                        <m:r>
                                          <a:rPr kumimoji="1" lang="en-US" altLang="zh-CN" sz="1400" b="0" i="1" smtClean="0">
                                            <a:latin typeface="Cambria Math" charset="0"/>
                                          </a:rPr>
                                          <m:t>𝑑</m:t>
                                        </m:r>
                                      </m:e>
                                      <m:sub>
                                        <m:r>
                                          <a:rPr kumimoji="1" lang="en-US" altLang="zh-CN" sz="1400" b="0" i="1" smtClean="0">
                                            <a:latin typeface="Cambria Math" charset="0"/>
                                          </a:rPr>
                                          <m:t>1</m:t>
                                        </m:r>
                                      </m:sub>
                                    </m:sSub>
                                  </m:den>
                                </m:f>
                              </m:e>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1,</m:t>
                                        </m:r>
                                        <m:r>
                                          <a:rPr kumimoji="1" lang="en-US" altLang="zh-CN" sz="1400" b="0" i="1" smtClean="0">
                                            <a:latin typeface="Cambria Math" charset="0"/>
                                          </a:rPr>
                                          <m:t>2</m:t>
                                        </m:r>
                                      </m:sub>
                                    </m:sSub>
                                  </m:num>
                                  <m:den>
                                    <m:rad>
                                      <m:radPr>
                                        <m:degHide m:val="on"/>
                                        <m:ctrlPr>
                                          <a:rPr kumimoji="1" lang="en-US" altLang="zh-CN" sz="1400" i="1" smtClean="0">
                                            <a:latin typeface="Cambria Math" charset="0"/>
                                          </a:rPr>
                                        </m:ctrlPr>
                                      </m:radPr>
                                      <m:deg/>
                                      <m:e>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i="1">
                                                <a:latin typeface="Cambria Math" charset="0"/>
                                              </a:rPr>
                                              <m:t>1</m:t>
                                            </m:r>
                                          </m:sub>
                                        </m:sSub>
                                        <m:r>
                                          <a:rPr kumimoji="1" lang="en-US" altLang="zh-CN" sz="1400" i="1" smtClean="0">
                                            <a:latin typeface="Cambria Math" charset="0"/>
                                            <a:ea typeface="Cambria Math" charset="0"/>
                                            <a:cs typeface="Cambria Math" charset="0"/>
                                          </a:rPr>
                                          <m:t>×</m:t>
                                        </m:r>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2</m:t>
                                            </m:r>
                                          </m:sub>
                                        </m:sSub>
                                      </m:e>
                                    </m:rad>
                                  </m:den>
                                </m:f>
                              </m:e>
                              <m:e>
                                <m:m>
                                  <m:mPr>
                                    <m:mcs>
                                      <m:mc>
                                        <m:mcPr>
                                          <m:count m:val="2"/>
                                          <m:mcJc m:val="center"/>
                                        </m:mcPr>
                                      </m:mc>
                                    </m:mcs>
                                    <m:ctrlPr>
                                      <a:rPr kumimoji="1" lang="uk-UA" altLang="zh-CN" sz="1400" i="1">
                                        <a:latin typeface="Cambria Math" charset="0"/>
                                      </a:rPr>
                                    </m:ctrlPr>
                                  </m:mPr>
                                  <m:mr>
                                    <m:e>
                                      <m:r>
                                        <m:rPr>
                                          <m:brk m:alnAt="7"/>
                                        </m:rPr>
                                        <a:rPr kumimoji="1" lang="mr-IN" altLang="zh-CN" sz="1400" i="1">
                                          <a:latin typeface="Cambria Math" charset="0"/>
                                        </a:rPr>
                                        <m:t>…</m:t>
                                      </m:r>
                                    </m:e>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1,</m:t>
                                              </m:r>
                                              <m:r>
                                                <a:rPr kumimoji="1" lang="en-US" altLang="zh-CN" sz="1400" b="0" i="1" smtClean="0">
                                                  <a:latin typeface="Cambria Math" charset="0"/>
                                                </a:rPr>
                                                <m:t>𝐿</m:t>
                                              </m:r>
                                              <m:r>
                                                <a:rPr kumimoji="1" lang="en-US" altLang="zh-CN" sz="1400" b="0" i="1" smtClean="0">
                                                  <a:latin typeface="Cambria Math" charset="0"/>
                                                </a:rPr>
                                                <m:t>+</m:t>
                                              </m:r>
                                              <m:r>
                                                <a:rPr kumimoji="1" lang="en-US" altLang="zh-CN" sz="1400" b="0" i="1" smtClean="0">
                                                  <a:latin typeface="Cambria Math" charset="0"/>
                                                </a:rPr>
                                                <m:t>𝑈</m:t>
                                              </m:r>
                                            </m:sub>
                                          </m:sSub>
                                        </m:num>
                                        <m:den>
                                          <m:rad>
                                            <m:radPr>
                                              <m:degHide m:val="on"/>
                                              <m:ctrlPr>
                                                <a:rPr kumimoji="1" lang="en-US" altLang="zh-CN" sz="1400" i="1">
                                                  <a:latin typeface="Cambria Math" charset="0"/>
                                                </a:rPr>
                                              </m:ctrlPr>
                                            </m:radPr>
                                            <m:deg/>
                                            <m:e>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i="1">
                                                      <a:latin typeface="Cambria Math" charset="0"/>
                                                    </a:rPr>
                                                    <m:t>1</m:t>
                                                  </m:r>
                                                </m:sub>
                                              </m:sSub>
                                              <m:r>
                                                <a:rPr kumimoji="1" lang="en-US" altLang="zh-CN" sz="1400" i="1">
                                                  <a:latin typeface="Cambria Math" charset="0"/>
                                                  <a:ea typeface="Cambria Math" charset="0"/>
                                                  <a:cs typeface="Cambria Math" charset="0"/>
                                                </a:rPr>
                                                <m:t>×</m:t>
                                              </m:r>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𝐿</m:t>
                                                  </m:r>
                                                  <m:r>
                                                    <a:rPr kumimoji="1" lang="en-US" altLang="zh-CN" sz="1400" b="0" i="1" smtClean="0">
                                                      <a:latin typeface="Cambria Math" charset="0"/>
                                                    </a:rPr>
                                                    <m:t>+</m:t>
                                                  </m:r>
                                                  <m:r>
                                                    <a:rPr kumimoji="1" lang="en-US" altLang="zh-CN" sz="1400" b="0" i="1" smtClean="0">
                                                      <a:latin typeface="Cambria Math" charset="0"/>
                                                    </a:rPr>
                                                    <m:t>𝑈</m:t>
                                                  </m:r>
                                                </m:sub>
                                              </m:sSub>
                                            </m:e>
                                          </m:rad>
                                        </m:den>
                                      </m:f>
                                    </m:e>
                                  </m:mr>
                                </m:m>
                              </m:e>
                            </m:mr>
                            <m:mr>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b="0" i="1" smtClean="0">
                                            <a:latin typeface="Cambria Math" charset="0"/>
                                          </a:rPr>
                                          <m:t>2</m:t>
                                        </m:r>
                                        <m:r>
                                          <a:rPr kumimoji="1" lang="en-US" altLang="zh-CN" sz="1400" i="1">
                                            <a:latin typeface="Cambria Math" charset="0"/>
                                          </a:rPr>
                                          <m:t>,</m:t>
                                        </m:r>
                                        <m:r>
                                          <a:rPr kumimoji="1" lang="en-US" altLang="zh-CN" sz="1400" b="0" i="1" smtClean="0">
                                            <a:latin typeface="Cambria Math" charset="0"/>
                                          </a:rPr>
                                          <m:t>1</m:t>
                                        </m:r>
                                      </m:sub>
                                    </m:sSub>
                                  </m:num>
                                  <m:den>
                                    <m:rad>
                                      <m:radPr>
                                        <m:degHide m:val="on"/>
                                        <m:ctrlPr>
                                          <a:rPr kumimoji="1" lang="en-US" altLang="zh-CN" sz="1400" i="1">
                                            <a:latin typeface="Cambria Math" charset="0"/>
                                          </a:rPr>
                                        </m:ctrlPr>
                                      </m:radPr>
                                      <m:deg/>
                                      <m:e>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i="1">
                                                <a:latin typeface="Cambria Math" charset="0"/>
                                              </a:rPr>
                                              <m:t>1</m:t>
                                            </m:r>
                                          </m:sub>
                                        </m:sSub>
                                        <m:r>
                                          <a:rPr kumimoji="1" lang="en-US" altLang="zh-CN" sz="1400" i="1">
                                            <a:latin typeface="Cambria Math" charset="0"/>
                                            <a:ea typeface="Cambria Math" charset="0"/>
                                            <a:cs typeface="Cambria Math" charset="0"/>
                                          </a:rPr>
                                          <m:t>×</m:t>
                                        </m:r>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i="1">
                                                <a:latin typeface="Cambria Math" charset="0"/>
                                              </a:rPr>
                                              <m:t>2</m:t>
                                            </m:r>
                                          </m:sub>
                                        </m:sSub>
                                      </m:e>
                                    </m:rad>
                                  </m:den>
                                </m:f>
                              </m:e>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b="0" i="1" smtClean="0">
                                            <a:latin typeface="Cambria Math" charset="0"/>
                                          </a:rPr>
                                          <m:t>2</m:t>
                                        </m:r>
                                        <m:r>
                                          <a:rPr kumimoji="1" lang="en-US" altLang="zh-CN" sz="1400" i="1">
                                            <a:latin typeface="Cambria Math" charset="0"/>
                                          </a:rPr>
                                          <m:t>,</m:t>
                                        </m:r>
                                        <m:r>
                                          <a:rPr kumimoji="1" lang="en-US" altLang="zh-CN" sz="1400" b="0" i="1" smtClean="0">
                                            <a:latin typeface="Cambria Math" charset="0"/>
                                          </a:rPr>
                                          <m:t>2</m:t>
                                        </m:r>
                                      </m:sub>
                                    </m:sSub>
                                  </m:num>
                                  <m:den>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2</m:t>
                                        </m:r>
                                      </m:sub>
                                    </m:sSub>
                                  </m:den>
                                </m:f>
                              </m:e>
                              <m:e>
                                <m:m>
                                  <m:mPr>
                                    <m:mcs>
                                      <m:mc>
                                        <m:mcPr>
                                          <m:count m:val="2"/>
                                          <m:mcJc m:val="center"/>
                                        </m:mcPr>
                                      </m:mc>
                                    </m:mcs>
                                    <m:ctrlPr>
                                      <a:rPr kumimoji="1" lang="uk-UA" altLang="zh-CN" sz="1400" i="1">
                                        <a:latin typeface="Cambria Math" charset="0"/>
                                      </a:rPr>
                                    </m:ctrlPr>
                                  </m:mPr>
                                  <m:mr>
                                    <m:e>
                                      <m:r>
                                        <m:rPr>
                                          <m:brk m:alnAt="7"/>
                                        </m:rPr>
                                        <a:rPr kumimoji="1" lang="mr-IN" altLang="zh-CN" sz="1400" i="1">
                                          <a:latin typeface="Cambria Math" charset="0"/>
                                        </a:rPr>
                                        <m:t>…</m:t>
                                      </m:r>
                                    </m:e>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2</m:t>
                                              </m:r>
                                              <m:r>
                                                <a:rPr kumimoji="1" lang="en-US" altLang="zh-CN" sz="1400" b="0" i="1" smtClean="0">
                                                  <a:latin typeface="Cambria Math" charset="0"/>
                                                </a:rPr>
                                                <m:t>,</m:t>
                                              </m:r>
                                              <m:r>
                                                <a:rPr kumimoji="1" lang="en-US" altLang="zh-CN" sz="1400" b="0" i="1" smtClean="0">
                                                  <a:latin typeface="Cambria Math" charset="0"/>
                                                </a:rPr>
                                                <m:t>𝐿</m:t>
                                              </m:r>
                                              <m:r>
                                                <a:rPr kumimoji="1" lang="en-US" altLang="zh-CN" sz="1400" b="0" i="1" smtClean="0">
                                                  <a:latin typeface="Cambria Math" charset="0"/>
                                                </a:rPr>
                                                <m:t>+</m:t>
                                              </m:r>
                                              <m:r>
                                                <a:rPr kumimoji="1" lang="en-US" altLang="zh-CN" sz="1400" b="0" i="1" smtClean="0">
                                                  <a:latin typeface="Cambria Math" charset="0"/>
                                                </a:rPr>
                                                <m:t>𝑈</m:t>
                                              </m:r>
                                            </m:sub>
                                          </m:sSub>
                                        </m:num>
                                        <m:den>
                                          <m:rad>
                                            <m:radPr>
                                              <m:degHide m:val="on"/>
                                              <m:ctrlPr>
                                                <a:rPr kumimoji="1" lang="en-US" altLang="zh-CN" sz="1400" i="1">
                                                  <a:latin typeface="Cambria Math" charset="0"/>
                                                </a:rPr>
                                              </m:ctrlPr>
                                            </m:radPr>
                                            <m:deg/>
                                            <m:e>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2</m:t>
                                                  </m:r>
                                                </m:sub>
                                              </m:sSub>
                                              <m:r>
                                                <a:rPr kumimoji="1" lang="en-US" altLang="zh-CN" sz="1400" i="1">
                                                  <a:latin typeface="Cambria Math" charset="0"/>
                                                  <a:ea typeface="Cambria Math" charset="0"/>
                                                  <a:cs typeface="Cambria Math" charset="0"/>
                                                </a:rPr>
                                                <m:t>×</m:t>
                                              </m:r>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i="1">
                                                      <a:latin typeface="Cambria Math" charset="0"/>
                                                    </a:rPr>
                                                    <m:t>𝐿</m:t>
                                                  </m:r>
                                                  <m:r>
                                                    <a:rPr kumimoji="1" lang="en-US" altLang="zh-CN" sz="1400" i="1">
                                                      <a:latin typeface="Cambria Math" charset="0"/>
                                                    </a:rPr>
                                                    <m:t>+</m:t>
                                                  </m:r>
                                                  <m:r>
                                                    <a:rPr kumimoji="1" lang="en-US" altLang="zh-CN" sz="1400" i="1">
                                                      <a:latin typeface="Cambria Math" charset="0"/>
                                                    </a:rPr>
                                                    <m:t>𝑈</m:t>
                                                  </m:r>
                                                </m:sub>
                                              </m:sSub>
                                            </m:e>
                                          </m:rad>
                                        </m:den>
                                      </m:f>
                                    </m:e>
                                  </m:mr>
                                </m:m>
                              </m:e>
                            </m:mr>
                            <m:mr>
                              <m:e>
                                <m:m>
                                  <m:mPr>
                                    <m:mcs>
                                      <m:mc>
                                        <m:mcPr>
                                          <m:count m:val="1"/>
                                          <m:mcJc m:val="center"/>
                                        </m:mcPr>
                                      </m:mc>
                                    </m:mcs>
                                    <m:ctrlPr>
                                      <a:rPr kumimoji="1" lang="cs-CZ" altLang="zh-CN" sz="1400" i="1">
                                        <a:latin typeface="Cambria Math" charset="0"/>
                                      </a:rPr>
                                    </m:ctrlPr>
                                  </m:mPr>
                                  <m:mr>
                                    <m:e>
                                      <m:r>
                                        <m:rPr>
                                          <m:brk m:alnAt="7"/>
                                        </m:rPr>
                                        <a:rPr kumimoji="1" lang="cs-CZ" altLang="zh-CN" sz="1400" i="1">
                                          <a:latin typeface="Cambria Math" charset="0"/>
                                        </a:rPr>
                                        <m:t>⋮</m:t>
                                      </m:r>
                                    </m:e>
                                  </m:mr>
                                  <m:mr>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𝐿</m:t>
                                              </m:r>
                                              <m:r>
                                                <a:rPr kumimoji="1" lang="en-US" altLang="zh-CN" sz="1400" i="1">
                                                  <a:latin typeface="Cambria Math" charset="0"/>
                                                </a:rPr>
                                                <m:t>+</m:t>
                                              </m:r>
                                              <m:r>
                                                <a:rPr kumimoji="1" lang="en-US" altLang="zh-CN" sz="1400" i="1">
                                                  <a:latin typeface="Cambria Math" charset="0"/>
                                                </a:rPr>
                                                <m:t>𝑈</m:t>
                                              </m:r>
                                              <m:r>
                                                <a:rPr kumimoji="1" lang="en-US" altLang="zh-CN" sz="1400" b="0" i="1" smtClean="0">
                                                  <a:latin typeface="Cambria Math" charset="0"/>
                                                </a:rPr>
                                                <m:t>,1</m:t>
                                              </m:r>
                                            </m:sub>
                                          </m:sSub>
                                        </m:num>
                                        <m:den>
                                          <m:rad>
                                            <m:radPr>
                                              <m:degHide m:val="on"/>
                                              <m:ctrlPr>
                                                <a:rPr kumimoji="1" lang="en-US" altLang="zh-CN" sz="1400" i="1">
                                                  <a:latin typeface="Cambria Math" charset="0"/>
                                                </a:rPr>
                                              </m:ctrlPr>
                                            </m:radPr>
                                            <m:deg/>
                                            <m:e>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𝐿</m:t>
                                                  </m:r>
                                                  <m:r>
                                                    <a:rPr kumimoji="1" lang="en-US" altLang="zh-CN" sz="1400" b="0" i="1" smtClean="0">
                                                      <a:latin typeface="Cambria Math" charset="0"/>
                                                    </a:rPr>
                                                    <m:t>+</m:t>
                                                  </m:r>
                                                  <m:r>
                                                    <a:rPr kumimoji="1" lang="en-US" altLang="zh-CN" sz="1400" b="0" i="1" smtClean="0">
                                                      <a:latin typeface="Cambria Math" charset="0"/>
                                                    </a:rPr>
                                                    <m:t>𝑈</m:t>
                                                  </m:r>
                                                </m:sub>
                                              </m:sSub>
                                              <m:r>
                                                <a:rPr kumimoji="1" lang="en-US" altLang="zh-CN" sz="1400" i="1">
                                                  <a:latin typeface="Cambria Math" charset="0"/>
                                                  <a:ea typeface="Cambria Math" charset="0"/>
                                                  <a:cs typeface="Cambria Math" charset="0"/>
                                                </a:rPr>
                                                <m:t>×</m:t>
                                              </m:r>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1</m:t>
                                                  </m:r>
                                                </m:sub>
                                              </m:sSub>
                                            </m:e>
                                          </m:rad>
                                        </m:den>
                                      </m:f>
                                    </m:e>
                                  </m:mr>
                                </m:m>
                              </m:e>
                              <m:e>
                                <m:m>
                                  <m:mPr>
                                    <m:mcs>
                                      <m:mc>
                                        <m:mcPr>
                                          <m:count m:val="1"/>
                                          <m:mcJc m:val="center"/>
                                        </m:mcPr>
                                      </m:mc>
                                    </m:mcs>
                                    <m:ctrlPr>
                                      <a:rPr kumimoji="1" lang="cs-CZ" altLang="zh-CN" sz="1400" i="1">
                                        <a:latin typeface="Cambria Math" charset="0"/>
                                      </a:rPr>
                                    </m:ctrlPr>
                                  </m:mPr>
                                  <m:mr>
                                    <m:e>
                                      <m:r>
                                        <m:rPr>
                                          <m:brk m:alnAt="7"/>
                                        </m:rPr>
                                        <a:rPr kumimoji="1" lang="cs-CZ" altLang="zh-CN" sz="1400" i="1">
                                          <a:latin typeface="Cambria Math" charset="0"/>
                                        </a:rPr>
                                        <m:t>⋮</m:t>
                                      </m:r>
                                    </m:e>
                                  </m:mr>
                                  <m:mr>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𝐿</m:t>
                                              </m:r>
                                              <m:r>
                                                <a:rPr kumimoji="1" lang="en-US" altLang="zh-CN" sz="1400" i="1">
                                                  <a:latin typeface="Cambria Math" charset="0"/>
                                                </a:rPr>
                                                <m:t>+</m:t>
                                              </m:r>
                                              <m:r>
                                                <a:rPr kumimoji="1" lang="en-US" altLang="zh-CN" sz="1400" i="1">
                                                  <a:latin typeface="Cambria Math" charset="0"/>
                                                </a:rPr>
                                                <m:t>𝑈</m:t>
                                              </m:r>
                                              <m:r>
                                                <a:rPr kumimoji="1" lang="en-US" altLang="zh-CN" sz="1400" i="1">
                                                  <a:latin typeface="Cambria Math" charset="0"/>
                                                </a:rPr>
                                                <m:t>,</m:t>
                                              </m:r>
                                              <m:r>
                                                <a:rPr kumimoji="1" lang="en-US" altLang="zh-CN" sz="1400" b="0" i="1" smtClean="0">
                                                  <a:latin typeface="Cambria Math" charset="0"/>
                                                </a:rPr>
                                                <m:t>2</m:t>
                                              </m:r>
                                            </m:sub>
                                          </m:sSub>
                                        </m:num>
                                        <m:den>
                                          <m:rad>
                                            <m:radPr>
                                              <m:degHide m:val="on"/>
                                              <m:ctrlPr>
                                                <a:rPr kumimoji="1" lang="en-US" altLang="zh-CN" sz="1400" i="1">
                                                  <a:latin typeface="Cambria Math" charset="0"/>
                                                </a:rPr>
                                              </m:ctrlPr>
                                            </m:radPr>
                                            <m:deg/>
                                            <m:e>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i="1">
                                                      <a:latin typeface="Cambria Math" charset="0"/>
                                                    </a:rPr>
                                                    <m:t>𝐿</m:t>
                                                  </m:r>
                                                  <m:r>
                                                    <a:rPr kumimoji="1" lang="en-US" altLang="zh-CN" sz="1400" i="1">
                                                      <a:latin typeface="Cambria Math" charset="0"/>
                                                    </a:rPr>
                                                    <m:t>+</m:t>
                                                  </m:r>
                                                  <m:r>
                                                    <a:rPr kumimoji="1" lang="en-US" altLang="zh-CN" sz="1400" i="1">
                                                      <a:latin typeface="Cambria Math" charset="0"/>
                                                    </a:rPr>
                                                    <m:t>𝑈</m:t>
                                                  </m:r>
                                                </m:sub>
                                              </m:sSub>
                                              <m:r>
                                                <a:rPr kumimoji="1" lang="en-US" altLang="zh-CN" sz="1400" i="1">
                                                  <a:latin typeface="Cambria Math" charset="0"/>
                                                  <a:ea typeface="Cambria Math" charset="0"/>
                                                  <a:cs typeface="Cambria Math" charset="0"/>
                                                </a:rPr>
                                                <m:t>×</m:t>
                                              </m:r>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2</m:t>
                                                  </m:r>
                                                </m:sub>
                                              </m:sSub>
                                            </m:e>
                                          </m:rad>
                                        </m:den>
                                      </m:f>
                                    </m:e>
                                  </m:mr>
                                </m:m>
                              </m:e>
                              <m:e>
                                <m:m>
                                  <m:mPr>
                                    <m:mcs>
                                      <m:mc>
                                        <m:mcPr>
                                          <m:count m:val="2"/>
                                          <m:mcJc m:val="center"/>
                                        </m:mcPr>
                                      </m:mc>
                                    </m:mcs>
                                    <m:ctrlPr>
                                      <a:rPr kumimoji="1" lang="uk-UA" altLang="zh-CN" sz="1400" i="1">
                                        <a:latin typeface="Cambria Math" charset="0"/>
                                      </a:rPr>
                                    </m:ctrlPr>
                                  </m:mPr>
                                  <m:mr>
                                    <m:e>
                                      <m:m>
                                        <m:mPr>
                                          <m:mcs>
                                            <m:mc>
                                              <m:mcPr>
                                                <m:count m:val="1"/>
                                                <m:mcJc m:val="center"/>
                                              </m:mcPr>
                                            </m:mc>
                                          </m:mcs>
                                          <m:ctrlPr>
                                            <a:rPr kumimoji="1" lang="cs-CZ" altLang="zh-CN" sz="1400" i="1">
                                              <a:latin typeface="Cambria Math" charset="0"/>
                                            </a:rPr>
                                          </m:ctrlPr>
                                        </m:mPr>
                                        <m:mr>
                                          <m:e>
                                            <m:r>
                                              <m:rPr>
                                                <m:brk m:alnAt="7"/>
                                              </m:rPr>
                                              <a:rPr kumimoji="1" lang="cs-CZ" altLang="zh-CN" sz="1400" i="1">
                                                <a:latin typeface="Cambria Math" charset="0"/>
                                              </a:rPr>
                                              <m:t>⋱</m:t>
                                            </m:r>
                                          </m:e>
                                        </m:mr>
                                        <m:mr>
                                          <m:e>
                                            <m:r>
                                              <a:rPr kumimoji="1" lang="cs-CZ" altLang="zh-CN" sz="1400" i="1">
                                                <a:latin typeface="Cambria Math" charset="0"/>
                                              </a:rPr>
                                              <m:t>⋯</m:t>
                                            </m:r>
                                          </m:e>
                                        </m:mr>
                                      </m:m>
                                    </m:e>
                                    <m:e>
                                      <m:m>
                                        <m:mPr>
                                          <m:mcs>
                                            <m:mc>
                                              <m:mcPr>
                                                <m:count m:val="1"/>
                                                <m:mcJc m:val="center"/>
                                              </m:mcPr>
                                            </m:mc>
                                          </m:mcs>
                                          <m:ctrlPr>
                                            <a:rPr kumimoji="1" lang="cs-CZ" altLang="zh-CN" sz="1400" i="1">
                                              <a:latin typeface="Cambria Math" charset="0"/>
                                            </a:rPr>
                                          </m:ctrlPr>
                                        </m:mPr>
                                        <m:mr>
                                          <m:e>
                                            <m:r>
                                              <m:rPr>
                                                <m:brk m:alnAt="7"/>
                                              </m:rPr>
                                              <a:rPr kumimoji="1" lang="cs-CZ" altLang="zh-CN" sz="1400" i="1">
                                                <a:latin typeface="Cambria Math" charset="0"/>
                                              </a:rPr>
                                              <m:t>⋮</m:t>
                                            </m:r>
                                          </m:e>
                                        </m:mr>
                                        <m:mr>
                                          <m:e>
                                            <m:f>
                                              <m:fPr>
                                                <m:ctrlPr>
                                                  <a:rPr kumimoji="1" lang="bg-BG" altLang="zh-CN" sz="1400" i="1">
                                                    <a:latin typeface="Cambria Math" charset="0"/>
                                                  </a:rPr>
                                                </m:ctrlPr>
                                              </m:fPr>
                                              <m:num>
                                                <m:sSub>
                                                  <m:sSubPr>
                                                    <m:ctrlPr>
                                                      <a:rPr kumimoji="1" lang="en-US" altLang="zh-CN" sz="1400" i="1">
                                                        <a:latin typeface="Cambria Math" charset="0"/>
                                                      </a:rPr>
                                                    </m:ctrlPr>
                                                  </m:sSubPr>
                                                  <m:e>
                                                    <m:r>
                                                      <a:rPr kumimoji="1" lang="en-US" altLang="zh-CN" sz="1400" i="1">
                                                        <a:latin typeface="Cambria Math" charset="0"/>
                                                      </a:rPr>
                                                      <m:t>𝑤</m:t>
                                                    </m:r>
                                                  </m:e>
                                                  <m:sub>
                                                    <m:r>
                                                      <a:rPr kumimoji="1" lang="en-US" altLang="zh-CN" sz="1400" i="1">
                                                        <a:latin typeface="Cambria Math" charset="0"/>
                                                      </a:rPr>
                                                      <m:t>2</m:t>
                                                    </m:r>
                                                    <m:r>
                                                      <a:rPr kumimoji="1" lang="en-US" altLang="zh-CN" sz="1400" i="1">
                                                        <a:latin typeface="Cambria Math" charset="0"/>
                                                      </a:rPr>
                                                      <m:t>,</m:t>
                                                    </m:r>
                                                    <m:r>
                                                      <a:rPr kumimoji="1" lang="en-US" altLang="zh-CN" sz="1400" i="1">
                                                        <a:latin typeface="Cambria Math" charset="0"/>
                                                      </a:rPr>
                                                      <m:t>2</m:t>
                                                    </m:r>
                                                  </m:sub>
                                                </m:sSub>
                                              </m:num>
                                              <m:den>
                                                <m:sSub>
                                                  <m:sSubPr>
                                                    <m:ctrlPr>
                                                      <a:rPr kumimoji="1" lang="en-US" altLang="zh-CN" sz="1400" i="1">
                                                        <a:latin typeface="Cambria Math" charset="0"/>
                                                      </a:rPr>
                                                    </m:ctrlPr>
                                                  </m:sSubPr>
                                                  <m:e>
                                                    <m:r>
                                                      <a:rPr kumimoji="1" lang="en-US" altLang="zh-CN" sz="1400" i="1">
                                                        <a:latin typeface="Cambria Math" charset="0"/>
                                                      </a:rPr>
                                                      <m:t>𝑑</m:t>
                                                    </m:r>
                                                  </m:e>
                                                  <m:sub>
                                                    <m:r>
                                                      <a:rPr kumimoji="1" lang="en-US" altLang="zh-CN" sz="1400" b="0" i="1" smtClean="0">
                                                        <a:latin typeface="Cambria Math" charset="0"/>
                                                      </a:rPr>
                                                      <m:t>𝐿</m:t>
                                                    </m:r>
                                                    <m:r>
                                                      <a:rPr kumimoji="1" lang="en-US" altLang="zh-CN" sz="1400" b="0" i="1" smtClean="0">
                                                        <a:latin typeface="Cambria Math" charset="0"/>
                                                      </a:rPr>
                                                      <m:t>+</m:t>
                                                    </m:r>
                                                    <m:r>
                                                      <a:rPr kumimoji="1" lang="en-US" altLang="zh-CN" sz="1400" b="0" i="1" smtClean="0">
                                                        <a:latin typeface="Cambria Math" charset="0"/>
                                                      </a:rPr>
                                                      <m:t>𝑈</m:t>
                                                    </m:r>
                                                  </m:sub>
                                                </m:sSub>
                                              </m:den>
                                            </m:f>
                                          </m:e>
                                        </m:mr>
                                      </m:m>
                                    </m:e>
                                  </m:mr>
                                </m:m>
                              </m:e>
                            </m:mr>
                          </m:m>
                        </m:e>
                      </m:d>
                    </m:oMath>
                  </m:oMathPara>
                </a14:m>
                <a:endParaRPr lang="zh-CN" altLang="en-US" sz="1400" dirty="0"/>
              </a:p>
            </p:txBody>
          </p:sp>
        </mc:Choice>
        <mc:Fallback>
          <p:sp>
            <p:nvSpPr>
              <p:cNvPr id="6" name="矩形 5"/>
              <p:cNvSpPr>
                <a:spLocks noRot="1" noChangeAspect="1" noMove="1" noResize="1" noEditPoints="1" noAdjustHandles="1" noChangeArrowheads="1" noChangeShapeType="1" noTextEdit="1"/>
              </p:cNvSpPr>
              <p:nvPr/>
            </p:nvSpPr>
            <p:spPr>
              <a:xfrm>
                <a:off x="7994723" y="1620344"/>
                <a:ext cx="3746218" cy="179581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2893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13304" y="1130553"/>
                <a:ext cx="8933487" cy="3139424"/>
              </a:xfrm>
            </p:spPr>
            <p:txBody>
              <a:bodyPr/>
              <a:lstStyle/>
              <a:p>
                <a:pPr marL="12700">
                  <a:lnSpc>
                    <a:spcPct val="100000"/>
                  </a:lnSpc>
                  <a:spcBef>
                    <a:spcPts val="95"/>
                  </a:spcBef>
                </a:pPr>
                <a:r>
                  <a:rPr lang="zh-CN" altLang="en-US" sz="2800" spc="-5" dirty="0">
                    <a:latin typeface="Microsoft YaHei" charset="-122"/>
                    <a:ea typeface="Microsoft YaHei" charset="-122"/>
                    <a:cs typeface="Microsoft YaHei" charset="-122"/>
                  </a:rPr>
                  <a:t>该算法对应正则化框架</a:t>
                </a:r>
                <a:endParaRPr lang="en-US" altLang="zh-CN" sz="2800" spc="-5" dirty="0">
                  <a:latin typeface="Microsoft YaHei" charset="-122"/>
                  <a:ea typeface="Microsoft YaHei" charset="-122"/>
                  <a:cs typeface="Microsoft YaHei" charset="-122"/>
                </a:endParaRPr>
              </a:p>
              <a:p>
                <a:pPr marL="12700">
                  <a:lnSpc>
                    <a:spcPct val="100000"/>
                  </a:lnSpc>
                  <a:spcBef>
                    <a:spcPts val="95"/>
                  </a:spcBef>
                </a:pPr>
                <a:endParaRPr lang="en-US" altLang="zh-CN" sz="2800" spc="-5" dirty="0">
                  <a:latin typeface="SimSun"/>
                  <a:cs typeface="SimSun"/>
                </a:endParaRPr>
              </a:p>
              <a:p>
                <a:pPr marL="12700">
                  <a:lnSpc>
                    <a:spcPct val="100000"/>
                  </a:lnSpc>
                  <a:spcBef>
                    <a:spcPts val="95"/>
                  </a:spcBef>
                </a:pPr>
                <a:endParaRPr lang="en-US" altLang="zh-CN" sz="2800" spc="-5" dirty="0">
                  <a:latin typeface="SimSun"/>
                  <a:cs typeface="SimSun"/>
                </a:endParaRPr>
              </a:p>
              <a:p>
                <a:pPr marL="12700">
                  <a:lnSpc>
                    <a:spcPct val="100000"/>
                  </a:lnSpc>
                  <a:spcBef>
                    <a:spcPts val="95"/>
                  </a:spcBef>
                </a:pPr>
                <a:endParaRPr lang="en-US" altLang="zh-CN" sz="2800" spc="-5" dirty="0">
                  <a:latin typeface="SimSun"/>
                  <a:cs typeface="SimSun"/>
                </a:endParaRPr>
              </a:p>
              <a:p>
                <a:pPr marL="12700">
                  <a:lnSpc>
                    <a:spcPct val="100000"/>
                  </a:lnSpc>
                  <a:spcBef>
                    <a:spcPts val="95"/>
                  </a:spcBef>
                </a:pPr>
                <a:endParaRPr lang="en-US" altLang="zh-CN" sz="2800" spc="-5" dirty="0">
                  <a:latin typeface="SimSun"/>
                  <a:cs typeface="SimSun"/>
                </a:endParaRPr>
              </a:p>
              <a:p>
                <a:pPr marL="12700">
                  <a:lnSpc>
                    <a:spcPct val="100000"/>
                  </a:lnSpc>
                  <a:spcBef>
                    <a:spcPts val="1540"/>
                  </a:spcBef>
                  <a:tabLst>
                    <a:tab pos="459105" algn="l"/>
                  </a:tabLst>
                </a:pPr>
                <a:r>
                  <a:rPr lang="zh-CN" altLang="en-US" sz="2800" spc="-5" dirty="0">
                    <a:latin typeface="Microsoft YaHei" charset="-122"/>
                    <a:ea typeface="Microsoft YaHei" charset="-122"/>
                    <a:cs typeface="Microsoft YaHei" charset="-122"/>
                  </a:rPr>
                  <a:t>其中</a:t>
                </a:r>
                <a14:m>
                  <m:oMath xmlns:m="http://schemas.openxmlformats.org/officeDocument/2006/math">
                    <m:r>
                      <a:rPr kumimoji="1" lang="en-US" altLang="zh-CN" sz="2800" i="1">
                        <a:latin typeface="Cambria Math" charset="0"/>
                        <a:ea typeface="Cambria Math" charset="0"/>
                        <a:cs typeface="Cambria Math" charset="0"/>
                      </a:rPr>
                      <m:t>𝜇</m:t>
                    </m:r>
                    <m:r>
                      <a:rPr kumimoji="1" lang="en-US" altLang="zh-CN" sz="2800" b="0" i="1" smtClean="0">
                        <a:latin typeface="Cambria Math" charset="0"/>
                        <a:ea typeface="Cambria Math" charset="0"/>
                        <a:cs typeface="Cambria Math" charset="0"/>
                      </a:rPr>
                      <m:t>=</m:t>
                    </m:r>
                    <m:f>
                      <m:fPr>
                        <m:ctrlPr>
                          <a:rPr kumimoji="1" lang="bg-BG" altLang="zh-CN" sz="2800" b="0" i="1" smtClean="0">
                            <a:latin typeface="Cambria Math" charset="0"/>
                            <a:ea typeface="Cambria Math" charset="0"/>
                            <a:cs typeface="Cambria Math" charset="0"/>
                          </a:rPr>
                        </m:ctrlPr>
                      </m:fPr>
                      <m:num>
                        <m:r>
                          <a:rPr kumimoji="1" lang="en-US" altLang="zh-CN" sz="2800" b="0" i="1" smtClean="0">
                            <a:latin typeface="Cambria Math" charset="0"/>
                            <a:ea typeface="Cambria Math" charset="0"/>
                            <a:cs typeface="Cambria Math" charset="0"/>
                          </a:rPr>
                          <m:t>1−</m:t>
                        </m:r>
                        <m:r>
                          <a:rPr kumimoji="1" lang="en-US" altLang="zh-CN" sz="2800" b="0" i="1" smtClean="0">
                            <a:latin typeface="Cambria Math" charset="0"/>
                            <a:ea typeface="Cambria Math" charset="0"/>
                            <a:cs typeface="Cambria Math" charset="0"/>
                          </a:rPr>
                          <m:t>𝛼</m:t>
                        </m:r>
                      </m:num>
                      <m:den>
                        <m:r>
                          <a:rPr kumimoji="1" lang="bg-BG" altLang="zh-CN" sz="2800" b="0" i="1" smtClean="0">
                            <a:latin typeface="Cambria Math" charset="0"/>
                            <a:ea typeface="Cambria Math" charset="0"/>
                            <a:cs typeface="Cambria Math" charset="0"/>
                          </a:rPr>
                          <m:t>𝛼</m:t>
                        </m:r>
                      </m:den>
                    </m:f>
                  </m:oMath>
                </a14:m>
                <a:r>
                  <a:rPr lang="zh-CN" altLang="en-US" sz="2800" spc="-5" dirty="0">
                    <a:latin typeface="SimSun"/>
                    <a:ea typeface="Microsoft YaHei" charset="-122"/>
                    <a:cs typeface="SimSun"/>
                  </a:rPr>
                  <a:t>。</a:t>
                </a:r>
                <a:endParaRPr lang="en-US" altLang="zh-CN" sz="2800" spc="-5" dirty="0">
                  <a:latin typeface="SimSun"/>
                  <a:ea typeface="Microsoft YaHei" charset="-122"/>
                  <a:cs typeface="SimSun"/>
                </a:endParaRPr>
              </a:p>
              <a:p>
                <a:pPr marL="12700">
                  <a:lnSpc>
                    <a:spcPct val="100000"/>
                  </a:lnSpc>
                  <a:spcBef>
                    <a:spcPts val="1540"/>
                  </a:spcBef>
                  <a:tabLst>
                    <a:tab pos="459105" algn="l"/>
                  </a:tabLst>
                </a:pPr>
                <a:r>
                  <a:rPr lang="zh-CN" altLang="en-US" sz="2800" spc="-5" dirty="0">
                    <a:latin typeface="Microsoft YaHei" charset="-122"/>
                    <a:ea typeface="Microsoft YaHei" charset="-122"/>
                    <a:cs typeface="Microsoft YaHei" charset="-122"/>
                  </a:rPr>
                  <a:t>允许</a:t>
                </a:r>
                <a14:m>
                  <m:oMath xmlns:m="http://schemas.openxmlformats.org/officeDocument/2006/math">
                    <m:r>
                      <a:rPr lang="en-US" altLang="zh-CN" sz="2800" b="0" i="1" spc="-5" smtClean="0">
                        <a:latin typeface="Cambria Math" charset="0"/>
                        <a:cs typeface="SimSun"/>
                      </a:rPr>
                      <m:t>𝑓</m:t>
                    </m:r>
                    <m:r>
                      <a:rPr lang="en-US" altLang="zh-CN" sz="2800" b="0" i="1" spc="-5" smtClean="0">
                        <a:latin typeface="Cambria Math" charset="0"/>
                        <a:cs typeface="SimSun"/>
                      </a:rPr>
                      <m:t>(</m:t>
                    </m:r>
                    <m:sSub>
                      <m:sSubPr>
                        <m:ctrlPr>
                          <a:rPr lang="en-US" altLang="zh-CN" sz="2800" b="0" i="1" spc="-5" smtClean="0">
                            <a:latin typeface="Cambria Math" charset="0"/>
                            <a:cs typeface="SimSun"/>
                          </a:rPr>
                        </m:ctrlPr>
                      </m:sSubPr>
                      <m:e>
                        <m:r>
                          <a:rPr lang="en-US" altLang="zh-CN" sz="2800" b="1" i="1" spc="-5" smtClean="0">
                            <a:latin typeface="Cambria Math" charset="0"/>
                            <a:cs typeface="SimSun"/>
                          </a:rPr>
                          <m:t>𝑿</m:t>
                        </m:r>
                      </m:e>
                      <m:sub>
                        <m:r>
                          <a:rPr lang="en-US" altLang="zh-CN" sz="2800" b="0" i="1" spc="-5" smtClean="0">
                            <a:latin typeface="Cambria Math" charset="0"/>
                            <a:cs typeface="SimSun"/>
                          </a:rPr>
                          <m:t>𝐿</m:t>
                        </m:r>
                      </m:sub>
                    </m:sSub>
                    <m:r>
                      <a:rPr lang="en-US" altLang="zh-CN" sz="2800" b="0" i="1" spc="-5" smtClean="0">
                        <a:latin typeface="Cambria Math" charset="0"/>
                        <a:cs typeface="SimSun"/>
                      </a:rPr>
                      <m:t>)</m:t>
                    </m:r>
                  </m:oMath>
                </a14:m>
                <a:r>
                  <a:rPr lang="zh-CN" altLang="en-US" sz="2800" spc="-5" dirty="0">
                    <a:latin typeface="SimSun"/>
                    <a:cs typeface="SimSun"/>
                  </a:rPr>
                  <a:t> </a:t>
                </a:r>
                <a:r>
                  <a:rPr lang="zh-CN" altLang="en-US" sz="2800" spc="-5" dirty="0">
                    <a:latin typeface="Microsoft YaHei" charset="-122"/>
                    <a:ea typeface="Microsoft YaHei" charset="-122"/>
                    <a:cs typeface="Microsoft YaHei" charset="-122"/>
                  </a:rPr>
                  <a:t>不同于</a:t>
                </a:r>
                <a14:m>
                  <m:oMath xmlns:m="http://schemas.openxmlformats.org/officeDocument/2006/math">
                    <m:sSub>
                      <m:sSubPr>
                        <m:ctrlPr>
                          <a:rPr lang="en-US" altLang="zh-CN" sz="2800" i="1" spc="-5" smtClean="0">
                            <a:latin typeface="Cambria Math" charset="0"/>
                            <a:cs typeface="SimSun"/>
                          </a:rPr>
                        </m:ctrlPr>
                      </m:sSubPr>
                      <m:e>
                        <m:r>
                          <a:rPr lang="en-US" altLang="zh-CN" sz="2800" b="1" i="1" spc="-5" smtClean="0">
                            <a:latin typeface="Cambria Math" charset="0"/>
                            <a:cs typeface="SimSun"/>
                          </a:rPr>
                          <m:t>𝒚</m:t>
                        </m:r>
                      </m:e>
                      <m:sub>
                        <m:r>
                          <a:rPr lang="en-US" altLang="zh-CN" sz="2800" b="0" i="1" spc="-5" smtClean="0">
                            <a:latin typeface="Cambria Math" charset="0"/>
                            <a:cs typeface="SimSun"/>
                          </a:rPr>
                          <m:t>𝐿</m:t>
                        </m:r>
                      </m:sub>
                    </m:sSub>
                  </m:oMath>
                </a14:m>
                <a:r>
                  <a:rPr lang="en-US" altLang="zh-CN" sz="2800" spc="-5" dirty="0">
                    <a:latin typeface="SimSun"/>
                    <a:cs typeface="SimSun"/>
                  </a:rPr>
                  <a:t>,</a:t>
                </a:r>
                <a:r>
                  <a:rPr lang="zh-CN" altLang="en-US" sz="2800" spc="-5" dirty="0">
                    <a:latin typeface="SimSun"/>
                    <a:cs typeface="SimSun"/>
                  </a:rPr>
                  <a:t> </a:t>
                </a:r>
                <a:r>
                  <a:rPr lang="zh-CN" altLang="en-US" sz="2800" spc="-5" dirty="0">
                    <a:latin typeface="Microsoft YaHei" charset="-122"/>
                    <a:ea typeface="Microsoft YaHei" charset="-122"/>
                    <a:cs typeface="Microsoft YaHei" charset="-122"/>
                  </a:rPr>
                  <a:t>但是加以惩罚</a:t>
                </a:r>
                <a:endParaRPr lang="en-US" altLang="zh-CN" sz="2800" spc="-5" dirty="0">
                  <a:latin typeface="Microsoft YaHei" charset="-122"/>
                  <a:ea typeface="Microsoft YaHei" charset="-122"/>
                  <a:cs typeface="Microsoft YaHei" charset="-122"/>
                </a:endParaRPr>
              </a:p>
              <a:p>
                <a:pPr marL="12700">
                  <a:lnSpc>
                    <a:spcPct val="100000"/>
                  </a:lnSpc>
                  <a:spcBef>
                    <a:spcPts val="1540"/>
                  </a:spcBef>
                  <a:tabLst>
                    <a:tab pos="459105" algn="l"/>
                  </a:tabLst>
                </a:pPr>
                <a:r>
                  <a:rPr lang="zh-CN" altLang="en-US" sz="2800" spc="-5" dirty="0">
                    <a:latin typeface="Microsoft YaHei" charset="-122"/>
                    <a:ea typeface="Microsoft YaHei" charset="-122"/>
                    <a:cs typeface="Microsoft YaHei" charset="-122"/>
                  </a:rPr>
                  <a:t>引入标注数据（全局）和图能量（局部）之间的平衡</a:t>
                </a: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13304" y="1130553"/>
                <a:ext cx="8933487" cy="3139424"/>
              </a:xfrm>
              <a:blipFill rotWithShape="0">
                <a:blip r:embed="rId2"/>
                <a:stretch>
                  <a:fillRect l="-1229" t="-1942" b="-42524"/>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a:xfrm>
            <a:off x="858779" y="173038"/>
            <a:ext cx="9119234" cy="392112"/>
          </a:xfrm>
        </p:spPr>
        <p:txBody>
          <a:bodyPr/>
          <a:lstStyle/>
          <a:p>
            <a:r>
              <a:rPr lang="zh-CN" altLang="en-US" spc="-5" dirty="0">
                <a:latin typeface="Microsoft YaHei" charset="-122"/>
                <a:ea typeface="Microsoft YaHei" charset="-122"/>
                <a:cs typeface="Microsoft YaHei" charset="-122"/>
              </a:rPr>
              <a:t>正则化</a:t>
            </a:r>
            <a:endParaRPr lang="zh-CN" altLang="en-US" dirty="0">
              <a:latin typeface="Times New Roman" charset="0"/>
              <a:ea typeface="Times New Roman" charset="0"/>
              <a:cs typeface="Times New Roman" charset="0"/>
            </a:endParaRPr>
          </a:p>
        </p:txBody>
      </p:sp>
      <mc:AlternateContent xmlns:mc="http://schemas.openxmlformats.org/markup-compatibility/2006">
        <mc:Choice xmlns:a14="http://schemas.microsoft.com/office/drawing/2010/main" Requires="a14">
          <p:sp>
            <p:nvSpPr>
              <p:cNvPr id="4" name="文本框 3"/>
              <p:cNvSpPr txBox="1"/>
              <p:nvPr/>
            </p:nvSpPr>
            <p:spPr>
              <a:xfrm>
                <a:off x="1609359" y="2006677"/>
                <a:ext cx="9026637"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9405E"/>
                              </a:solidFill>
                              <a:latin typeface="Cambria Math" charset="0"/>
                              <a:ea typeface="Cambria Math" charset="0"/>
                              <a:cs typeface="Cambria Math" charset="0"/>
                            </a:rPr>
                          </m:ctrlPr>
                        </m:sSubPr>
                        <m:e>
                          <m:r>
                            <a:rPr kumimoji="1" lang="en-US" altLang="zh-CN" sz="2800" b="0" i="1" smtClean="0">
                              <a:solidFill>
                                <a:srgbClr val="09405E"/>
                              </a:solidFill>
                              <a:latin typeface="Cambria Math" charset="0"/>
                              <a:ea typeface="Cambria Math" charset="0"/>
                              <a:cs typeface="Cambria Math" charset="0"/>
                            </a:rPr>
                            <m:t>𝑚𝑖𝑛</m:t>
                          </m:r>
                        </m:e>
                        <m:sub>
                          <m:r>
                            <a:rPr kumimoji="1" lang="en-US" altLang="zh-CN" sz="2800" b="1" i="1" smtClean="0">
                              <a:solidFill>
                                <a:srgbClr val="09405E"/>
                              </a:solidFill>
                              <a:latin typeface="Cambria Math" charset="0"/>
                              <a:ea typeface="Cambria Math" charset="0"/>
                              <a:cs typeface="Cambria Math" charset="0"/>
                            </a:rPr>
                            <m:t>𝑭</m:t>
                          </m:r>
                        </m:sub>
                      </m:sSub>
                      <m:f>
                        <m:fPr>
                          <m:ctrlPr>
                            <a:rPr kumimoji="1" lang="mr-IN" altLang="zh-CN" sz="2800" i="1" smtClean="0">
                              <a:solidFill>
                                <a:srgbClr val="09405E"/>
                              </a:solidFill>
                              <a:latin typeface="Cambria Math" charset="0"/>
                              <a:ea typeface="Cambria Math" charset="0"/>
                              <a:cs typeface="Cambria Math" charset="0"/>
                            </a:rPr>
                          </m:ctrlPr>
                        </m:fPr>
                        <m:num>
                          <m:r>
                            <a:rPr kumimoji="1" lang="en-US" altLang="zh-CN" sz="2800" b="0" i="1" smtClean="0">
                              <a:solidFill>
                                <a:srgbClr val="09405E"/>
                              </a:solidFill>
                              <a:latin typeface="Cambria Math" charset="0"/>
                              <a:ea typeface="Cambria Math" charset="0"/>
                              <a:cs typeface="Cambria Math" charset="0"/>
                            </a:rPr>
                            <m:t>1</m:t>
                          </m:r>
                        </m:num>
                        <m:den>
                          <m:r>
                            <a:rPr kumimoji="1" lang="en-US" altLang="zh-CN" sz="2800" b="0" i="1" smtClean="0">
                              <a:solidFill>
                                <a:srgbClr val="09405E"/>
                              </a:solidFill>
                              <a:latin typeface="Cambria Math" charset="0"/>
                              <a:ea typeface="Cambria Math" charset="0"/>
                              <a:cs typeface="Cambria Math" charset="0"/>
                            </a:rPr>
                            <m:t>2</m:t>
                          </m:r>
                        </m:den>
                      </m:f>
                      <m:d>
                        <m:dPr>
                          <m:ctrlPr>
                            <a:rPr kumimoji="1" lang="mr-IN" altLang="zh-CN" sz="2800" i="1" smtClean="0">
                              <a:solidFill>
                                <a:srgbClr val="09405E"/>
                              </a:solidFill>
                              <a:latin typeface="Cambria Math" charset="0"/>
                              <a:ea typeface="Cambria Math" charset="0"/>
                              <a:cs typeface="Cambria Math" charset="0"/>
                            </a:rPr>
                          </m:ctrlPr>
                        </m:dPr>
                        <m:e>
                          <m:nary>
                            <m:naryPr>
                              <m:chr m:val="∑"/>
                              <m:supHide m:val="on"/>
                              <m:ctrlPr>
                                <a:rPr kumimoji="1" lang="mr-IN" altLang="zh-CN" sz="2800" i="1" smtClean="0">
                                  <a:solidFill>
                                    <a:srgbClr val="09405E"/>
                                  </a:solidFill>
                                  <a:latin typeface="Cambria Math" charset="0"/>
                                  <a:ea typeface="Cambria Math" charset="0"/>
                                  <a:cs typeface="Cambria Math" charset="0"/>
                                </a:rPr>
                              </m:ctrlPr>
                            </m:naryPr>
                            <m:sub>
                              <m:r>
                                <m:rPr>
                                  <m:brk m:alnAt="7"/>
                                </m:rPr>
                                <a:rPr kumimoji="1" lang="en-US" altLang="zh-CN" sz="2800" b="0" i="1" smtClean="0">
                                  <a:solidFill>
                                    <a:srgbClr val="09405E"/>
                                  </a:solidFill>
                                  <a:latin typeface="Cambria Math" charset="0"/>
                                  <a:ea typeface="Cambria Math" charset="0"/>
                                  <a:cs typeface="Cambria Math" charset="0"/>
                                </a:rPr>
                                <m:t>𝑖</m:t>
                              </m:r>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𝑗</m:t>
                              </m:r>
                              <m:r>
                                <a:rPr kumimoji="1" lang="en-US" altLang="zh-CN" sz="2800" b="0" i="1" smtClean="0">
                                  <a:solidFill>
                                    <a:srgbClr val="09405E"/>
                                  </a:solidFill>
                                  <a:latin typeface="Cambria Math" charset="0"/>
                                  <a:ea typeface="Cambria Math" charset="0"/>
                                  <a:cs typeface="Cambria Math" charset="0"/>
                                </a:rPr>
                                <m:t>=1</m:t>
                              </m:r>
                            </m:sub>
                            <m:sup/>
                            <m:e>
                              <m:sSub>
                                <m:sSubPr>
                                  <m:ctrlPr>
                                    <a:rPr kumimoji="1" lang="en-US" altLang="zh-CN" sz="2800" i="1" smtClean="0">
                                      <a:solidFill>
                                        <a:srgbClr val="09405E"/>
                                      </a:solidFill>
                                      <a:latin typeface="Cambria Math" charset="0"/>
                                      <a:ea typeface="Cambria Math" charset="0"/>
                                      <a:cs typeface="Cambria Math" charset="0"/>
                                    </a:rPr>
                                  </m:ctrlPr>
                                </m:sSubPr>
                                <m:e>
                                  <m:r>
                                    <a:rPr kumimoji="1" lang="en-US" altLang="zh-CN" sz="2800" b="0" i="1" smtClean="0">
                                      <a:solidFill>
                                        <a:srgbClr val="09405E"/>
                                      </a:solidFill>
                                      <a:latin typeface="Cambria Math" charset="0"/>
                                      <a:ea typeface="Cambria Math" charset="0"/>
                                      <a:cs typeface="Cambria Math" charset="0"/>
                                    </a:rPr>
                                    <m:t>𝑤</m:t>
                                  </m:r>
                                </m:e>
                                <m:sub>
                                  <m:r>
                                    <a:rPr kumimoji="1" lang="en-US" altLang="zh-CN" sz="2800" b="0" i="1" smtClean="0">
                                      <a:solidFill>
                                        <a:srgbClr val="09405E"/>
                                      </a:solidFill>
                                      <a:latin typeface="Cambria Math" charset="0"/>
                                      <a:ea typeface="Cambria Math" charset="0"/>
                                      <a:cs typeface="Cambria Math" charset="0"/>
                                    </a:rPr>
                                    <m:t>𝑖𝑗</m:t>
                                  </m:r>
                                </m:sub>
                              </m:sSub>
                            </m:e>
                          </m:nary>
                          <m:sSup>
                            <m:sSupPr>
                              <m:ctrlPr>
                                <a:rPr kumimoji="1" lang="mr-IN" altLang="zh-CN" sz="2800" i="1" smtClean="0">
                                  <a:solidFill>
                                    <a:srgbClr val="09405E"/>
                                  </a:solidFill>
                                  <a:latin typeface="Cambria Math" charset="0"/>
                                  <a:ea typeface="Cambria Math" charset="0"/>
                                  <a:cs typeface="Cambria Math" charset="0"/>
                                </a:rPr>
                              </m:ctrlPr>
                            </m:sSupPr>
                            <m:e>
                              <m:d>
                                <m:dPr>
                                  <m:begChr m:val="‖"/>
                                  <m:endChr m:val="‖"/>
                                  <m:ctrlPr>
                                    <a:rPr kumimoji="1" lang="mr-IN" altLang="zh-CN" sz="2800" i="1" smtClean="0">
                                      <a:solidFill>
                                        <a:srgbClr val="09405E"/>
                                      </a:solidFill>
                                      <a:latin typeface="Cambria Math" charset="0"/>
                                      <a:ea typeface="Cambria Math" charset="0"/>
                                      <a:cs typeface="Cambria Math" charset="0"/>
                                    </a:rPr>
                                  </m:ctrlPr>
                                </m:dPr>
                                <m:e>
                                  <m:f>
                                    <m:fPr>
                                      <m:ctrlPr>
                                        <a:rPr lang="mr-IN" altLang="zh-CN" sz="2800" i="1" spc="-5" dirty="0">
                                          <a:solidFill>
                                            <a:srgbClr val="09405E"/>
                                          </a:solidFill>
                                          <a:latin typeface="Cambria Math" charset="0"/>
                                          <a:ea typeface="Cambria Math" charset="0"/>
                                          <a:cs typeface="Cambria Math" charset="0"/>
                                        </a:rPr>
                                      </m:ctrlPr>
                                    </m:fPr>
                                    <m:num>
                                      <m:r>
                                        <a:rPr lang="en-US" altLang="zh-CN" sz="2800" i="1" spc="-5" dirty="0">
                                          <a:solidFill>
                                            <a:srgbClr val="09405E"/>
                                          </a:solidFill>
                                          <a:latin typeface="Cambria Math" charset="0"/>
                                          <a:ea typeface="Cambria Math" charset="0"/>
                                          <a:cs typeface="Cambria Math" charset="0"/>
                                        </a:rPr>
                                        <m:t>1</m:t>
                                      </m:r>
                                    </m:num>
                                    <m:den>
                                      <m:rad>
                                        <m:radPr>
                                          <m:degHide m:val="on"/>
                                          <m:ctrlPr>
                                            <a:rPr lang="mr-IN" altLang="zh-CN" sz="2800" i="1" spc="-5" dirty="0">
                                              <a:solidFill>
                                                <a:srgbClr val="09405E"/>
                                              </a:solidFill>
                                              <a:latin typeface="Cambria Math" charset="0"/>
                                              <a:ea typeface="Cambria Math" charset="0"/>
                                              <a:cs typeface="Cambria Math" charset="0"/>
                                            </a:rPr>
                                          </m:ctrlPr>
                                        </m:radPr>
                                        <m:deg/>
                                        <m:e>
                                          <m:sSub>
                                            <m:sSubPr>
                                              <m:ctrlPr>
                                                <a:rPr lang="en-US" altLang="zh-CN" sz="2800" i="1" spc="-5" dirty="0">
                                                  <a:solidFill>
                                                    <a:srgbClr val="09405E"/>
                                                  </a:solidFill>
                                                  <a:latin typeface="Cambria Math" charset="0"/>
                                                  <a:ea typeface="Cambria Math" charset="0"/>
                                                  <a:cs typeface="Cambria Math" charset="0"/>
                                                </a:rPr>
                                              </m:ctrlPr>
                                            </m:sSubPr>
                                            <m:e>
                                              <m:r>
                                                <a:rPr lang="en-US" altLang="zh-CN" sz="2800" i="1" spc="-5" dirty="0">
                                                  <a:solidFill>
                                                    <a:srgbClr val="09405E"/>
                                                  </a:solidFill>
                                                  <a:latin typeface="Cambria Math" charset="0"/>
                                                  <a:ea typeface="Cambria Math" charset="0"/>
                                                  <a:cs typeface="Cambria Math" charset="0"/>
                                                </a:rPr>
                                                <m:t>𝑑</m:t>
                                              </m:r>
                                            </m:e>
                                            <m:sub>
                                              <m:r>
                                                <a:rPr lang="en-US" altLang="zh-CN" sz="2800" b="0" i="1" spc="-5" dirty="0" smtClean="0">
                                                  <a:solidFill>
                                                    <a:srgbClr val="09405E"/>
                                                  </a:solidFill>
                                                  <a:latin typeface="Cambria Math" charset="0"/>
                                                  <a:ea typeface="Cambria Math" charset="0"/>
                                                  <a:cs typeface="Cambria Math" charset="0"/>
                                                </a:rPr>
                                                <m:t>𝑖</m:t>
                                              </m:r>
                                            </m:sub>
                                          </m:sSub>
                                        </m:e>
                                      </m:rad>
                                    </m:den>
                                  </m:f>
                                  <m:sSub>
                                    <m:sSubPr>
                                      <m:ctrlPr>
                                        <a:rPr lang="en-US" altLang="zh-CN" sz="2800" i="1" spc="-5" dirty="0" smtClean="0">
                                          <a:solidFill>
                                            <a:srgbClr val="09405E"/>
                                          </a:solidFill>
                                          <a:latin typeface="Cambria Math" charset="0"/>
                                          <a:ea typeface="Cambria Math" charset="0"/>
                                          <a:cs typeface="Cambria Math" charset="0"/>
                                        </a:rPr>
                                      </m:ctrlPr>
                                    </m:sSubPr>
                                    <m:e>
                                      <m:r>
                                        <a:rPr kumimoji="1" lang="en-US" altLang="zh-CN" sz="2800" b="1" i="1">
                                          <a:solidFill>
                                            <a:srgbClr val="09405E"/>
                                          </a:solidFill>
                                          <a:latin typeface="Cambria Math" charset="0"/>
                                          <a:ea typeface="Cambria Math" charset="0"/>
                                          <a:cs typeface="Cambria Math" charset="0"/>
                                        </a:rPr>
                                        <m:t>𝑭</m:t>
                                      </m:r>
                                    </m:e>
                                    <m:sub>
                                      <m:r>
                                        <a:rPr lang="en-US" altLang="zh-CN" sz="2800" b="0" i="1" spc="-5" dirty="0" smtClean="0">
                                          <a:solidFill>
                                            <a:srgbClr val="09405E"/>
                                          </a:solidFill>
                                          <a:latin typeface="Cambria Math" charset="0"/>
                                          <a:ea typeface="Cambria Math" charset="0"/>
                                          <a:cs typeface="Cambria Math" charset="0"/>
                                        </a:rPr>
                                        <m:t>𝑖</m:t>
                                      </m:r>
                                    </m:sub>
                                  </m:sSub>
                                  <m:r>
                                    <a:rPr lang="en-US" altLang="zh-CN" sz="2800" b="0" i="1" spc="-5" dirty="0" smtClean="0">
                                      <a:solidFill>
                                        <a:srgbClr val="09405E"/>
                                      </a:solidFill>
                                      <a:latin typeface="Cambria Math" charset="0"/>
                                      <a:ea typeface="Cambria Math" charset="0"/>
                                      <a:cs typeface="Cambria Math" charset="0"/>
                                    </a:rPr>
                                    <m:t>−</m:t>
                                  </m:r>
                                  <m:f>
                                    <m:fPr>
                                      <m:ctrlPr>
                                        <a:rPr lang="mr-IN" altLang="zh-CN" sz="2800" i="1" spc="-5" dirty="0">
                                          <a:solidFill>
                                            <a:srgbClr val="09405E"/>
                                          </a:solidFill>
                                          <a:latin typeface="Cambria Math" charset="0"/>
                                          <a:ea typeface="Cambria Math" charset="0"/>
                                          <a:cs typeface="Cambria Math" charset="0"/>
                                        </a:rPr>
                                      </m:ctrlPr>
                                    </m:fPr>
                                    <m:num>
                                      <m:r>
                                        <a:rPr lang="en-US" altLang="zh-CN" sz="2800" i="1" spc="-5" dirty="0">
                                          <a:solidFill>
                                            <a:srgbClr val="09405E"/>
                                          </a:solidFill>
                                          <a:latin typeface="Cambria Math" charset="0"/>
                                          <a:ea typeface="Cambria Math" charset="0"/>
                                          <a:cs typeface="Cambria Math" charset="0"/>
                                        </a:rPr>
                                        <m:t>1</m:t>
                                      </m:r>
                                    </m:num>
                                    <m:den>
                                      <m:rad>
                                        <m:radPr>
                                          <m:degHide m:val="on"/>
                                          <m:ctrlPr>
                                            <a:rPr lang="mr-IN" altLang="zh-CN" sz="2800" i="1" spc="-5" dirty="0">
                                              <a:solidFill>
                                                <a:srgbClr val="09405E"/>
                                              </a:solidFill>
                                              <a:latin typeface="Cambria Math" charset="0"/>
                                              <a:ea typeface="Cambria Math" charset="0"/>
                                              <a:cs typeface="Cambria Math" charset="0"/>
                                            </a:rPr>
                                          </m:ctrlPr>
                                        </m:radPr>
                                        <m:deg/>
                                        <m:e>
                                          <m:sSub>
                                            <m:sSubPr>
                                              <m:ctrlPr>
                                                <a:rPr lang="en-US" altLang="zh-CN" sz="2800" i="1" spc="-5" dirty="0">
                                                  <a:solidFill>
                                                    <a:srgbClr val="09405E"/>
                                                  </a:solidFill>
                                                  <a:latin typeface="Cambria Math" charset="0"/>
                                                  <a:ea typeface="Cambria Math" charset="0"/>
                                                  <a:cs typeface="Cambria Math" charset="0"/>
                                                </a:rPr>
                                              </m:ctrlPr>
                                            </m:sSubPr>
                                            <m:e>
                                              <m:r>
                                                <a:rPr lang="en-US" altLang="zh-CN" sz="2800" i="1" spc="-5" dirty="0">
                                                  <a:solidFill>
                                                    <a:srgbClr val="09405E"/>
                                                  </a:solidFill>
                                                  <a:latin typeface="Cambria Math" charset="0"/>
                                                  <a:ea typeface="Cambria Math" charset="0"/>
                                                  <a:cs typeface="Cambria Math" charset="0"/>
                                                </a:rPr>
                                                <m:t>𝑑</m:t>
                                              </m:r>
                                            </m:e>
                                            <m:sub>
                                              <m:r>
                                                <a:rPr lang="en-US" altLang="zh-CN" sz="2800" b="0" i="1" spc="-5" dirty="0" smtClean="0">
                                                  <a:solidFill>
                                                    <a:srgbClr val="09405E"/>
                                                  </a:solidFill>
                                                  <a:latin typeface="Cambria Math" charset="0"/>
                                                  <a:ea typeface="Cambria Math" charset="0"/>
                                                  <a:cs typeface="Cambria Math" charset="0"/>
                                                </a:rPr>
                                                <m:t>𝑗</m:t>
                                              </m:r>
                                            </m:sub>
                                          </m:sSub>
                                        </m:e>
                                      </m:rad>
                                    </m:den>
                                  </m:f>
                                  <m:sSub>
                                    <m:sSubPr>
                                      <m:ctrlPr>
                                        <a:rPr lang="en-US" altLang="zh-CN" sz="2800" i="1" spc="-5" dirty="0">
                                          <a:solidFill>
                                            <a:srgbClr val="09405E"/>
                                          </a:solidFill>
                                          <a:latin typeface="Cambria Math" charset="0"/>
                                          <a:ea typeface="Cambria Math" charset="0"/>
                                          <a:cs typeface="Cambria Math" charset="0"/>
                                        </a:rPr>
                                      </m:ctrlPr>
                                    </m:sSubPr>
                                    <m:e>
                                      <m:r>
                                        <a:rPr kumimoji="1" lang="en-US" altLang="zh-CN" sz="2800" b="1" i="1">
                                          <a:solidFill>
                                            <a:srgbClr val="09405E"/>
                                          </a:solidFill>
                                          <a:latin typeface="Cambria Math" charset="0"/>
                                          <a:ea typeface="Cambria Math" charset="0"/>
                                          <a:cs typeface="Cambria Math" charset="0"/>
                                        </a:rPr>
                                        <m:t>𝑭</m:t>
                                      </m:r>
                                    </m:e>
                                    <m:sub>
                                      <m:r>
                                        <a:rPr lang="en-US" altLang="zh-CN" sz="2800" b="0" i="1" spc="-5" dirty="0" smtClean="0">
                                          <a:solidFill>
                                            <a:srgbClr val="09405E"/>
                                          </a:solidFill>
                                          <a:latin typeface="Cambria Math" charset="0"/>
                                          <a:ea typeface="Cambria Math" charset="0"/>
                                          <a:cs typeface="Cambria Math" charset="0"/>
                                        </a:rPr>
                                        <m:t>𝑗</m:t>
                                      </m:r>
                                    </m:sub>
                                  </m:sSub>
                                </m:e>
                              </m:d>
                            </m:e>
                            <m:sup>
                              <m:r>
                                <a:rPr kumimoji="1" lang="en-US" altLang="zh-CN" sz="2800" b="0" i="1" smtClean="0">
                                  <a:solidFill>
                                    <a:srgbClr val="09405E"/>
                                  </a:solidFill>
                                  <a:latin typeface="Cambria Math" charset="0"/>
                                  <a:ea typeface="Cambria Math" charset="0"/>
                                  <a:cs typeface="Cambria Math" charset="0"/>
                                </a:rPr>
                                <m:t>2</m:t>
                              </m:r>
                            </m:sup>
                          </m:sSup>
                        </m:e>
                      </m:d>
                      <m:r>
                        <a:rPr kumimoji="1" lang="en-US" altLang="zh-CN" sz="2800" b="0" i="1" smtClean="0">
                          <a:solidFill>
                            <a:srgbClr val="09405E"/>
                          </a:solidFill>
                          <a:latin typeface="Cambria Math" charset="0"/>
                          <a:ea typeface="Cambria Math" charset="0"/>
                          <a:cs typeface="Cambria Math" charset="0"/>
                        </a:rPr>
                        <m:t>+</m:t>
                      </m:r>
                      <m:r>
                        <a:rPr kumimoji="1" lang="en-US" altLang="zh-CN" sz="2800" b="0" i="1" smtClean="0">
                          <a:solidFill>
                            <a:srgbClr val="09405E"/>
                          </a:solidFill>
                          <a:latin typeface="Cambria Math" charset="0"/>
                          <a:ea typeface="Cambria Math" charset="0"/>
                          <a:cs typeface="Cambria Math" charset="0"/>
                        </a:rPr>
                        <m:t>𝜇</m:t>
                      </m:r>
                      <m:nary>
                        <m:naryPr>
                          <m:chr m:val="∑"/>
                          <m:ctrlPr>
                            <a:rPr kumimoji="1" lang="is-IS" altLang="zh-CN" sz="2800" b="0" i="1" smtClean="0">
                              <a:solidFill>
                                <a:srgbClr val="09405E"/>
                              </a:solidFill>
                              <a:latin typeface="Cambria Math" charset="0"/>
                              <a:ea typeface="Cambria Math" charset="0"/>
                              <a:cs typeface="Cambria Math" charset="0"/>
                            </a:rPr>
                          </m:ctrlPr>
                        </m:naryPr>
                        <m:sub>
                          <m:r>
                            <m:rPr>
                              <m:brk m:alnAt="23"/>
                            </m:rPr>
                            <a:rPr kumimoji="1" lang="en-US" altLang="zh-CN" sz="2800" b="0" i="1" smtClean="0">
                              <a:solidFill>
                                <a:srgbClr val="09405E"/>
                              </a:solidFill>
                              <a:latin typeface="Cambria Math" charset="0"/>
                              <a:ea typeface="Cambria Math" charset="0"/>
                              <a:cs typeface="Cambria Math" charset="0"/>
                            </a:rPr>
                            <m:t>𝑖</m:t>
                          </m:r>
                          <m:r>
                            <a:rPr kumimoji="1" lang="en-US" altLang="zh-CN" sz="2800" b="0" i="1" smtClean="0">
                              <a:solidFill>
                                <a:srgbClr val="09405E"/>
                              </a:solidFill>
                              <a:latin typeface="Cambria Math" charset="0"/>
                              <a:ea typeface="Cambria Math" charset="0"/>
                              <a:cs typeface="Cambria Math" charset="0"/>
                            </a:rPr>
                            <m:t>=1</m:t>
                          </m:r>
                        </m:sub>
                        <m:sup>
                          <m:r>
                            <a:rPr kumimoji="1" lang="en-US" altLang="zh-CN" sz="2800" b="0" i="1" smtClean="0">
                              <a:solidFill>
                                <a:srgbClr val="09405E"/>
                              </a:solidFill>
                              <a:latin typeface="Cambria Math" charset="0"/>
                              <a:ea typeface="Cambria Math" charset="0"/>
                              <a:cs typeface="Cambria Math" charset="0"/>
                            </a:rPr>
                            <m:t>𝐿</m:t>
                          </m:r>
                        </m:sup>
                        <m:e>
                          <m:sSup>
                            <m:sSupPr>
                              <m:ctrlPr>
                                <a:rPr kumimoji="1" lang="is-IS" altLang="zh-CN" sz="2800" b="0" i="1" smtClean="0">
                                  <a:solidFill>
                                    <a:srgbClr val="09405E"/>
                                  </a:solidFill>
                                  <a:latin typeface="Cambria Math" charset="0"/>
                                  <a:ea typeface="Cambria Math" charset="0"/>
                                  <a:cs typeface="Cambria Math" charset="0"/>
                                </a:rPr>
                              </m:ctrlPr>
                            </m:sSupPr>
                            <m:e>
                              <m:d>
                                <m:dPr>
                                  <m:begChr m:val="‖"/>
                                  <m:endChr m:val="‖"/>
                                  <m:ctrlPr>
                                    <a:rPr kumimoji="1" lang="is-IS" altLang="zh-CN" sz="2800" b="0" i="1" smtClean="0">
                                      <a:solidFill>
                                        <a:srgbClr val="09405E"/>
                                      </a:solidFill>
                                      <a:latin typeface="Cambria Math" charset="0"/>
                                      <a:ea typeface="Cambria Math" charset="0"/>
                                      <a:cs typeface="Cambria Math" charset="0"/>
                                    </a:rPr>
                                  </m:ctrlPr>
                                </m:dPr>
                                <m:e>
                                  <m:sSub>
                                    <m:sSubPr>
                                      <m:ctrlPr>
                                        <a:rPr kumimoji="1" lang="en-US" altLang="zh-CN" sz="2800" b="0" i="1" smtClean="0">
                                          <a:solidFill>
                                            <a:srgbClr val="09405E"/>
                                          </a:solidFill>
                                          <a:latin typeface="Cambria Math" charset="0"/>
                                          <a:ea typeface="Cambria Math" charset="0"/>
                                          <a:cs typeface="Cambria Math" charset="0"/>
                                        </a:rPr>
                                      </m:ctrlPr>
                                    </m:sSubPr>
                                    <m:e>
                                      <m:r>
                                        <a:rPr kumimoji="1" lang="en-US" altLang="zh-CN" sz="2800" b="1" i="1">
                                          <a:solidFill>
                                            <a:srgbClr val="09405E"/>
                                          </a:solidFill>
                                          <a:latin typeface="Cambria Math" charset="0"/>
                                          <a:ea typeface="Cambria Math" charset="0"/>
                                          <a:cs typeface="Cambria Math" charset="0"/>
                                        </a:rPr>
                                        <m:t>𝑭</m:t>
                                      </m:r>
                                    </m:e>
                                    <m:sub>
                                      <m:r>
                                        <a:rPr kumimoji="1" lang="en-US" altLang="zh-CN" sz="2800" b="0" i="1" smtClean="0">
                                          <a:solidFill>
                                            <a:srgbClr val="09405E"/>
                                          </a:solidFill>
                                          <a:latin typeface="Cambria Math" charset="0"/>
                                          <a:ea typeface="Cambria Math" charset="0"/>
                                          <a:cs typeface="Cambria Math" charset="0"/>
                                        </a:rPr>
                                        <m:t>𝑖</m:t>
                                      </m:r>
                                    </m:sub>
                                  </m:sSub>
                                  <m:r>
                                    <a:rPr kumimoji="1" lang="en-US" altLang="zh-CN" sz="2800" b="0" i="1" smtClean="0">
                                      <a:solidFill>
                                        <a:srgbClr val="09405E"/>
                                      </a:solidFill>
                                      <a:latin typeface="Cambria Math" charset="0"/>
                                      <a:ea typeface="Cambria Math" charset="0"/>
                                      <a:cs typeface="Cambria Math" charset="0"/>
                                    </a:rPr>
                                    <m:t>−</m:t>
                                  </m:r>
                                  <m:sSub>
                                    <m:sSubPr>
                                      <m:ctrlPr>
                                        <a:rPr kumimoji="1" lang="en-US" altLang="zh-CN" sz="2800" b="0" i="1" smtClean="0">
                                          <a:solidFill>
                                            <a:srgbClr val="09405E"/>
                                          </a:solidFill>
                                          <a:latin typeface="Cambria Math" charset="0"/>
                                          <a:ea typeface="Cambria Math" charset="0"/>
                                          <a:cs typeface="Cambria Math" charset="0"/>
                                        </a:rPr>
                                      </m:ctrlPr>
                                    </m:sSubPr>
                                    <m:e>
                                      <m:r>
                                        <a:rPr kumimoji="1" lang="en-US" altLang="zh-CN" sz="2800" b="1" i="1" smtClean="0">
                                          <a:solidFill>
                                            <a:srgbClr val="09405E"/>
                                          </a:solidFill>
                                          <a:latin typeface="Cambria Math" charset="0"/>
                                          <a:ea typeface="Cambria Math" charset="0"/>
                                          <a:cs typeface="Cambria Math" charset="0"/>
                                        </a:rPr>
                                        <m:t>𝒀</m:t>
                                      </m:r>
                                    </m:e>
                                    <m:sub>
                                      <m:r>
                                        <a:rPr kumimoji="1" lang="en-US" altLang="zh-CN" sz="2800" b="0" i="1" smtClean="0">
                                          <a:solidFill>
                                            <a:srgbClr val="09405E"/>
                                          </a:solidFill>
                                          <a:latin typeface="Cambria Math" charset="0"/>
                                          <a:ea typeface="Cambria Math" charset="0"/>
                                          <a:cs typeface="Cambria Math" charset="0"/>
                                        </a:rPr>
                                        <m:t>𝑖</m:t>
                                      </m:r>
                                    </m:sub>
                                  </m:sSub>
                                </m:e>
                              </m:d>
                            </m:e>
                            <m:sup>
                              <m:r>
                                <a:rPr kumimoji="1" lang="en-US" altLang="zh-CN" sz="2800" b="0" i="1" smtClean="0">
                                  <a:solidFill>
                                    <a:srgbClr val="09405E"/>
                                  </a:solidFill>
                                  <a:latin typeface="Cambria Math" charset="0"/>
                                  <a:ea typeface="Cambria Math" charset="0"/>
                                  <a:cs typeface="Cambria Math" charset="0"/>
                                </a:rPr>
                                <m:t>2</m:t>
                              </m:r>
                            </m:sup>
                          </m:sSup>
                        </m:e>
                      </m:nary>
                    </m:oMath>
                  </m:oMathPara>
                </a14:m>
                <a:endParaRPr kumimoji="1" lang="zh-CN" altLang="en-US" sz="2800" dirty="0">
                  <a:latin typeface="Cambria Math" charset="0"/>
                  <a:ea typeface="Cambria Math" charset="0"/>
                  <a:cs typeface="Cambria Math"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609359" y="2006677"/>
                <a:ext cx="9026637" cy="138717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6001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545763" cy="2408237"/>
          </a:xfrm>
        </p:spPr>
        <p:txBody>
          <a:bodyPr/>
          <a:lstStyle/>
          <a:p>
            <a:pPr marL="459105" indent="-446405">
              <a:lnSpc>
                <a:spcPct val="100000"/>
              </a:lnSpc>
              <a:spcBef>
                <a:spcPts val="790"/>
              </a:spcBef>
              <a:buClr>
                <a:srgbClr val="09405E"/>
              </a:buClr>
              <a:buFont typeface="Wingdings"/>
              <a:buChar char="◼"/>
              <a:tabLst>
                <a:tab pos="459105" algn="l"/>
                <a:tab pos="459740" algn="l"/>
              </a:tabLst>
            </a:pPr>
            <a:r>
              <a:rPr lang="zh-CN" altLang="en-US" sz="2800" spc="-5" dirty="0">
                <a:solidFill>
                  <a:srgbClr val="C00000"/>
                </a:solidFill>
                <a:latin typeface="Microsoft YaHei" charset="-122"/>
                <a:ea typeface="Microsoft YaHei" charset="-122"/>
                <a:cs typeface="Microsoft YaHei" charset="-122"/>
              </a:rPr>
              <a:t>聚类假设</a:t>
            </a:r>
            <a:endParaRPr lang="en-US" altLang="zh-CN" sz="2800" dirty="0">
              <a:solidFill>
                <a:srgbClr val="C00000"/>
              </a:solidFill>
              <a:latin typeface="Microsoft YaHei" charset="-122"/>
              <a:ea typeface="Microsoft YaHei" charset="-122"/>
              <a:cs typeface="Microsoft YaHei" charset="-122"/>
            </a:endParaRPr>
          </a:p>
          <a:p>
            <a:pPr marL="630555" lvl="1" indent="-446405">
              <a:lnSpc>
                <a:spcPct val="100000"/>
              </a:lnSpc>
              <a:spcBef>
                <a:spcPts val="790"/>
              </a:spcBef>
              <a:buClr>
                <a:srgbClr val="09405E"/>
              </a:buClr>
              <a:buFont typeface="Wingdings" charset="2"/>
              <a:buChar char="l"/>
              <a:tabLst>
                <a:tab pos="459105" algn="l"/>
                <a:tab pos="459740" algn="l"/>
              </a:tabLst>
            </a:pPr>
            <a:r>
              <a:rPr lang="zh-CN" altLang="en-US" sz="2800" spc="-5" dirty="0">
                <a:latin typeface="Microsoft YaHei" charset="-122"/>
                <a:ea typeface="Microsoft YaHei" charset="-122"/>
                <a:cs typeface="Microsoft YaHei" charset="-122"/>
              </a:rPr>
              <a:t>如果两个点在同一个簇，那么它们</a:t>
            </a:r>
            <a:r>
              <a:rPr lang="zh-CN" altLang="en-US" sz="2800" spc="-15" dirty="0">
                <a:latin typeface="Microsoft YaHei" charset="-122"/>
                <a:ea typeface="Microsoft YaHei" charset="-122"/>
                <a:cs typeface="Microsoft YaHei" charset="-122"/>
              </a:rPr>
              <a:t>很</a:t>
            </a:r>
            <a:r>
              <a:rPr lang="zh-CN" altLang="en-US" sz="2800" spc="-5" dirty="0">
                <a:latin typeface="Microsoft YaHei" charset="-122"/>
                <a:ea typeface="Microsoft YaHei" charset="-122"/>
                <a:cs typeface="Microsoft YaHei" charset="-122"/>
              </a:rPr>
              <a:t>有可能属于</a:t>
            </a:r>
            <a:r>
              <a:rPr lang="zh-CN" altLang="en-US" sz="2800" spc="-15" dirty="0">
                <a:latin typeface="Microsoft YaHei" charset="-122"/>
                <a:ea typeface="Microsoft YaHei" charset="-122"/>
                <a:cs typeface="Microsoft YaHei" charset="-122"/>
              </a:rPr>
              <a:t>同</a:t>
            </a:r>
            <a:r>
              <a:rPr lang="zh-CN" altLang="en-US" sz="2800" spc="-5" dirty="0">
                <a:latin typeface="Microsoft YaHei" charset="-122"/>
                <a:ea typeface="Microsoft YaHei" charset="-122"/>
                <a:cs typeface="Microsoft YaHei" charset="-122"/>
              </a:rPr>
              <a:t>一个类别。</a:t>
            </a:r>
            <a:endParaRPr lang="en-US" altLang="zh-CN" sz="2800" spc="-5" dirty="0">
              <a:latin typeface="Microsoft YaHei" charset="-122"/>
              <a:ea typeface="Microsoft YaHei" charset="-122"/>
              <a:cs typeface="Microsoft YaHei" charset="-122"/>
            </a:endParaRPr>
          </a:p>
          <a:p>
            <a:pPr marL="630555" lvl="1" indent="-446405">
              <a:lnSpc>
                <a:spcPct val="100000"/>
              </a:lnSpc>
              <a:spcBef>
                <a:spcPts val="790"/>
              </a:spcBef>
              <a:buClr>
                <a:srgbClr val="09405E"/>
              </a:buClr>
              <a:buFont typeface="Wingdings" charset="2"/>
              <a:buChar char="l"/>
              <a:tabLst>
                <a:tab pos="459105" algn="l"/>
                <a:tab pos="459740" algn="l"/>
              </a:tabLst>
            </a:pPr>
            <a:endParaRPr lang="zh-CN" altLang="en-US" sz="2200" dirty="0">
              <a:latin typeface="Microsoft YaHei" charset="-122"/>
              <a:ea typeface="Microsoft YaHei" charset="-122"/>
              <a:cs typeface="Microsoft YaHei" charset="-122"/>
            </a:endParaRPr>
          </a:p>
          <a:p>
            <a:pPr marL="459105" indent="-446405">
              <a:lnSpc>
                <a:spcPct val="100000"/>
              </a:lnSpc>
              <a:spcBef>
                <a:spcPts val="565"/>
              </a:spcBef>
              <a:buClr>
                <a:srgbClr val="09405E"/>
              </a:buClr>
              <a:buFont typeface="Wingdings"/>
              <a:buChar char="◼"/>
              <a:tabLst>
                <a:tab pos="459105" algn="l"/>
                <a:tab pos="459740" algn="l"/>
              </a:tabLst>
            </a:pPr>
            <a:r>
              <a:rPr lang="zh-CN" altLang="en-US" sz="2600" spc="-5" dirty="0">
                <a:solidFill>
                  <a:srgbClr val="002060"/>
                </a:solidFill>
                <a:latin typeface="Microsoft YaHei" charset="-122"/>
                <a:ea typeface="Microsoft YaHei" charset="-122"/>
                <a:cs typeface="Microsoft YaHei" charset="-122"/>
              </a:rPr>
              <a:t>可视为平滑性假设的一个特例，因为聚类通常只定义在高密度区域。</a:t>
            </a:r>
            <a:endParaRPr lang="en-US" altLang="zh-CN" sz="2600" spc="-5" dirty="0">
              <a:solidFill>
                <a:srgbClr val="002060"/>
              </a:solidFill>
              <a:latin typeface="Microsoft YaHei" charset="-122"/>
              <a:ea typeface="Microsoft YaHei" charset="-122"/>
              <a:cs typeface="Microsoft YaHei" charset="-122"/>
            </a:endParaRPr>
          </a:p>
          <a:p>
            <a:pPr marL="459105" indent="-446405">
              <a:lnSpc>
                <a:spcPct val="100000"/>
              </a:lnSpc>
              <a:spcBef>
                <a:spcPts val="565"/>
              </a:spcBef>
              <a:buClr>
                <a:srgbClr val="09405E"/>
              </a:buClr>
              <a:buFont typeface="Wingdings"/>
              <a:buChar char="◼"/>
              <a:tabLst>
                <a:tab pos="459105" algn="l"/>
                <a:tab pos="459740" algn="l"/>
              </a:tabLst>
            </a:pPr>
            <a:r>
              <a:rPr lang="zh-CN" altLang="en-US" sz="2600" spc="-5" dirty="0">
                <a:solidFill>
                  <a:srgbClr val="002060"/>
                </a:solidFill>
                <a:latin typeface="Microsoft YaHei" charset="-122"/>
                <a:ea typeface="Microsoft YaHei" charset="-122"/>
                <a:cs typeface="Microsoft YaHei" charset="-122"/>
              </a:rPr>
              <a:t>等价形式：</a:t>
            </a:r>
            <a:r>
              <a:rPr lang="zh-CN" altLang="en-US" sz="2800" dirty="0">
                <a:solidFill>
                  <a:srgbClr val="C00000"/>
                </a:solidFill>
                <a:latin typeface="Microsoft YaHei" charset="-122"/>
                <a:ea typeface="Microsoft YaHei" charset="-122"/>
                <a:cs typeface="Microsoft YaHei" charset="-122"/>
              </a:rPr>
              <a:t>低密度分割</a:t>
            </a:r>
            <a:r>
              <a:rPr lang="zh-CN" altLang="en-US" sz="2800" spc="-5"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决策边界应该在低</a:t>
            </a:r>
            <a:r>
              <a:rPr lang="zh-CN" altLang="en-US" sz="2800" spc="-15" dirty="0">
                <a:latin typeface="Microsoft YaHei" charset="-122"/>
                <a:ea typeface="Microsoft YaHei" charset="-122"/>
                <a:cs typeface="Microsoft YaHei" charset="-122"/>
              </a:rPr>
              <a:t>密</a:t>
            </a:r>
            <a:r>
              <a:rPr lang="zh-CN" altLang="en-US" sz="2800" dirty="0">
                <a:latin typeface="Microsoft YaHei" charset="-122"/>
                <a:ea typeface="Microsoft YaHei" charset="-122"/>
                <a:cs typeface="Microsoft YaHei" charset="-122"/>
              </a:rPr>
              <a:t>度区</a:t>
            </a:r>
            <a:r>
              <a:rPr lang="zh-CN" altLang="en-US" sz="2800" spc="-5" dirty="0">
                <a:latin typeface="Microsoft YaHei" charset="-122"/>
                <a:ea typeface="Microsoft YaHei" charset="-122"/>
                <a:cs typeface="Microsoft YaHei" charset="-122"/>
              </a:rPr>
              <a:t>域。</a:t>
            </a:r>
            <a:endParaRPr lang="zh-CN" altLang="en-US" sz="24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a:xfrm>
            <a:off x="858779" y="173038"/>
            <a:ext cx="5884921" cy="392112"/>
          </a:xfrm>
        </p:spPr>
        <p:txBody>
          <a:bodyPr/>
          <a:lstStyle/>
          <a:p>
            <a:r>
              <a:rPr lang="zh-CN" altLang="en-US" spc="-5" dirty="0">
                <a:solidFill>
                  <a:srgbClr val="FFFFFF"/>
                </a:solidFill>
                <a:latin typeface="Microsoft YaHei"/>
                <a:cs typeface="Microsoft YaHei"/>
              </a:rPr>
              <a:t>聚类假</a:t>
            </a:r>
            <a:r>
              <a:rPr lang="zh-CN" altLang="en-US" dirty="0">
                <a:solidFill>
                  <a:srgbClr val="FFFFFF"/>
                </a:solidFill>
                <a:latin typeface="Microsoft YaHei"/>
                <a:cs typeface="Microsoft YaHei"/>
              </a:rPr>
              <a:t>设</a:t>
            </a:r>
            <a:r>
              <a:rPr lang="zh-CN" altLang="en-US" spc="-5" dirty="0">
                <a:solidFill>
                  <a:srgbClr val="FFFFFF"/>
                </a:solidFill>
                <a:latin typeface="Microsoft YaHei"/>
                <a:cs typeface="Microsoft YaHei"/>
              </a:rPr>
              <a:t>（</a:t>
            </a:r>
            <a:r>
              <a:rPr lang="en-US" altLang="zh-CN" spc="-5" dirty="0">
                <a:solidFill>
                  <a:srgbClr val="FFFFFF"/>
                </a:solidFill>
                <a:latin typeface="Microsoft YaHei"/>
                <a:cs typeface="Microsoft YaHei"/>
              </a:rPr>
              <a:t>cluster</a:t>
            </a:r>
            <a:r>
              <a:rPr lang="en-US" altLang="zh-CN" spc="-60" dirty="0">
                <a:solidFill>
                  <a:srgbClr val="FFFFFF"/>
                </a:solidFill>
                <a:latin typeface="Microsoft YaHei"/>
                <a:cs typeface="Microsoft YaHei"/>
              </a:rPr>
              <a:t> </a:t>
            </a:r>
            <a:r>
              <a:rPr lang="en-US" altLang="zh-CN" dirty="0">
                <a:solidFill>
                  <a:srgbClr val="FFFFFF"/>
                </a:solidFill>
                <a:latin typeface="Microsoft YaHei"/>
                <a:cs typeface="Microsoft YaHei"/>
              </a:rPr>
              <a:t>assumption</a:t>
            </a:r>
            <a:r>
              <a:rPr lang="zh-CN" altLang="en-US" dirty="0">
                <a:solidFill>
                  <a:srgbClr val="FFFFFF"/>
                </a:solidFill>
                <a:latin typeface="Microsoft YaHei"/>
                <a:cs typeface="Microsoft YaHei"/>
              </a:rPr>
              <a:t>）</a:t>
            </a:r>
            <a:endParaRPr lang="zh-CN" altLang="en-US" dirty="0"/>
          </a:p>
        </p:txBody>
      </p:sp>
      <p:sp>
        <p:nvSpPr>
          <p:cNvPr id="4" name="object 7"/>
          <p:cNvSpPr/>
          <p:nvPr/>
        </p:nvSpPr>
        <p:spPr>
          <a:xfrm>
            <a:off x="1597501" y="3945466"/>
            <a:ext cx="3386984" cy="269588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20333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0041466" y="4696524"/>
            <a:ext cx="1811867" cy="2047175"/>
          </a:xfrm>
          <a:prstGeom prst="rect">
            <a:avLst/>
          </a:prstGeom>
        </p:spPr>
      </p:pic>
      <mc:AlternateContent xmlns:mc="http://schemas.openxmlformats.org/markup-compatibility/2006" xmlns:a14="http://schemas.microsoft.com/office/drawing/2010/main">
        <mc:Choice Requires="a14">
          <p:sp>
            <p:nvSpPr>
              <p:cNvPr id="2" name="内容占位符 1"/>
              <p:cNvSpPr>
                <a:spLocks noGrp="1"/>
              </p:cNvSpPr>
              <p:nvPr>
                <p:ph sz="quarter" idx="10"/>
              </p:nvPr>
            </p:nvSpPr>
            <p:spPr>
              <a:xfrm>
                <a:off x="630237" y="1147763"/>
                <a:ext cx="11002963" cy="3133725"/>
              </a:xfrm>
            </p:spPr>
            <p:txBody>
              <a:bodyPr/>
              <a:lstStyle/>
              <a:p>
                <a:r>
                  <a:rPr kumimoji="1" lang="zh-CN" altLang="en-US" sz="2800" dirty="0">
                    <a:latin typeface="Microsoft YaHei" charset="-122"/>
                    <a:ea typeface="Microsoft YaHei" charset="-122"/>
                    <a:cs typeface="Microsoft YaHei" charset="-122"/>
                  </a:rPr>
                  <a:t>目标函数：</a:t>
                </a:r>
                <a:endParaRPr lang="en-US" altLang="zh-CN" sz="2800" spc="-5" dirty="0">
                  <a:solidFill>
                    <a:srgbClr val="094162"/>
                  </a:solidFill>
                  <a:latin typeface="Microsoft YaHei" charset="-122"/>
                  <a:ea typeface="Microsoft YaHei" charset="-122"/>
                  <a:cs typeface="Microsoft YaHei" charset="-122"/>
                </a:endParaRPr>
              </a:p>
              <a:p>
                <a:endParaRPr lang="en-US" altLang="zh-CN" sz="2800" spc="-5" dirty="0">
                  <a:solidFill>
                    <a:srgbClr val="094162"/>
                  </a:solidFill>
                  <a:latin typeface="Microsoft YaHei" charset="-122"/>
                  <a:ea typeface="Microsoft YaHei" charset="-122"/>
                  <a:cs typeface="Microsoft YaHei" charset="-122"/>
                </a:endParaRPr>
              </a:p>
              <a:p>
                <a:endParaRPr lang="en-US" altLang="zh-CN" sz="2800" spc="-5" dirty="0">
                  <a:solidFill>
                    <a:srgbClr val="094162"/>
                  </a:solidFill>
                  <a:latin typeface="Microsoft YaHei" charset="-122"/>
                  <a:ea typeface="Microsoft YaHei" charset="-122"/>
                  <a:cs typeface="Microsoft YaHei" charset="-122"/>
                </a:endParaRPr>
              </a:p>
              <a:p>
                <a:endParaRPr lang="en-US" altLang="zh-CN" sz="2800" spc="-5" dirty="0">
                  <a:solidFill>
                    <a:srgbClr val="094162"/>
                  </a:solidFill>
                  <a:latin typeface="Microsoft YaHei" charset="-122"/>
                  <a:ea typeface="Microsoft YaHei" charset="-122"/>
                  <a:cs typeface="Microsoft YaHei" charset="-122"/>
                </a:endParaRPr>
              </a:p>
              <a:p>
                <a:r>
                  <a:rPr lang="en-US" altLang="zh-CN" sz="2800" dirty="0" err="1"/>
                  <a:t>LapSVM</a:t>
                </a:r>
                <a:r>
                  <a:rPr lang="en-US" altLang="zh-CN" sz="2800" dirty="0"/>
                  <a:t> (Belkin et al., 2006)</a:t>
                </a:r>
                <a:r>
                  <a:rPr lang="zh-CN" altLang="en-US" sz="2800" dirty="0"/>
                  <a:t>：</a:t>
                </a:r>
                <a14:m>
                  <m:oMath xmlns:m="http://schemas.openxmlformats.org/officeDocument/2006/math">
                    <m:r>
                      <a:rPr lang="en-US" altLang="zh-CN" sz="2800" i="1">
                        <a:solidFill>
                          <a:srgbClr val="094162"/>
                        </a:solidFill>
                        <a:latin typeface="Cambria Math" charset="0"/>
                        <a:ea typeface="Cambria Math" charset="0"/>
                        <a:cs typeface="Cambria Math" charset="0"/>
                      </a:rPr>
                      <m:t>ℒ</m:t>
                    </m:r>
                    <m:d>
                      <m:dPr>
                        <m:ctrlPr>
                          <a:rPr lang="en-US" altLang="zh-CN" sz="2800" i="1">
                            <a:solidFill>
                              <a:srgbClr val="094162"/>
                            </a:solidFill>
                            <a:latin typeface="Cambria Math" charset="0"/>
                            <a:ea typeface="Cambria Math" charset="0"/>
                            <a:cs typeface="Cambria Math" charset="0"/>
                          </a:rPr>
                        </m:ctrlPr>
                      </m:dPr>
                      <m:e>
                        <m:sSub>
                          <m:sSubPr>
                            <m:ctrlPr>
                              <a:rPr lang="en-US" altLang="zh-CN" sz="2800" i="1">
                                <a:solidFill>
                                  <a:srgbClr val="094162"/>
                                </a:solidFill>
                                <a:latin typeface="Cambria Math" charset="0"/>
                                <a:ea typeface="Times New Roman" charset="0"/>
                                <a:cs typeface="Times New Roman" charset="0"/>
                              </a:rPr>
                            </m:ctrlPr>
                          </m:sSubPr>
                          <m:e>
                            <m:acc>
                              <m:accPr>
                                <m:chr m:val="̂"/>
                                <m:ctrlPr>
                                  <a:rPr lang="en-US" altLang="zh-CN" sz="2800" i="1">
                                    <a:solidFill>
                                      <a:srgbClr val="094162"/>
                                    </a:solidFill>
                                    <a:latin typeface="Cambria Math" charset="0"/>
                                    <a:ea typeface="Times New Roman" charset="0"/>
                                    <a:cs typeface="Times New Roman" charset="0"/>
                                  </a:rPr>
                                </m:ctrlPr>
                              </m:accPr>
                              <m:e>
                                <m:r>
                                  <a:rPr lang="en-US" altLang="zh-CN" sz="2800" i="1">
                                    <a:solidFill>
                                      <a:srgbClr val="094162"/>
                                    </a:solidFill>
                                    <a:latin typeface="Cambria Math" charset="0"/>
                                    <a:ea typeface="Times New Roman" charset="0"/>
                                    <a:cs typeface="Times New Roman" charset="0"/>
                                  </a:rPr>
                                  <m:t>𝑦</m:t>
                                </m:r>
                              </m:e>
                            </m:acc>
                          </m:e>
                          <m:sub>
                            <m:r>
                              <a:rPr lang="en-US" altLang="zh-CN" sz="2800" i="1">
                                <a:solidFill>
                                  <a:srgbClr val="094162"/>
                                </a:solidFill>
                                <a:latin typeface="Cambria Math" charset="0"/>
                                <a:ea typeface="Times New Roman" charset="0"/>
                                <a:cs typeface="Times New Roman" charset="0"/>
                              </a:rPr>
                              <m:t>𝑖</m:t>
                            </m:r>
                          </m:sub>
                        </m:sSub>
                        <m:r>
                          <a:rPr lang="en-US" altLang="zh-CN" sz="2800" i="1">
                            <a:solidFill>
                              <a:srgbClr val="094162"/>
                            </a:solidFill>
                            <a:latin typeface="Cambria Math" charset="0"/>
                            <a:ea typeface="Times New Roman" charset="0"/>
                            <a:cs typeface="Times New Roman" charset="0"/>
                          </a:rPr>
                          <m:t>,</m:t>
                        </m:r>
                        <m:sSub>
                          <m:sSubPr>
                            <m:ctrlPr>
                              <a:rPr lang="en-US" altLang="zh-CN" sz="2800" i="1">
                                <a:solidFill>
                                  <a:srgbClr val="094162"/>
                                </a:solidFill>
                                <a:latin typeface="Cambria Math" charset="0"/>
                                <a:ea typeface="Times New Roman" charset="0"/>
                                <a:cs typeface="Times New Roman" charset="0"/>
                              </a:rPr>
                            </m:ctrlPr>
                          </m:sSubPr>
                          <m:e>
                            <m:r>
                              <a:rPr lang="en-US" altLang="zh-CN" sz="2800" i="1">
                                <a:solidFill>
                                  <a:srgbClr val="094162"/>
                                </a:solidFill>
                                <a:latin typeface="Cambria Math" charset="0"/>
                                <a:ea typeface="Times New Roman" charset="0"/>
                                <a:cs typeface="Times New Roman" charset="0"/>
                              </a:rPr>
                              <m:t>𝑦</m:t>
                            </m:r>
                          </m:e>
                          <m:sub>
                            <m:r>
                              <a:rPr lang="en-US" altLang="zh-CN" sz="2800" i="1">
                                <a:solidFill>
                                  <a:srgbClr val="094162"/>
                                </a:solidFill>
                                <a:latin typeface="Cambria Math" charset="0"/>
                                <a:ea typeface="Times New Roman" charset="0"/>
                                <a:cs typeface="Times New Roman" charset="0"/>
                              </a:rPr>
                              <m:t>𝑖</m:t>
                            </m:r>
                          </m:sub>
                        </m:sSub>
                      </m:e>
                    </m:d>
                    <m:r>
                      <a:rPr lang="en-US" altLang="zh-CN" sz="2800" b="0" i="1" smtClean="0">
                        <a:solidFill>
                          <a:srgbClr val="094162"/>
                        </a:solidFill>
                        <a:latin typeface="Cambria Math" charset="0"/>
                        <a:ea typeface="Times New Roman" charset="0"/>
                        <a:cs typeface="Times New Roman" charset="0"/>
                      </a:rPr>
                      <m:t>=</m:t>
                    </m:r>
                    <m:r>
                      <m:rPr>
                        <m:nor/>
                      </m:rPr>
                      <a:rPr lang="zh-CN" altLang="en-US" sz="2800" dirty="0">
                        <a:latin typeface="Microsoft YaHei" charset="-122"/>
                        <a:ea typeface="Microsoft YaHei" charset="-122"/>
                        <a:cs typeface="Microsoft YaHei" charset="-122"/>
                      </a:rPr>
                      <m:t>合页损失</m:t>
                    </m:r>
                    <m:r>
                      <m:rPr>
                        <m:nor/>
                      </m:rPr>
                      <a:rPr lang="en-US" altLang="zh-CN" sz="2800" dirty="0">
                        <a:latin typeface="Microsoft YaHei" charset="-122"/>
                        <a:ea typeface="Microsoft YaHei" charset="-122"/>
                        <a:cs typeface="Microsoft YaHei" charset="-122"/>
                      </a:rPr>
                      <m:t>+</m:t>
                    </m:r>
                    <m:r>
                      <m:rPr>
                        <m:nor/>
                      </m:rPr>
                      <a:rPr lang="zh-CN" altLang="en-US" sz="2800" dirty="0">
                        <a:latin typeface="Microsoft YaHei" charset="-122"/>
                        <a:ea typeface="Microsoft YaHei" charset="-122"/>
                        <a:cs typeface="Microsoft YaHei" charset="-122"/>
                      </a:rPr>
                      <m:t>正则</m:t>
                    </m:r>
                  </m:oMath>
                </a14:m>
                <a:endParaRPr lang="en-US" altLang="zh-CN" sz="2800" spc="-5" dirty="0">
                  <a:solidFill>
                    <a:srgbClr val="094162"/>
                  </a:solidFill>
                  <a:latin typeface="Microsoft YaHei" charset="-122"/>
                  <a:ea typeface="Microsoft YaHei" charset="-122"/>
                  <a:cs typeface="Microsoft YaHei" charset="-122"/>
                </a:endParaRPr>
              </a:p>
              <a:p>
                <a:r>
                  <a:rPr lang="en-US" altLang="zh-CN" sz="2800" dirty="0"/>
                  <a:t>Deep learning via semi-supervised embedding(Weston et al., 2008): </a:t>
                </a:r>
              </a:p>
              <a:p>
                <a:pPr lvl="1"/>
                <a:r>
                  <a:rPr lang="zh-CN" altLang="en-US" sz="2800" spc="-5" dirty="0">
                    <a:solidFill>
                      <a:srgbClr val="094162"/>
                    </a:solidFill>
                    <a:latin typeface="Microsoft YaHei" charset="-122"/>
                    <a:ea typeface="Microsoft YaHei" charset="-122"/>
                    <a:cs typeface="Microsoft YaHei" charset="-122"/>
                  </a:rPr>
                  <a:t> 最终输出层和中间层输出均增加平滑性约束</a:t>
                </a:r>
              </a:p>
              <a:p>
                <a:endParaRPr kumimoji="1" lang="zh-CN" altLang="en-US" sz="2800" dirty="0">
                  <a:latin typeface="Microsoft YaHei" charset="-122"/>
                  <a:ea typeface="Microsoft YaHei" charset="-122"/>
                  <a:cs typeface="Microsoft YaHei" charset="-122"/>
                </a:endParaRPr>
              </a:p>
            </p:txBody>
          </p:sp>
        </mc:Choice>
        <mc:Fallback xmlns="">
          <p:sp>
            <p:nvSpPr>
              <p:cNvPr id="2" name="内容占位符 1"/>
              <p:cNvSpPr>
                <a:spLocks noGrp="1" noRot="1" noChangeAspect="1" noMove="1" noResize="1" noEditPoints="1" noAdjustHandles="1" noChangeArrowheads="1" noChangeShapeType="1" noTextEdit="1"/>
              </p:cNvSpPr>
              <p:nvPr>
                <p:ph sz="quarter" idx="10"/>
              </p:nvPr>
            </p:nvSpPr>
            <p:spPr>
              <a:xfrm>
                <a:off x="630237" y="1147763"/>
                <a:ext cx="11002963" cy="3133725"/>
              </a:xfrm>
              <a:blipFill rotWithShape="0">
                <a:blip r:embed="rId3"/>
                <a:stretch>
                  <a:fillRect l="-942" b="-45331"/>
                </a:stretch>
              </a:blipFill>
            </p:spPr>
            <p:txBody>
              <a:bodyPr/>
              <a:lstStyle/>
              <a:p>
                <a:r>
                  <a:rPr lang="zh-CN" altLang="en-US">
                    <a:noFill/>
                  </a:rPr>
                  <a:t> </a:t>
                </a:r>
              </a:p>
            </p:txBody>
          </p:sp>
        </mc:Fallback>
      </mc:AlternateContent>
      <p:sp>
        <p:nvSpPr>
          <p:cNvPr id="3" name="文本占位符 2"/>
          <p:cNvSpPr>
            <a:spLocks noGrp="1"/>
          </p:cNvSpPr>
          <p:nvPr>
            <p:ph type="body" sz="quarter" idx="12"/>
          </p:nvPr>
        </p:nvSpPr>
        <p:spPr/>
        <p:txBody>
          <a:bodyPr/>
          <a:lstStyle/>
          <a:p>
            <a:r>
              <a:rPr kumimoji="1" lang="zh-CN" altLang="en-US" dirty="0"/>
              <a:t>更一般地，基于图的半监督学习</a:t>
            </a:r>
          </a:p>
        </p:txBody>
      </p:sp>
      <mc:AlternateContent xmlns:mc="http://schemas.openxmlformats.org/markup-compatibility/2006" xmlns:a14="http://schemas.microsoft.com/office/drawing/2010/main">
        <mc:Choice Requires="a14">
          <p:sp>
            <p:nvSpPr>
              <p:cNvPr id="5" name="矩形 4"/>
              <p:cNvSpPr/>
              <p:nvPr/>
            </p:nvSpPr>
            <p:spPr>
              <a:xfrm>
                <a:off x="1344578" y="1918978"/>
                <a:ext cx="3872790"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94162"/>
                          </a:solidFill>
                          <a:latin typeface="Cambria Math" charset="0"/>
                          <a:ea typeface="Times New Roman" charset="0"/>
                          <a:cs typeface="Times New Roman" charset="0"/>
                        </a:rPr>
                        <m:t>𝐽</m:t>
                      </m:r>
                      <m:r>
                        <a:rPr lang="en-US" altLang="zh-CN" sz="2800" b="0" i="1" smtClean="0">
                          <a:solidFill>
                            <a:srgbClr val="094162"/>
                          </a:solidFill>
                          <a:latin typeface="Cambria Math" charset="0"/>
                          <a:ea typeface="Times New Roman" charset="0"/>
                          <a:cs typeface="Times New Roman" charset="0"/>
                        </a:rPr>
                        <m:t>=</m:t>
                      </m:r>
                      <m:nary>
                        <m:naryPr>
                          <m:chr m:val="∑"/>
                          <m:limLoc m:val="subSup"/>
                          <m:ctrlPr>
                            <a:rPr lang="is-IS" altLang="zh-CN" sz="2800" i="1" smtClean="0">
                              <a:solidFill>
                                <a:srgbClr val="00B050"/>
                              </a:solidFill>
                              <a:latin typeface="Cambria Math" charset="0"/>
                              <a:ea typeface="Times New Roman" charset="0"/>
                              <a:cs typeface="Times New Roman" charset="0"/>
                            </a:rPr>
                          </m:ctrlPr>
                        </m:naryPr>
                        <m:sub>
                          <m:r>
                            <m:rPr>
                              <m:brk m:alnAt="25"/>
                            </m:rPr>
                            <a:rPr lang="en-US" altLang="zh-CN" sz="2800" i="1">
                              <a:solidFill>
                                <a:srgbClr val="00B050"/>
                              </a:solidFill>
                              <a:latin typeface="Cambria Math" charset="0"/>
                              <a:ea typeface="Times New Roman" charset="0"/>
                              <a:cs typeface="Times New Roman" charset="0"/>
                            </a:rPr>
                            <m:t>𝑖</m:t>
                          </m:r>
                          <m:r>
                            <a:rPr lang="en-US" altLang="zh-CN" sz="2800" i="1">
                              <a:solidFill>
                                <a:srgbClr val="00B050"/>
                              </a:solidFill>
                              <a:latin typeface="Cambria Math" charset="0"/>
                              <a:ea typeface="Times New Roman" charset="0"/>
                              <a:cs typeface="Times New Roman" charset="0"/>
                            </a:rPr>
                            <m:t>=1</m:t>
                          </m:r>
                        </m:sub>
                        <m:sup>
                          <m:r>
                            <a:rPr lang="en-US" altLang="zh-CN" sz="2800" b="0" i="1" smtClean="0">
                              <a:solidFill>
                                <a:srgbClr val="00B050"/>
                              </a:solidFill>
                              <a:latin typeface="Cambria Math" charset="0"/>
                              <a:ea typeface="Times New Roman" charset="0"/>
                              <a:cs typeface="Times New Roman" charset="0"/>
                            </a:rPr>
                            <m:t>𝐿</m:t>
                          </m:r>
                        </m:sup>
                        <m:e>
                          <m:r>
                            <a:rPr lang="en-US" altLang="zh-CN" sz="2800" i="1" smtClean="0">
                              <a:solidFill>
                                <a:srgbClr val="00B050"/>
                              </a:solidFill>
                              <a:latin typeface="Cambria Math" charset="0"/>
                              <a:ea typeface="Cambria Math" charset="0"/>
                              <a:cs typeface="Cambria Math" charset="0"/>
                            </a:rPr>
                            <m:t>ℒ</m:t>
                          </m:r>
                          <m:r>
                            <a:rPr lang="en-US" altLang="zh-CN" sz="2800" b="0" i="1" smtClean="0">
                              <a:solidFill>
                                <a:srgbClr val="00B050"/>
                              </a:solidFill>
                              <a:latin typeface="Cambria Math" charset="0"/>
                              <a:ea typeface="Cambria Math" charset="0"/>
                              <a:cs typeface="Cambria Math" charset="0"/>
                            </a:rPr>
                            <m:t>(</m:t>
                          </m:r>
                          <m:sSub>
                            <m:sSubPr>
                              <m:ctrlPr>
                                <a:rPr lang="en-US" altLang="zh-CN" sz="2800" i="1">
                                  <a:solidFill>
                                    <a:srgbClr val="00B050"/>
                                  </a:solidFill>
                                  <a:latin typeface="Cambria Math" charset="0"/>
                                  <a:ea typeface="Times New Roman" charset="0"/>
                                  <a:cs typeface="Times New Roman" charset="0"/>
                                </a:rPr>
                              </m:ctrlPr>
                            </m:sSubPr>
                            <m:e>
                              <m:acc>
                                <m:accPr>
                                  <m:chr m:val="̂"/>
                                  <m:ctrlPr>
                                    <a:rPr lang="en-US" altLang="zh-CN" sz="2800" i="1">
                                      <a:solidFill>
                                        <a:srgbClr val="00B050"/>
                                      </a:solidFill>
                                      <a:latin typeface="Cambria Math" charset="0"/>
                                      <a:ea typeface="Times New Roman" charset="0"/>
                                      <a:cs typeface="Times New Roman" charset="0"/>
                                    </a:rPr>
                                  </m:ctrlPr>
                                </m:accPr>
                                <m:e>
                                  <m:r>
                                    <a:rPr lang="en-US" altLang="zh-CN" sz="2800" i="1">
                                      <a:solidFill>
                                        <a:srgbClr val="00B050"/>
                                      </a:solidFill>
                                      <a:latin typeface="Cambria Math" charset="0"/>
                                      <a:ea typeface="Times New Roman" charset="0"/>
                                      <a:cs typeface="Times New Roman" charset="0"/>
                                    </a:rPr>
                                    <m:t>𝑦</m:t>
                                  </m:r>
                                </m:e>
                              </m:acc>
                            </m:e>
                            <m:sub>
                              <m:r>
                                <a:rPr lang="en-US" altLang="zh-CN" sz="2800" i="1">
                                  <a:solidFill>
                                    <a:srgbClr val="00B050"/>
                                  </a:solidFill>
                                  <a:latin typeface="Cambria Math" charset="0"/>
                                  <a:ea typeface="Times New Roman" charset="0"/>
                                  <a:cs typeface="Times New Roman" charset="0"/>
                                </a:rPr>
                                <m:t>𝑖</m:t>
                              </m:r>
                            </m:sub>
                          </m:sSub>
                          <m:r>
                            <a:rPr lang="en-US" altLang="zh-CN" sz="2800" b="0" i="1" smtClean="0">
                              <a:solidFill>
                                <a:srgbClr val="00B050"/>
                              </a:solidFill>
                              <a:latin typeface="Cambria Math" charset="0"/>
                              <a:ea typeface="Times New Roman" charset="0"/>
                              <a:cs typeface="Times New Roman" charset="0"/>
                            </a:rPr>
                            <m:t>,</m:t>
                          </m:r>
                          <m:sSub>
                            <m:sSubPr>
                              <m:ctrlPr>
                                <a:rPr lang="en-US" altLang="zh-CN" sz="2800" i="1">
                                  <a:solidFill>
                                    <a:srgbClr val="00B050"/>
                                  </a:solidFill>
                                  <a:latin typeface="Cambria Math" charset="0"/>
                                  <a:ea typeface="Times New Roman" charset="0"/>
                                  <a:cs typeface="Times New Roman" charset="0"/>
                                </a:rPr>
                              </m:ctrlPr>
                            </m:sSubPr>
                            <m:e>
                              <m:r>
                                <a:rPr lang="en-US" altLang="zh-CN" sz="2800" b="0" i="1" smtClean="0">
                                  <a:solidFill>
                                    <a:srgbClr val="00B050"/>
                                  </a:solidFill>
                                  <a:latin typeface="Cambria Math" charset="0"/>
                                  <a:ea typeface="Times New Roman" charset="0"/>
                                  <a:cs typeface="Times New Roman" charset="0"/>
                                </a:rPr>
                                <m:t>𝑦</m:t>
                              </m:r>
                            </m:e>
                            <m:sub>
                              <m:r>
                                <a:rPr lang="en-US" altLang="zh-CN" sz="2800" i="1">
                                  <a:solidFill>
                                    <a:srgbClr val="00B050"/>
                                  </a:solidFill>
                                  <a:latin typeface="Cambria Math" charset="0"/>
                                  <a:ea typeface="Times New Roman" charset="0"/>
                                  <a:cs typeface="Times New Roman" charset="0"/>
                                </a:rPr>
                                <m:t>𝑖</m:t>
                              </m:r>
                            </m:sub>
                          </m:sSub>
                          <m:r>
                            <a:rPr lang="en-US" altLang="zh-CN" sz="2800" b="0" i="1" smtClean="0">
                              <a:solidFill>
                                <a:srgbClr val="00B050"/>
                              </a:solidFill>
                              <a:latin typeface="Cambria Math" charset="0"/>
                              <a:ea typeface="Cambria Math" charset="0"/>
                              <a:cs typeface="Cambria Math" charset="0"/>
                            </a:rPr>
                            <m:t>)</m:t>
                          </m:r>
                        </m:e>
                      </m:nary>
                      <m:r>
                        <a:rPr lang="en-US" altLang="zh-CN" sz="2800" b="0" i="1" smtClean="0">
                          <a:solidFill>
                            <a:srgbClr val="094162"/>
                          </a:solidFill>
                          <a:latin typeface="Cambria Math" charset="0"/>
                          <a:ea typeface="Times New Roman" charset="0"/>
                          <a:cs typeface="Times New Roman" charset="0"/>
                        </a:rPr>
                        <m:t>+</m:t>
                      </m:r>
                      <m:r>
                        <a:rPr lang="en-US" altLang="zh-CN" sz="2800" b="0" i="1" smtClean="0">
                          <a:solidFill>
                            <a:srgbClr val="C00000"/>
                          </a:solidFill>
                          <a:latin typeface="Cambria Math" charset="0"/>
                          <a:ea typeface="Cambria Math" charset="0"/>
                          <a:cs typeface="Cambria Math" charset="0"/>
                        </a:rPr>
                        <m:t>𝜆</m:t>
                      </m:r>
                      <m:r>
                        <a:rPr lang="en-US" altLang="zh-CN" sz="2800" b="0" i="1" smtClean="0">
                          <a:solidFill>
                            <a:srgbClr val="C00000"/>
                          </a:solidFill>
                          <a:latin typeface="Cambria Math" charset="0"/>
                          <a:ea typeface="Times New Roman" charset="0"/>
                          <a:cs typeface="Times New Roman" charset="0"/>
                        </a:rPr>
                        <m:t>𝑆</m:t>
                      </m:r>
                    </m:oMath>
                  </m:oMathPara>
                </a14:m>
                <a:endParaRPr lang="zh-CN" altLang="en-US" sz="2800" dirty="0">
                  <a:solidFill>
                    <a:srgbClr val="C0000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344578" y="1918978"/>
                <a:ext cx="3872790" cy="974177"/>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矩形 6"/>
          <p:cNvSpPr/>
          <p:nvPr/>
        </p:nvSpPr>
        <p:spPr>
          <a:xfrm>
            <a:off x="6530388" y="2144456"/>
            <a:ext cx="3057247" cy="523220"/>
          </a:xfrm>
          <a:prstGeom prst="rect">
            <a:avLst/>
          </a:prstGeom>
        </p:spPr>
        <p:txBody>
          <a:bodyPr wrap="none">
            <a:spAutoFit/>
          </a:bodyPr>
          <a:lstStyle/>
          <a:p>
            <a:r>
              <a:rPr kumimoji="1" lang="zh-CN" altLang="en-US" sz="2800" dirty="0">
                <a:solidFill>
                  <a:srgbClr val="C00000"/>
                </a:solidFill>
                <a:latin typeface="Microsoft YaHei" charset="-122"/>
                <a:ea typeface="Microsoft YaHei" charset="-122"/>
                <a:cs typeface="Microsoft YaHei" charset="-122"/>
              </a:rPr>
              <a:t>平滑性作为正则项</a:t>
            </a:r>
            <a:endParaRPr lang="zh-CN" altLang="en-US" sz="2800" dirty="0">
              <a:solidFill>
                <a:srgbClr val="C00000"/>
              </a:solidFill>
            </a:endParaRPr>
          </a:p>
        </p:txBody>
      </p:sp>
      <p:sp>
        <p:nvSpPr>
          <p:cNvPr id="9" name="矩形 8"/>
          <p:cNvSpPr/>
          <p:nvPr/>
        </p:nvSpPr>
        <p:spPr>
          <a:xfrm>
            <a:off x="1344578" y="3064101"/>
            <a:ext cx="3410549" cy="523220"/>
          </a:xfrm>
          <a:prstGeom prst="rect">
            <a:avLst/>
          </a:prstGeom>
        </p:spPr>
        <p:txBody>
          <a:bodyPr wrap="none">
            <a:spAutoFit/>
          </a:bodyPr>
          <a:lstStyle/>
          <a:p>
            <a:r>
              <a:rPr lang="zh-CN" altLang="en-US" sz="2800" spc="-5" dirty="0">
                <a:solidFill>
                  <a:srgbClr val="00B050"/>
                </a:solidFill>
                <a:latin typeface="Microsoft YaHei" charset="-122"/>
                <a:ea typeface="Microsoft YaHei" charset="-122"/>
                <a:cs typeface="Microsoft YaHei" charset="-122"/>
              </a:rPr>
              <a:t>标注数据上的损失和</a:t>
            </a:r>
            <a:endParaRPr lang="zh-CN" altLang="en-US" sz="2800" dirty="0">
              <a:solidFill>
                <a:srgbClr val="00B050"/>
              </a:solidFill>
            </a:endParaRPr>
          </a:p>
        </p:txBody>
      </p:sp>
    </p:spTree>
    <p:extLst>
      <p:ext uri="{BB962C8B-B14F-4D97-AF65-F5344CB8AC3E}">
        <p14:creationId xmlns:p14="http://schemas.microsoft.com/office/powerpoint/2010/main" val="16774278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75065" y="1300301"/>
            <a:ext cx="9802916" cy="2989522"/>
          </a:xfrm>
        </p:spPr>
        <p:txBody>
          <a:bodyPr/>
          <a:lstStyle/>
          <a:p>
            <a:pPr marL="459105" indent="-446405">
              <a:spcBef>
                <a:spcPts val="100"/>
              </a:spcBef>
              <a:buFont typeface="Wingdings"/>
              <a:buChar char="◼"/>
              <a:tabLst>
                <a:tab pos="459105" algn="l"/>
                <a:tab pos="459740" algn="l"/>
              </a:tabLst>
            </a:pPr>
            <a:r>
              <a:rPr lang="zh-CN" altLang="en-US" sz="2800" dirty="0">
                <a:latin typeface="Microsoft YaHei" charset="-122"/>
                <a:ea typeface="Microsoft YaHei" charset="-122"/>
                <a:cs typeface="Microsoft YaHei" charset="-122"/>
              </a:rPr>
              <a:t>优点</a:t>
            </a:r>
            <a:r>
              <a:rPr lang="en-US" altLang="zh-CN" sz="2800" dirty="0">
                <a:latin typeface="Microsoft YaHei" charset="-122"/>
                <a:ea typeface="Microsoft YaHei" charset="-122"/>
                <a:cs typeface="Microsoft YaHei" charset="-122"/>
              </a:rPr>
              <a:t>:</a:t>
            </a:r>
          </a:p>
          <a:p>
            <a:pPr marL="630555" lvl="1" indent="-446405">
              <a:lnSpc>
                <a:spcPct val="150000"/>
              </a:lnSpc>
              <a:spcBef>
                <a:spcPts val="10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清晰的数学框架</a:t>
            </a:r>
            <a:endParaRPr lang="en-US" altLang="zh-CN" sz="2800" dirty="0">
              <a:latin typeface="Microsoft YaHei" charset="-122"/>
              <a:ea typeface="Microsoft YaHei" charset="-122"/>
              <a:cs typeface="Microsoft YaHei" charset="-122"/>
            </a:endParaRPr>
          </a:p>
          <a:p>
            <a:pPr marL="469900" indent="-457200">
              <a:spcBef>
                <a:spcPts val="100"/>
              </a:spcBef>
              <a:buFont typeface="Wingdings" charset="2"/>
              <a:buChar char="n"/>
              <a:tabLst>
                <a:tab pos="459105" algn="l"/>
                <a:tab pos="459740" algn="l"/>
              </a:tabLst>
            </a:pPr>
            <a:r>
              <a:rPr lang="zh-CN" altLang="en-US" sz="2800" dirty="0">
                <a:latin typeface="Microsoft YaHei" charset="-122"/>
                <a:ea typeface="Microsoft YaHei" charset="-122"/>
                <a:cs typeface="Microsoft YaHei" charset="-122"/>
              </a:rPr>
              <a:t>缺点</a:t>
            </a:r>
            <a:r>
              <a:rPr lang="en-US" altLang="zh-CN" sz="2800" dirty="0">
                <a:latin typeface="Microsoft YaHei" charset="-122"/>
                <a:ea typeface="Microsoft YaHei" charset="-122"/>
                <a:cs typeface="Microsoft YaHei" charset="-122"/>
              </a:rPr>
              <a:t>:</a:t>
            </a:r>
          </a:p>
          <a:p>
            <a:pPr marL="630555" lvl="1" indent="-446405">
              <a:lnSpc>
                <a:spcPct val="150000"/>
              </a:lnSpc>
              <a:spcBef>
                <a:spcPts val="10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图质量差的时候性能差</a:t>
            </a:r>
            <a:endParaRPr lang="en-US" altLang="zh-CN" sz="2800" dirty="0">
              <a:latin typeface="Microsoft YaHei" charset="-122"/>
              <a:ea typeface="Microsoft YaHei" charset="-122"/>
              <a:cs typeface="Microsoft YaHei" charset="-122"/>
            </a:endParaRPr>
          </a:p>
          <a:p>
            <a:pPr marL="630555" lvl="1" indent="-446405">
              <a:lnSpc>
                <a:spcPct val="150000"/>
              </a:lnSpc>
              <a:spcBef>
                <a:spcPts val="10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对图的结构和权重敏感</a:t>
            </a:r>
            <a:endParaRPr lang="en-US" altLang="zh-CN" sz="2800" dirty="0">
              <a:latin typeface="Microsoft YaHei" charset="-122"/>
              <a:ea typeface="Microsoft YaHei" charset="-122"/>
              <a:cs typeface="Microsoft YaHei" charset="-122"/>
            </a:endParaRPr>
          </a:p>
          <a:p>
            <a:pPr marL="630555" lvl="1" indent="-446405">
              <a:lnSpc>
                <a:spcPct val="150000"/>
              </a:lnSpc>
              <a:spcBef>
                <a:spcPts val="100"/>
              </a:spcBef>
              <a:buFont typeface="Wingdings" charset="2"/>
              <a:buChar char="l"/>
              <a:tabLst>
                <a:tab pos="459105" algn="l"/>
                <a:tab pos="459740" algn="l"/>
              </a:tabLst>
            </a:pPr>
            <a:r>
              <a:rPr lang="zh-CN" altLang="en-US" sz="2800" dirty="0">
                <a:latin typeface="Microsoft YaHei" charset="-122"/>
                <a:ea typeface="Microsoft YaHei" charset="-122"/>
                <a:cs typeface="Microsoft YaHei" charset="-122"/>
              </a:rPr>
              <a:t>存储需求大</a:t>
            </a:r>
          </a:p>
        </p:txBody>
      </p:sp>
      <p:sp>
        <p:nvSpPr>
          <p:cNvPr id="3" name="文本占位符 2"/>
          <p:cNvSpPr>
            <a:spLocks noGrp="1"/>
          </p:cNvSpPr>
          <p:nvPr>
            <p:ph type="body" sz="quarter" idx="12"/>
          </p:nvPr>
        </p:nvSpPr>
        <p:spPr>
          <a:xfrm>
            <a:off x="858779" y="173038"/>
            <a:ext cx="8435123" cy="392112"/>
          </a:xfrm>
        </p:spPr>
        <p:txBody>
          <a:bodyPr/>
          <a:lstStyle/>
          <a:p>
            <a:r>
              <a:rPr lang="zh-CN" altLang="en-US" spc="-5" dirty="0">
                <a:solidFill>
                  <a:srgbClr val="FFFFFF"/>
                </a:solidFill>
                <a:latin typeface="Microsoft YaHei"/>
                <a:cs typeface="Microsoft YaHei"/>
              </a:rPr>
              <a:t>基于图的算法的总结</a:t>
            </a:r>
            <a:endParaRPr lang="zh-CN" altLang="en-US" dirty="0">
              <a:cs typeface="Times New Roman" charset="0"/>
            </a:endParaRPr>
          </a:p>
        </p:txBody>
      </p:sp>
      <p:pic>
        <p:nvPicPr>
          <p:cNvPr id="4" name="图片 3"/>
          <p:cNvPicPr>
            <a:picLocks noChangeAspect="1"/>
          </p:cNvPicPr>
          <p:nvPr/>
        </p:nvPicPr>
        <p:blipFill>
          <a:blip r:embed="rId2"/>
          <a:stretch>
            <a:fillRect/>
          </a:stretch>
        </p:blipFill>
        <p:spPr>
          <a:xfrm>
            <a:off x="8242300" y="1579033"/>
            <a:ext cx="3225800" cy="5054600"/>
          </a:xfrm>
          <a:prstGeom prst="rect">
            <a:avLst/>
          </a:prstGeom>
        </p:spPr>
      </p:pic>
    </p:spTree>
    <p:extLst>
      <p:ext uri="{BB962C8B-B14F-4D97-AF65-F5344CB8AC3E}">
        <p14:creationId xmlns:p14="http://schemas.microsoft.com/office/powerpoint/2010/main" val="25087998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8"/>
          <p:cNvSpPr txBox="1">
            <a:spLocks noChangeArrowheads="1"/>
          </p:cNvSpPr>
          <p:nvPr/>
        </p:nvSpPr>
        <p:spPr bwMode="auto">
          <a:xfrm>
            <a:off x="2514600" y="-1179513"/>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27" name="文本框 9"/>
          <p:cNvSpPr txBox="1">
            <a:spLocks noChangeArrowheads="1"/>
          </p:cNvSpPr>
          <p:nvPr/>
        </p:nvSpPr>
        <p:spPr bwMode="auto">
          <a:xfrm>
            <a:off x="2193767" y="3044280"/>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微软雅黑" panose="020B0503020204020204" pitchFamily="34" charset="-122"/>
                <a:ea typeface="微软雅黑" panose="020B0503020204020204" pitchFamily="34" charset="-122"/>
              </a:rPr>
              <a:t>大纲</a:t>
            </a:r>
            <a:endParaRPr lang="en-US" altLang="zh-CN" sz="4400" b="1" dirty="0">
              <a:solidFill>
                <a:schemeClr val="bg1"/>
              </a:solidFill>
              <a:latin typeface="微软雅黑" panose="020B0503020204020204" pitchFamily="34" charset="-122"/>
              <a:ea typeface="微软雅黑" panose="020B0503020204020204" pitchFamily="34" charset="-122"/>
            </a:endParaRPr>
          </a:p>
        </p:txBody>
      </p:sp>
      <p:sp>
        <p:nvSpPr>
          <p:cNvPr id="26632" name="等腰三角形 17"/>
          <p:cNvSpPr>
            <a:spLocks noChangeArrowheads="1"/>
          </p:cNvSpPr>
          <p:nvPr/>
        </p:nvSpPr>
        <p:spPr bwMode="auto">
          <a:xfrm rot="5400000">
            <a:off x="5968206" y="3250407"/>
            <a:ext cx="574675" cy="357188"/>
          </a:xfrm>
          <a:prstGeom prst="triangle">
            <a:avLst>
              <a:gd name="adj" fmla="val 50000"/>
            </a:avLst>
          </a:prstGeom>
          <a:solidFill>
            <a:srgbClr val="09405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object 5"/>
          <p:cNvSpPr txBox="1"/>
          <p:nvPr/>
        </p:nvSpPr>
        <p:spPr>
          <a:xfrm>
            <a:off x="6677659" y="1127725"/>
            <a:ext cx="4362874" cy="4847481"/>
          </a:xfrm>
          <a:prstGeom prst="rect">
            <a:avLst/>
          </a:prstGeom>
        </p:spPr>
        <p:txBody>
          <a:bodyPr vert="horz" wrap="square" lIns="0" tIns="180340" rIns="0" bIns="0" rtlCol="0">
            <a:spAutoFit/>
          </a:bodyPr>
          <a:lstStyle/>
          <a:p>
            <a:pPr marL="298450" indent="-285750">
              <a:spcBef>
                <a:spcPts val="1320"/>
              </a:spcBef>
              <a:buFont typeface="Wingdings"/>
              <a:buChar char="◼"/>
              <a:tabLst>
                <a:tab pos="755650" algn="l"/>
              </a:tabLst>
            </a:pPr>
            <a:r>
              <a:rPr sz="2800" dirty="0">
                <a:solidFill>
                  <a:srgbClr val="7E7E7E"/>
                </a:solidFill>
                <a:latin typeface="Microsoft YaHei" charset="-122"/>
                <a:ea typeface="Microsoft YaHei" charset="-122"/>
                <a:cs typeface="Microsoft YaHei" charset="-122"/>
              </a:rPr>
              <a:t>简介</a:t>
            </a:r>
          </a:p>
          <a:p>
            <a:pPr marL="298450" marR="169545" indent="-285750">
              <a:spcBef>
                <a:spcPts val="1420"/>
              </a:spcBef>
              <a:buFont typeface="Wingdings"/>
              <a:buChar char="◼"/>
              <a:tabLst>
                <a:tab pos="298450" algn="l"/>
              </a:tabLst>
            </a:pPr>
            <a:r>
              <a:rPr sz="2800" dirty="0">
                <a:solidFill>
                  <a:srgbClr val="09405E"/>
                </a:solidFill>
                <a:latin typeface="Microsoft YaHei" charset="-122"/>
                <a:ea typeface="Microsoft YaHei" charset="-122"/>
                <a:cs typeface="Microsoft YaHei" charset="-122"/>
              </a:rPr>
              <a:t>半监督学习算法</a:t>
            </a:r>
          </a:p>
          <a:p>
            <a:pPr marL="755650" lvl="1" indent="-285750">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自我训练</a:t>
            </a:r>
          </a:p>
          <a:p>
            <a:pPr marL="755650" lvl="2" indent="-285750">
              <a:lnSpc>
                <a:spcPct val="100000"/>
              </a:lnSpc>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多视角学习</a:t>
            </a:r>
          </a:p>
          <a:p>
            <a:pPr marL="755650" lvl="2" indent="-285750">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生成模型</a:t>
            </a:r>
          </a:p>
          <a:p>
            <a:pPr marL="755650" lvl="1" indent="-285750">
              <a:lnSpc>
                <a:spcPct val="100000"/>
              </a:lnSpc>
              <a:spcBef>
                <a:spcPts val="1320"/>
              </a:spcBef>
              <a:buFont typeface="Wingdings"/>
              <a:buChar char="◼"/>
              <a:tabLst>
                <a:tab pos="755650" algn="l"/>
              </a:tabLst>
            </a:pPr>
            <a:r>
              <a:rPr sz="2800" spc="-5" dirty="0">
                <a:solidFill>
                  <a:srgbClr val="7E7E7E"/>
                </a:solidFill>
                <a:latin typeface="Microsoft YaHei" charset="-122"/>
                <a:ea typeface="Microsoft YaHei" charset="-122"/>
                <a:cs typeface="Microsoft YaHei" charset="-122"/>
              </a:rPr>
              <a:t>S3VMs</a:t>
            </a:r>
          </a:p>
          <a:p>
            <a:pPr marL="755650" lvl="2" indent="-285750">
              <a:lnSpc>
                <a:spcPct val="100000"/>
              </a:lnSpc>
              <a:spcBef>
                <a:spcPts val="1420"/>
              </a:spcBef>
              <a:buFont typeface="Wingdings"/>
              <a:buChar char="◼"/>
              <a:tabLst>
                <a:tab pos="298450" algn="l"/>
              </a:tabLst>
            </a:pPr>
            <a:r>
              <a:rPr sz="2800" spc="-5" dirty="0">
                <a:solidFill>
                  <a:srgbClr val="7E7E7E"/>
                </a:solidFill>
                <a:latin typeface="Microsoft YaHei" charset="-122"/>
                <a:ea typeface="Microsoft YaHei" charset="-122"/>
                <a:cs typeface="Microsoft YaHei" charset="-122"/>
              </a:rPr>
              <a:t>基于图的算法</a:t>
            </a:r>
          </a:p>
          <a:p>
            <a:pPr marL="755650" lvl="1" indent="-285750">
              <a:lnSpc>
                <a:spcPct val="100000"/>
              </a:lnSpc>
              <a:spcBef>
                <a:spcPts val="1320"/>
              </a:spcBef>
              <a:buFont typeface="Wingdings"/>
              <a:buChar char="◼"/>
              <a:tabLst>
                <a:tab pos="755650" algn="l"/>
              </a:tabLst>
            </a:pPr>
            <a:r>
              <a:rPr sz="2800" dirty="0">
                <a:solidFill>
                  <a:srgbClr val="09405E"/>
                </a:solidFill>
                <a:latin typeface="Microsoft YaHei" charset="-122"/>
                <a:ea typeface="Microsoft YaHei" charset="-122"/>
                <a:cs typeface="Microsoft YaHei" charset="-122"/>
              </a:rPr>
              <a:t>半监督聚类</a:t>
            </a:r>
          </a:p>
        </p:txBody>
      </p:sp>
    </p:spTree>
    <p:extLst>
      <p:ext uri="{BB962C8B-B14F-4D97-AF65-F5344CB8AC3E}">
        <p14:creationId xmlns:p14="http://schemas.microsoft.com/office/powerpoint/2010/main" val="2109251797"/>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792267" cy="5283017"/>
          </a:xfrm>
        </p:spPr>
        <p:txBody>
          <a:bodyPr/>
          <a:lstStyle/>
          <a:p>
            <a:pPr marL="0" indent="0">
              <a:lnSpc>
                <a:spcPct val="100000"/>
              </a:lnSpc>
              <a:spcBef>
                <a:spcPts val="100"/>
              </a:spcBef>
              <a:buNone/>
              <a:tabLst>
                <a:tab pos="459105" algn="l"/>
              </a:tabLst>
            </a:pPr>
            <a:r>
              <a:rPr lang="zh-CN" altLang="en-US" sz="2800" spc="1085"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聚类是无监督学习的一种算法</a:t>
            </a: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endParaRPr lang="en-US" altLang="zh-CN" sz="2800" dirty="0">
              <a:latin typeface="Microsoft YaHei" charset="-122"/>
              <a:ea typeface="Microsoft YaHei" charset="-122"/>
              <a:cs typeface="Microsoft YaHei" charset="-122"/>
            </a:endParaRPr>
          </a:p>
          <a:p>
            <a:pPr marL="0" indent="0">
              <a:lnSpc>
                <a:spcPct val="100000"/>
              </a:lnSpc>
              <a:spcBef>
                <a:spcPts val="100"/>
              </a:spcBef>
              <a:buNone/>
              <a:tabLst>
                <a:tab pos="459105" algn="l"/>
              </a:tabLst>
            </a:pPr>
            <a:r>
              <a:rPr lang="zh-CN" altLang="en-US" sz="2800" spc="108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半监督聚类</a:t>
            </a:r>
            <a:r>
              <a:rPr lang="en-US" altLang="zh-CN" sz="2800" dirty="0">
                <a:latin typeface="Microsoft YaHei" charset="-122"/>
                <a:ea typeface="Microsoft YaHei" charset="-122"/>
                <a:cs typeface="Microsoft YaHei" charset="-122"/>
              </a:rPr>
              <a:t>:</a:t>
            </a:r>
            <a:r>
              <a:rPr lang="zh-CN" altLang="en-US" sz="2800" spc="-70"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聚类并加入一系列领域知识</a:t>
            </a:r>
          </a:p>
          <a:p>
            <a:pPr marL="0" indent="0">
              <a:lnSpc>
                <a:spcPct val="100000"/>
              </a:lnSpc>
              <a:spcBef>
                <a:spcPts val="100"/>
              </a:spcBef>
              <a:buNone/>
              <a:tabLst>
                <a:tab pos="459105" algn="l"/>
              </a:tabLst>
            </a:pPr>
            <a:endParaRPr lang="zh-CN" altLang="en-US" sz="28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p:txBody>
          <a:bodyPr/>
          <a:lstStyle/>
          <a:p>
            <a:r>
              <a:rPr lang="zh-CN" altLang="en-US" sz="2400" spc="-5" dirty="0">
                <a:solidFill>
                  <a:srgbClr val="FFFFFF"/>
                </a:solidFill>
                <a:latin typeface="Microsoft YaHei"/>
                <a:cs typeface="Microsoft YaHei"/>
              </a:rPr>
              <a:t>半监督聚类</a:t>
            </a:r>
            <a:endParaRPr lang="zh-CN" altLang="en-US" sz="2600" dirty="0">
              <a:latin typeface="Times New Roman" charset="0"/>
              <a:ea typeface="Times New Roman" charset="0"/>
              <a:cs typeface="Times New Roman" charset="0"/>
            </a:endParaRPr>
          </a:p>
        </p:txBody>
      </p:sp>
      <p:pic>
        <p:nvPicPr>
          <p:cNvPr id="5" name="图片 4"/>
          <p:cNvPicPr>
            <a:picLocks noChangeAspect="1"/>
          </p:cNvPicPr>
          <p:nvPr/>
        </p:nvPicPr>
        <p:blipFill>
          <a:blip r:embed="rId2"/>
          <a:stretch>
            <a:fillRect/>
          </a:stretch>
        </p:blipFill>
        <p:spPr>
          <a:xfrm>
            <a:off x="2889250" y="2216150"/>
            <a:ext cx="6413500" cy="2425700"/>
          </a:xfrm>
          <a:prstGeom prst="rect">
            <a:avLst/>
          </a:prstGeom>
        </p:spPr>
      </p:pic>
    </p:spTree>
    <p:extLst>
      <p:ext uri="{BB962C8B-B14F-4D97-AF65-F5344CB8AC3E}">
        <p14:creationId xmlns:p14="http://schemas.microsoft.com/office/powerpoint/2010/main" val="25360800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252621" cy="3133725"/>
          </a:xfrm>
        </p:spPr>
        <p:txBody>
          <a:bodyPr/>
          <a:lstStyle/>
          <a:p>
            <a:pPr marL="0" indent="0">
              <a:lnSpc>
                <a:spcPct val="100000"/>
              </a:lnSpc>
              <a:spcBef>
                <a:spcPts val="790"/>
              </a:spcBef>
              <a:buNone/>
              <a:tabLst>
                <a:tab pos="459105" algn="l"/>
              </a:tabLst>
            </a:pPr>
            <a:r>
              <a:rPr lang="zh-CN" altLang="en-US" sz="2400" spc="108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根据给定的不同的领域知</a:t>
            </a:r>
            <a:r>
              <a:rPr lang="zh-CN" altLang="en-US" sz="2800" spc="-10" dirty="0">
                <a:latin typeface="Microsoft YaHei" charset="-122"/>
                <a:ea typeface="Microsoft YaHei" charset="-122"/>
                <a:cs typeface="Microsoft YaHei" charset="-122"/>
              </a:rPr>
              <a:t>识：</a:t>
            </a:r>
            <a:endParaRPr lang="en-US" altLang="zh-CN" sz="2800" dirty="0">
              <a:latin typeface="Microsoft YaHei" charset="-122"/>
              <a:ea typeface="Microsoft YaHei" charset="-122"/>
              <a:cs typeface="Microsoft YaHei" charset="-122"/>
            </a:endParaRPr>
          </a:p>
          <a:p>
            <a:pPr lvl="1">
              <a:lnSpc>
                <a:spcPct val="100000"/>
              </a:lnSpc>
              <a:spcBef>
                <a:spcPts val="790"/>
              </a:spcBef>
              <a:buFont typeface="Wingdings" charset="2"/>
              <a:buChar char="l"/>
              <a:tabLst>
                <a:tab pos="459105" algn="l"/>
              </a:tabLst>
            </a:pPr>
            <a:r>
              <a:rPr lang="zh-CN" altLang="en-US" sz="2400" dirty="0">
                <a:latin typeface="Microsoft YaHei" charset="-122"/>
                <a:ea typeface="Microsoft YaHei" charset="-122"/>
                <a:cs typeface="Microsoft YaHei" charset="-122"/>
              </a:rPr>
              <a:t>用户预先提供一些种子样本的</a:t>
            </a:r>
            <a:r>
              <a:rPr lang="zh-CN" altLang="en-US" sz="2400" spc="-15" dirty="0">
                <a:latin typeface="Microsoft YaHei" charset="-122"/>
                <a:ea typeface="Microsoft YaHei" charset="-122"/>
                <a:cs typeface="Microsoft YaHei" charset="-122"/>
              </a:rPr>
              <a:t>类</a:t>
            </a:r>
            <a:r>
              <a:rPr lang="zh-CN" altLang="en-US" sz="2400" dirty="0">
                <a:latin typeface="Microsoft YaHei" charset="-122"/>
                <a:ea typeface="Microsoft YaHei" charset="-122"/>
                <a:cs typeface="Microsoft YaHei" charset="-122"/>
              </a:rPr>
              <a:t>别标签</a:t>
            </a:r>
          </a:p>
        </p:txBody>
      </p:sp>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半监督聚类</a:t>
            </a:r>
            <a:endParaRPr lang="zh-CN" altLang="en-US" dirty="0">
              <a:cs typeface="Times New Roman" charset="0"/>
            </a:endParaRPr>
          </a:p>
        </p:txBody>
      </p:sp>
      <p:pic>
        <p:nvPicPr>
          <p:cNvPr id="5" name="图片 4"/>
          <p:cNvPicPr>
            <a:picLocks noChangeAspect="1"/>
          </p:cNvPicPr>
          <p:nvPr/>
        </p:nvPicPr>
        <p:blipFill>
          <a:blip r:embed="rId2"/>
          <a:stretch>
            <a:fillRect/>
          </a:stretch>
        </p:blipFill>
        <p:spPr>
          <a:xfrm>
            <a:off x="1274580" y="2357481"/>
            <a:ext cx="8670170" cy="2705585"/>
          </a:xfrm>
          <a:prstGeom prst="rect">
            <a:avLst/>
          </a:prstGeom>
        </p:spPr>
      </p:pic>
    </p:spTree>
    <p:extLst>
      <p:ext uri="{BB962C8B-B14F-4D97-AF65-F5344CB8AC3E}">
        <p14:creationId xmlns:p14="http://schemas.microsoft.com/office/powerpoint/2010/main" val="40467837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4275582" y="838199"/>
            <a:ext cx="6680285" cy="601980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4"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937513" y="149351"/>
            <a:ext cx="180467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
        <p:nvSpPr>
          <p:cNvPr id="7" name="object 7"/>
          <p:cNvSpPr/>
          <p:nvPr/>
        </p:nvSpPr>
        <p:spPr>
          <a:xfrm>
            <a:off x="4768722" y="3177159"/>
            <a:ext cx="1932813" cy="1085848"/>
          </a:xfrm>
          <a:custGeom>
            <a:avLst/>
            <a:gdLst/>
            <a:ahLst/>
            <a:cxnLst/>
            <a:rect l="l" t="t" r="r" b="b"/>
            <a:pathLst>
              <a:path w="1927225" h="1066800">
                <a:moveTo>
                  <a:pt x="0" y="1066800"/>
                </a:moveTo>
                <a:lnTo>
                  <a:pt x="1927098" y="1066800"/>
                </a:lnTo>
                <a:lnTo>
                  <a:pt x="1927098" y="0"/>
                </a:lnTo>
                <a:lnTo>
                  <a:pt x="0" y="0"/>
                </a:lnTo>
                <a:lnTo>
                  <a:pt x="0" y="1066800"/>
                </a:lnTo>
                <a:close/>
              </a:path>
            </a:pathLst>
          </a:custGeom>
          <a:ln w="9906">
            <a:solidFill>
              <a:srgbClr val="C00000"/>
            </a:solidFill>
          </a:ln>
        </p:spPr>
        <p:txBody>
          <a:bodyPr wrap="square" lIns="0" tIns="0" rIns="0" bIns="0" rtlCol="0"/>
          <a:lstStyle/>
          <a:p>
            <a:endParaRPr/>
          </a:p>
        </p:txBody>
      </p:sp>
      <p:sp>
        <p:nvSpPr>
          <p:cNvPr id="8" name="object 8"/>
          <p:cNvSpPr txBox="1"/>
          <p:nvPr/>
        </p:nvSpPr>
        <p:spPr>
          <a:xfrm>
            <a:off x="751077" y="3586734"/>
            <a:ext cx="276860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9405E"/>
                </a:solidFill>
                <a:latin typeface="Microsoft YaHei" charset="-122"/>
                <a:ea typeface="Microsoft YaHei" charset="-122"/>
                <a:cs typeface="Microsoft YaHei" charset="-122"/>
              </a:rPr>
              <a:t>把种子节点放到对应的簇中</a:t>
            </a:r>
            <a:endParaRPr sz="1800" b="1" dirty="0">
              <a:latin typeface="Microsoft YaHei" charset="-122"/>
              <a:ea typeface="Microsoft YaHei" charset="-122"/>
              <a:cs typeface="Microsoft YaHei" charset="-122"/>
            </a:endParaRPr>
          </a:p>
        </p:txBody>
      </p:sp>
      <p:sp>
        <p:nvSpPr>
          <p:cNvPr id="9" name="object 9"/>
          <p:cNvSpPr/>
          <p:nvPr/>
        </p:nvSpPr>
        <p:spPr>
          <a:xfrm>
            <a:off x="3814953" y="3710559"/>
            <a:ext cx="953769" cy="76200"/>
          </a:xfrm>
          <a:custGeom>
            <a:avLst/>
            <a:gdLst/>
            <a:ahLst/>
            <a:cxnLst/>
            <a:rect l="l" t="t" r="r" b="b"/>
            <a:pathLst>
              <a:path w="953770" h="76200">
                <a:moveTo>
                  <a:pt x="76200" y="0"/>
                </a:moveTo>
                <a:lnTo>
                  <a:pt x="0" y="38100"/>
                </a:lnTo>
                <a:lnTo>
                  <a:pt x="76200" y="76200"/>
                </a:lnTo>
                <a:lnTo>
                  <a:pt x="76200" y="44450"/>
                </a:lnTo>
                <a:lnTo>
                  <a:pt x="63500" y="44450"/>
                </a:lnTo>
                <a:lnTo>
                  <a:pt x="63500" y="31750"/>
                </a:lnTo>
                <a:lnTo>
                  <a:pt x="76200" y="31750"/>
                </a:lnTo>
                <a:lnTo>
                  <a:pt x="76200" y="0"/>
                </a:lnTo>
                <a:close/>
              </a:path>
              <a:path w="953770" h="76200">
                <a:moveTo>
                  <a:pt x="76200" y="31750"/>
                </a:moveTo>
                <a:lnTo>
                  <a:pt x="63500" y="31750"/>
                </a:lnTo>
                <a:lnTo>
                  <a:pt x="63500" y="44450"/>
                </a:lnTo>
                <a:lnTo>
                  <a:pt x="76200" y="44450"/>
                </a:lnTo>
                <a:lnTo>
                  <a:pt x="76200" y="31750"/>
                </a:lnTo>
                <a:close/>
              </a:path>
              <a:path w="953770" h="76200">
                <a:moveTo>
                  <a:pt x="953770" y="31750"/>
                </a:moveTo>
                <a:lnTo>
                  <a:pt x="76200" y="31750"/>
                </a:lnTo>
                <a:lnTo>
                  <a:pt x="76200" y="44450"/>
                </a:lnTo>
                <a:lnTo>
                  <a:pt x="953770" y="44450"/>
                </a:lnTo>
                <a:lnTo>
                  <a:pt x="953770" y="31750"/>
                </a:lnTo>
                <a:close/>
              </a:path>
            </a:pathLst>
          </a:custGeom>
          <a:solidFill>
            <a:srgbClr val="000000"/>
          </a:solidFill>
        </p:spPr>
        <p:txBody>
          <a:bodyPr wrap="square" lIns="0" tIns="0" rIns="0" bIns="0" rtlCol="0"/>
          <a:lstStyle/>
          <a:p>
            <a:endParaRPr/>
          </a:p>
        </p:txBody>
      </p:sp>
      <p:sp>
        <p:nvSpPr>
          <p:cNvPr id="10" name="object 10"/>
          <p:cNvSpPr/>
          <p:nvPr/>
        </p:nvSpPr>
        <p:spPr>
          <a:xfrm>
            <a:off x="4356989" y="1935099"/>
            <a:ext cx="2260092" cy="749808"/>
          </a:xfrm>
          <a:custGeom>
            <a:avLst/>
            <a:gdLst/>
            <a:ahLst/>
            <a:cxnLst/>
            <a:rect l="l" t="t" r="r" b="b"/>
            <a:pathLst>
              <a:path w="1927859" h="601344">
                <a:moveTo>
                  <a:pt x="0" y="601217"/>
                </a:moveTo>
                <a:lnTo>
                  <a:pt x="1927860" y="601217"/>
                </a:lnTo>
                <a:lnTo>
                  <a:pt x="1927860" y="0"/>
                </a:lnTo>
                <a:lnTo>
                  <a:pt x="0" y="0"/>
                </a:lnTo>
                <a:lnTo>
                  <a:pt x="0" y="601217"/>
                </a:lnTo>
                <a:close/>
              </a:path>
            </a:pathLst>
          </a:custGeom>
          <a:ln w="9906">
            <a:solidFill>
              <a:srgbClr val="C00000"/>
            </a:solidFill>
          </a:ln>
        </p:spPr>
        <p:txBody>
          <a:bodyPr wrap="square" lIns="0" tIns="0" rIns="0" bIns="0" rtlCol="0"/>
          <a:lstStyle/>
          <a:p>
            <a:endParaRPr/>
          </a:p>
        </p:txBody>
      </p:sp>
      <p:sp>
        <p:nvSpPr>
          <p:cNvPr id="11" name="object 11"/>
          <p:cNvSpPr/>
          <p:nvPr/>
        </p:nvSpPr>
        <p:spPr>
          <a:xfrm>
            <a:off x="3627502" y="2416682"/>
            <a:ext cx="729488" cy="72518"/>
          </a:xfrm>
          <a:custGeom>
            <a:avLst/>
            <a:gdLst/>
            <a:ahLst/>
            <a:cxnLst/>
            <a:rect l="l" t="t" r="r" b="b"/>
            <a:pathLst>
              <a:path w="953770" h="76200">
                <a:moveTo>
                  <a:pt x="76200" y="0"/>
                </a:moveTo>
                <a:lnTo>
                  <a:pt x="0" y="38100"/>
                </a:lnTo>
                <a:lnTo>
                  <a:pt x="76200" y="76200"/>
                </a:lnTo>
                <a:lnTo>
                  <a:pt x="76200" y="44450"/>
                </a:lnTo>
                <a:lnTo>
                  <a:pt x="63500" y="44450"/>
                </a:lnTo>
                <a:lnTo>
                  <a:pt x="63500" y="31750"/>
                </a:lnTo>
                <a:lnTo>
                  <a:pt x="76200" y="31750"/>
                </a:lnTo>
                <a:lnTo>
                  <a:pt x="76200" y="0"/>
                </a:lnTo>
                <a:close/>
              </a:path>
              <a:path w="953770" h="76200">
                <a:moveTo>
                  <a:pt x="76200" y="31750"/>
                </a:moveTo>
                <a:lnTo>
                  <a:pt x="63500" y="31750"/>
                </a:lnTo>
                <a:lnTo>
                  <a:pt x="63500" y="44450"/>
                </a:lnTo>
                <a:lnTo>
                  <a:pt x="76200" y="44450"/>
                </a:lnTo>
                <a:lnTo>
                  <a:pt x="76200" y="31750"/>
                </a:lnTo>
                <a:close/>
              </a:path>
              <a:path w="953770" h="76200">
                <a:moveTo>
                  <a:pt x="953770" y="31750"/>
                </a:moveTo>
                <a:lnTo>
                  <a:pt x="76200" y="31750"/>
                </a:lnTo>
                <a:lnTo>
                  <a:pt x="76200" y="44450"/>
                </a:lnTo>
                <a:lnTo>
                  <a:pt x="953770" y="44450"/>
                </a:lnTo>
                <a:lnTo>
                  <a:pt x="953770" y="31750"/>
                </a:lnTo>
                <a:close/>
              </a:path>
            </a:pathLst>
          </a:custGeom>
          <a:solidFill>
            <a:srgbClr val="000000"/>
          </a:solidFill>
        </p:spPr>
        <p:txBody>
          <a:bodyPr wrap="square" lIns="0" tIns="0" rIns="0" bIns="0" rtlCol="0"/>
          <a:lstStyle/>
          <a:p>
            <a:endParaRPr/>
          </a:p>
        </p:txBody>
      </p:sp>
      <p:sp>
        <p:nvSpPr>
          <p:cNvPr id="12" name="object 12"/>
          <p:cNvSpPr txBox="1"/>
          <p:nvPr/>
        </p:nvSpPr>
        <p:spPr>
          <a:xfrm>
            <a:off x="708913" y="1278381"/>
            <a:ext cx="2989580" cy="1336263"/>
          </a:xfrm>
          <a:prstGeom prst="rect">
            <a:avLst/>
          </a:prstGeom>
        </p:spPr>
        <p:txBody>
          <a:bodyPr vert="horz" wrap="square" lIns="0" tIns="12700" rIns="0" bIns="0" rtlCol="0">
            <a:spAutoFit/>
          </a:bodyPr>
          <a:lstStyle/>
          <a:p>
            <a:pPr marL="12700">
              <a:lnSpc>
                <a:spcPct val="100000"/>
              </a:lnSpc>
              <a:spcBef>
                <a:spcPts val="100"/>
              </a:spcBef>
              <a:tabLst>
                <a:tab pos="459105" algn="l"/>
              </a:tabLst>
            </a:pPr>
            <a:r>
              <a:rPr sz="2200" spc="1085" dirty="0">
                <a:solidFill>
                  <a:srgbClr val="09405E"/>
                </a:solidFill>
                <a:latin typeface="Microsoft YaHei" charset="-122"/>
                <a:ea typeface="Microsoft YaHei" charset="-122"/>
                <a:cs typeface="Microsoft YaHei" charset="-122"/>
              </a:rPr>
              <a:t>◼	</a:t>
            </a:r>
            <a:r>
              <a:rPr sz="2200" dirty="0">
                <a:solidFill>
                  <a:srgbClr val="09405E"/>
                </a:solidFill>
                <a:latin typeface="Microsoft YaHei" charset="-122"/>
                <a:ea typeface="Microsoft YaHei" charset="-122"/>
                <a:cs typeface="Microsoft YaHei" charset="-122"/>
              </a:rPr>
              <a:t>已知少量的标记信息</a:t>
            </a:r>
            <a:endParaRPr sz="2200" dirty="0">
              <a:latin typeface="Microsoft YaHei" charset="-122"/>
              <a:ea typeface="Microsoft YaHei" charset="-122"/>
              <a:cs typeface="Microsoft YaHei" charset="-122"/>
            </a:endParaRPr>
          </a:p>
          <a:p>
            <a:pPr>
              <a:lnSpc>
                <a:spcPct val="100000"/>
              </a:lnSpc>
            </a:pPr>
            <a:endParaRPr sz="2400" dirty="0">
              <a:latin typeface="Microsoft YaHei" charset="-122"/>
              <a:ea typeface="Microsoft YaHei" charset="-122"/>
              <a:cs typeface="Microsoft YaHei" charset="-122"/>
            </a:endParaRPr>
          </a:p>
          <a:p>
            <a:pPr>
              <a:lnSpc>
                <a:spcPct val="100000"/>
              </a:lnSpc>
              <a:spcBef>
                <a:spcPts val="5"/>
              </a:spcBef>
            </a:pPr>
            <a:endParaRPr sz="2200" dirty="0">
              <a:latin typeface="Microsoft YaHei" charset="-122"/>
              <a:ea typeface="Microsoft YaHei" charset="-122"/>
              <a:cs typeface="Microsoft YaHei" charset="-122"/>
            </a:endParaRPr>
          </a:p>
          <a:p>
            <a:pPr marL="516255">
              <a:lnSpc>
                <a:spcPct val="100000"/>
              </a:lnSpc>
            </a:pPr>
            <a:r>
              <a:rPr sz="1800" b="1" dirty="0">
                <a:solidFill>
                  <a:srgbClr val="09405E"/>
                </a:solidFill>
                <a:latin typeface="Microsoft YaHei" charset="-122"/>
                <a:ea typeface="Microsoft YaHei" charset="-122"/>
                <a:cs typeface="Microsoft YaHei" charset="-122"/>
              </a:rPr>
              <a:t>基于标签数据计算均值</a:t>
            </a:r>
            <a:endParaRPr sz="1800" b="1" dirty="0">
              <a:latin typeface="Microsoft YaHei" charset="-122"/>
              <a:ea typeface="Microsoft YaHei" charset="-122"/>
              <a:cs typeface="Microsoft YaHei" charset="-122"/>
            </a:endParaRPr>
          </a:p>
        </p:txBody>
      </p:sp>
      <p:sp>
        <p:nvSpPr>
          <p:cNvPr id="13" name="object 13"/>
          <p:cNvSpPr/>
          <p:nvPr/>
        </p:nvSpPr>
        <p:spPr>
          <a:xfrm>
            <a:off x="4768977" y="4317110"/>
            <a:ext cx="5932890" cy="1101090"/>
          </a:xfrm>
          <a:custGeom>
            <a:avLst/>
            <a:gdLst/>
            <a:ahLst/>
            <a:cxnLst/>
            <a:rect l="l" t="t" r="r" b="b"/>
            <a:pathLst>
              <a:path w="5713095" h="1101089">
                <a:moveTo>
                  <a:pt x="0" y="1101089"/>
                </a:moveTo>
                <a:lnTo>
                  <a:pt x="5712713" y="1101089"/>
                </a:lnTo>
                <a:lnTo>
                  <a:pt x="5712713" y="0"/>
                </a:lnTo>
                <a:lnTo>
                  <a:pt x="0" y="0"/>
                </a:lnTo>
                <a:lnTo>
                  <a:pt x="0" y="1101089"/>
                </a:lnTo>
                <a:close/>
              </a:path>
            </a:pathLst>
          </a:custGeom>
          <a:ln w="9906">
            <a:solidFill>
              <a:srgbClr val="C00000"/>
            </a:solidFill>
          </a:ln>
        </p:spPr>
        <p:txBody>
          <a:bodyPr wrap="square" lIns="0" tIns="0" rIns="0" bIns="0" rtlCol="0"/>
          <a:lstStyle/>
          <a:p>
            <a:endParaRPr/>
          </a:p>
        </p:txBody>
      </p:sp>
      <p:sp>
        <p:nvSpPr>
          <p:cNvPr id="14" name="object 14"/>
          <p:cNvSpPr/>
          <p:nvPr/>
        </p:nvSpPr>
        <p:spPr>
          <a:xfrm>
            <a:off x="3814953" y="4836033"/>
            <a:ext cx="953769" cy="76200"/>
          </a:xfrm>
          <a:custGeom>
            <a:avLst/>
            <a:gdLst/>
            <a:ahLst/>
            <a:cxnLst/>
            <a:rect l="l" t="t" r="r" b="b"/>
            <a:pathLst>
              <a:path w="953770" h="76200">
                <a:moveTo>
                  <a:pt x="76200" y="0"/>
                </a:moveTo>
                <a:lnTo>
                  <a:pt x="0" y="38100"/>
                </a:lnTo>
                <a:lnTo>
                  <a:pt x="76200" y="76200"/>
                </a:lnTo>
                <a:lnTo>
                  <a:pt x="76200" y="44450"/>
                </a:lnTo>
                <a:lnTo>
                  <a:pt x="63500" y="44450"/>
                </a:lnTo>
                <a:lnTo>
                  <a:pt x="63500" y="31750"/>
                </a:lnTo>
                <a:lnTo>
                  <a:pt x="76200" y="31750"/>
                </a:lnTo>
                <a:lnTo>
                  <a:pt x="76200" y="0"/>
                </a:lnTo>
                <a:close/>
              </a:path>
              <a:path w="953770" h="76200">
                <a:moveTo>
                  <a:pt x="76200" y="31750"/>
                </a:moveTo>
                <a:lnTo>
                  <a:pt x="63500" y="31750"/>
                </a:lnTo>
                <a:lnTo>
                  <a:pt x="63500" y="44450"/>
                </a:lnTo>
                <a:lnTo>
                  <a:pt x="76200" y="44450"/>
                </a:lnTo>
                <a:lnTo>
                  <a:pt x="76200" y="31750"/>
                </a:lnTo>
                <a:close/>
              </a:path>
              <a:path w="953770" h="76200">
                <a:moveTo>
                  <a:pt x="953770" y="31750"/>
                </a:moveTo>
                <a:lnTo>
                  <a:pt x="76200" y="31750"/>
                </a:lnTo>
                <a:lnTo>
                  <a:pt x="76200" y="44450"/>
                </a:lnTo>
                <a:lnTo>
                  <a:pt x="953770" y="44450"/>
                </a:lnTo>
                <a:lnTo>
                  <a:pt x="953770" y="31750"/>
                </a:lnTo>
                <a:close/>
              </a:path>
            </a:pathLst>
          </a:custGeom>
          <a:solidFill>
            <a:srgbClr val="000000"/>
          </a:solidFill>
        </p:spPr>
        <p:txBody>
          <a:bodyPr wrap="square" lIns="0" tIns="0" rIns="0" bIns="0" rtlCol="0"/>
          <a:lstStyle/>
          <a:p>
            <a:endParaRPr/>
          </a:p>
        </p:txBody>
      </p:sp>
      <p:sp>
        <p:nvSpPr>
          <p:cNvPr id="15" name="object 15"/>
          <p:cNvSpPr txBox="1"/>
          <p:nvPr/>
        </p:nvSpPr>
        <p:spPr>
          <a:xfrm>
            <a:off x="981963" y="4712970"/>
            <a:ext cx="2553970" cy="1164421"/>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9405E"/>
                </a:solidFill>
                <a:latin typeface="Microsoft YaHei" charset="-122"/>
                <a:ea typeface="Microsoft YaHei" charset="-122"/>
                <a:cs typeface="Microsoft YaHei" charset="-122"/>
              </a:rPr>
              <a:t>对无标签样本进行簇划分</a:t>
            </a:r>
            <a:endParaRPr sz="1800" b="1" dirty="0">
              <a:latin typeface="Microsoft YaHei" charset="-122"/>
              <a:ea typeface="Microsoft YaHei" charset="-122"/>
              <a:cs typeface="Microsoft YaHei" charset="-122"/>
            </a:endParaRPr>
          </a:p>
          <a:p>
            <a:pPr>
              <a:lnSpc>
                <a:spcPct val="100000"/>
              </a:lnSpc>
            </a:pPr>
            <a:endParaRPr sz="1800" b="1" dirty="0">
              <a:latin typeface="Microsoft YaHei" charset="-122"/>
              <a:ea typeface="Microsoft YaHei" charset="-122"/>
              <a:cs typeface="Microsoft YaHei" charset="-122"/>
            </a:endParaRPr>
          </a:p>
          <a:p>
            <a:pPr>
              <a:lnSpc>
                <a:spcPct val="100000"/>
              </a:lnSpc>
              <a:spcBef>
                <a:spcPts val="50"/>
              </a:spcBef>
            </a:pPr>
            <a:endParaRPr sz="2000" b="1" dirty="0">
              <a:latin typeface="Microsoft YaHei" charset="-122"/>
              <a:ea typeface="Microsoft YaHei" charset="-122"/>
              <a:cs typeface="Microsoft YaHei" charset="-122"/>
            </a:endParaRPr>
          </a:p>
          <a:p>
            <a:pPr marL="1397635">
              <a:lnSpc>
                <a:spcPct val="100000"/>
              </a:lnSpc>
              <a:spcBef>
                <a:spcPts val="5"/>
              </a:spcBef>
            </a:pPr>
            <a:r>
              <a:rPr sz="1800" b="1" dirty="0">
                <a:solidFill>
                  <a:srgbClr val="09405E"/>
                </a:solidFill>
                <a:latin typeface="Microsoft YaHei" charset="-122"/>
                <a:ea typeface="Microsoft YaHei" charset="-122"/>
                <a:cs typeface="Microsoft YaHei" charset="-122"/>
              </a:rPr>
              <a:t>更新簇中心</a:t>
            </a:r>
            <a:endParaRPr sz="1800" b="1" dirty="0">
              <a:latin typeface="Microsoft YaHei" charset="-122"/>
              <a:ea typeface="Microsoft YaHei" charset="-122"/>
              <a:cs typeface="Microsoft YaHei" charset="-122"/>
            </a:endParaRPr>
          </a:p>
        </p:txBody>
      </p:sp>
      <p:sp>
        <p:nvSpPr>
          <p:cNvPr id="16" name="object 16"/>
          <p:cNvSpPr/>
          <p:nvPr/>
        </p:nvSpPr>
        <p:spPr>
          <a:xfrm>
            <a:off x="4774310" y="5472302"/>
            <a:ext cx="1927225" cy="691515"/>
          </a:xfrm>
          <a:custGeom>
            <a:avLst/>
            <a:gdLst/>
            <a:ahLst/>
            <a:cxnLst/>
            <a:rect l="l" t="t" r="r" b="b"/>
            <a:pathLst>
              <a:path w="1927225" h="600710">
                <a:moveTo>
                  <a:pt x="0" y="600456"/>
                </a:moveTo>
                <a:lnTo>
                  <a:pt x="1927098" y="600456"/>
                </a:lnTo>
                <a:lnTo>
                  <a:pt x="1927098" y="0"/>
                </a:lnTo>
                <a:lnTo>
                  <a:pt x="0" y="0"/>
                </a:lnTo>
                <a:lnTo>
                  <a:pt x="0" y="600456"/>
                </a:lnTo>
                <a:close/>
              </a:path>
            </a:pathLst>
          </a:custGeom>
          <a:ln w="9906">
            <a:solidFill>
              <a:srgbClr val="C00000"/>
            </a:solidFill>
          </a:ln>
        </p:spPr>
        <p:txBody>
          <a:bodyPr wrap="square" lIns="0" tIns="0" rIns="0" bIns="0" rtlCol="0"/>
          <a:lstStyle/>
          <a:p>
            <a:endParaRPr/>
          </a:p>
        </p:txBody>
      </p:sp>
      <p:sp>
        <p:nvSpPr>
          <p:cNvPr id="17" name="object 17"/>
          <p:cNvSpPr/>
          <p:nvPr/>
        </p:nvSpPr>
        <p:spPr>
          <a:xfrm>
            <a:off x="3820286" y="5741289"/>
            <a:ext cx="953769" cy="76200"/>
          </a:xfrm>
          <a:custGeom>
            <a:avLst/>
            <a:gdLst/>
            <a:ahLst/>
            <a:cxnLst/>
            <a:rect l="l" t="t" r="r" b="b"/>
            <a:pathLst>
              <a:path w="953770" h="76200">
                <a:moveTo>
                  <a:pt x="76200" y="0"/>
                </a:moveTo>
                <a:lnTo>
                  <a:pt x="0" y="38100"/>
                </a:lnTo>
                <a:lnTo>
                  <a:pt x="76200" y="76200"/>
                </a:lnTo>
                <a:lnTo>
                  <a:pt x="76200" y="44450"/>
                </a:lnTo>
                <a:lnTo>
                  <a:pt x="63500" y="44450"/>
                </a:lnTo>
                <a:lnTo>
                  <a:pt x="63500" y="31750"/>
                </a:lnTo>
                <a:lnTo>
                  <a:pt x="76200" y="31750"/>
                </a:lnTo>
                <a:lnTo>
                  <a:pt x="76200" y="0"/>
                </a:lnTo>
                <a:close/>
              </a:path>
              <a:path w="953770" h="76200">
                <a:moveTo>
                  <a:pt x="76200" y="31750"/>
                </a:moveTo>
                <a:lnTo>
                  <a:pt x="63500" y="31750"/>
                </a:lnTo>
                <a:lnTo>
                  <a:pt x="63500" y="44450"/>
                </a:lnTo>
                <a:lnTo>
                  <a:pt x="76200" y="44450"/>
                </a:lnTo>
                <a:lnTo>
                  <a:pt x="76200" y="31750"/>
                </a:lnTo>
                <a:close/>
              </a:path>
              <a:path w="953770" h="76200">
                <a:moveTo>
                  <a:pt x="953770" y="31750"/>
                </a:moveTo>
                <a:lnTo>
                  <a:pt x="76200" y="31750"/>
                </a:lnTo>
                <a:lnTo>
                  <a:pt x="76200" y="44450"/>
                </a:lnTo>
                <a:lnTo>
                  <a:pt x="953770" y="44450"/>
                </a:lnTo>
                <a:lnTo>
                  <a:pt x="953770" y="3175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8878174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4"/>
            <a:ext cx="11077081" cy="2434886"/>
          </a:xfrm>
        </p:spPr>
        <p:txBody>
          <a:bodyPr/>
          <a:lstStyle/>
          <a:p>
            <a:pPr marL="0" indent="0">
              <a:lnSpc>
                <a:spcPct val="100000"/>
              </a:lnSpc>
              <a:spcBef>
                <a:spcPts val="1025"/>
              </a:spcBef>
              <a:buNone/>
              <a:tabLst>
                <a:tab pos="459105" algn="l"/>
              </a:tabLst>
            </a:pPr>
            <a:r>
              <a:rPr lang="zh-CN" altLang="en-US" sz="2800" spc="1085" dirty="0">
                <a:latin typeface="Microsoft YaHei" charset="-122"/>
                <a:ea typeface="Microsoft YaHei" charset="-122"/>
                <a:cs typeface="Microsoft YaHei" charset="-122"/>
              </a:rPr>
              <a:t>◼	</a:t>
            </a:r>
            <a:r>
              <a:rPr lang="zh-CN" altLang="en-US" sz="2800" dirty="0">
                <a:latin typeface="Microsoft YaHei" charset="-122"/>
                <a:ea typeface="Microsoft YaHei" charset="-122"/>
                <a:cs typeface="Microsoft YaHei" charset="-122"/>
              </a:rPr>
              <a:t>根据给定的不同的领域知</a:t>
            </a:r>
            <a:r>
              <a:rPr lang="zh-CN" altLang="en-US" sz="2800" spc="-10" dirty="0">
                <a:latin typeface="Microsoft YaHei" charset="-122"/>
                <a:ea typeface="Microsoft YaHei" charset="-122"/>
                <a:cs typeface="Microsoft YaHei" charset="-122"/>
              </a:rPr>
              <a:t>识</a:t>
            </a:r>
            <a:r>
              <a:rPr lang="zh-CN" altLang="en-US" sz="3200" spc="-5" dirty="0">
                <a:latin typeface="Microsoft YaHei" charset="-122"/>
                <a:ea typeface="Microsoft YaHei" charset="-122"/>
                <a:cs typeface="Microsoft YaHei" charset="-122"/>
              </a:rPr>
              <a:t>：</a:t>
            </a:r>
            <a:endParaRPr lang="en-US" altLang="zh-CN" sz="3200" dirty="0">
              <a:latin typeface="Microsoft YaHei" charset="-122"/>
              <a:ea typeface="Microsoft YaHei" charset="-122"/>
              <a:cs typeface="Microsoft YaHei" charset="-122"/>
            </a:endParaRPr>
          </a:p>
          <a:p>
            <a:pPr lvl="1">
              <a:lnSpc>
                <a:spcPct val="100000"/>
              </a:lnSpc>
              <a:spcBef>
                <a:spcPts val="1025"/>
              </a:spcBef>
              <a:buFont typeface="Wingdings" charset="2"/>
              <a:buChar char="l"/>
              <a:tabLst>
                <a:tab pos="459105" algn="l"/>
              </a:tabLst>
            </a:pPr>
            <a:r>
              <a:rPr lang="zh-CN" altLang="en-US" sz="2400" dirty="0">
                <a:latin typeface="Microsoft YaHei" charset="-122"/>
                <a:ea typeface="Microsoft YaHei" charset="-122"/>
                <a:cs typeface="Microsoft YaHei" charset="-122"/>
              </a:rPr>
              <a:t>用户知道其中一些样本是相</a:t>
            </a:r>
            <a:r>
              <a:rPr lang="zh-CN" altLang="en-US" sz="2400" spc="475" dirty="0">
                <a:latin typeface="Microsoft YaHei" charset="-122"/>
                <a:ea typeface="Microsoft YaHei" charset="-122"/>
                <a:cs typeface="Microsoft YaHei" charset="-122"/>
              </a:rPr>
              <a:t>关</a:t>
            </a:r>
            <a:r>
              <a:rPr lang="en-US" altLang="zh-CN" sz="2400" spc="-5" dirty="0">
                <a:latin typeface="Microsoft YaHei" charset="-122"/>
                <a:ea typeface="Microsoft YaHei" charset="-122"/>
                <a:cs typeface="Microsoft YaHei" charset="-122"/>
              </a:rPr>
              <a:t>(</a:t>
            </a:r>
            <a:r>
              <a:rPr lang="en-US" altLang="zh-CN" sz="2400" spc="-5" dirty="0">
                <a:solidFill>
                  <a:srgbClr val="C00000"/>
                </a:solidFill>
                <a:latin typeface="Microsoft YaHei" charset="-122"/>
                <a:ea typeface="Microsoft YaHei" charset="-122"/>
                <a:cs typeface="Microsoft YaHei" charset="-122"/>
              </a:rPr>
              <a:t>must-link</a:t>
            </a:r>
            <a:r>
              <a:rPr lang="en-US" altLang="zh-CN" sz="2400" spc="-5"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的还是不相</a:t>
            </a:r>
            <a:r>
              <a:rPr lang="zh-CN" altLang="en-US" sz="2400" spc="-15" dirty="0">
                <a:latin typeface="Microsoft YaHei" charset="-122"/>
                <a:ea typeface="Microsoft YaHei" charset="-122"/>
                <a:cs typeface="Microsoft YaHei" charset="-122"/>
              </a:rPr>
              <a:t>关</a:t>
            </a:r>
            <a:r>
              <a:rPr lang="en-US" altLang="zh-CN" sz="2400" spc="-10" dirty="0">
                <a:latin typeface="Microsoft YaHei" charset="-122"/>
                <a:ea typeface="Microsoft YaHei" charset="-122"/>
                <a:cs typeface="Microsoft YaHei" charset="-122"/>
              </a:rPr>
              <a:t>(</a:t>
            </a:r>
            <a:r>
              <a:rPr lang="en-US" altLang="zh-CN" sz="2400" spc="-10" dirty="0">
                <a:solidFill>
                  <a:srgbClr val="C00000"/>
                </a:solidFill>
                <a:latin typeface="Microsoft YaHei" charset="-122"/>
                <a:ea typeface="Microsoft YaHei" charset="-122"/>
                <a:cs typeface="Microsoft YaHei" charset="-122"/>
              </a:rPr>
              <a:t>cannot-link</a:t>
            </a:r>
            <a:r>
              <a:rPr lang="en-US" altLang="zh-CN" sz="2400" spc="-1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sp>
        <p:nvSpPr>
          <p:cNvPr id="3" name="文本占位符 2"/>
          <p:cNvSpPr>
            <a:spLocks noGrp="1"/>
          </p:cNvSpPr>
          <p:nvPr>
            <p:ph type="body" sz="quarter" idx="12"/>
          </p:nvPr>
        </p:nvSpPr>
        <p:spPr/>
        <p:txBody>
          <a:bodyPr/>
          <a:lstStyle/>
          <a:p>
            <a:r>
              <a:rPr lang="zh-CN" altLang="en-US" spc="-5" dirty="0">
                <a:solidFill>
                  <a:srgbClr val="FFFFFF"/>
                </a:solidFill>
                <a:latin typeface="Microsoft YaHei"/>
                <a:cs typeface="Microsoft YaHei"/>
              </a:rPr>
              <a:t>半监督聚类</a:t>
            </a:r>
            <a:endParaRPr lang="zh-CN" altLang="en-US" dirty="0">
              <a:cs typeface="Times New Roman" charset="0"/>
            </a:endParaRPr>
          </a:p>
        </p:txBody>
      </p:sp>
      <p:pic>
        <p:nvPicPr>
          <p:cNvPr id="5" name="图片 4"/>
          <p:cNvPicPr>
            <a:picLocks noChangeAspect="1"/>
          </p:cNvPicPr>
          <p:nvPr/>
        </p:nvPicPr>
        <p:blipFill>
          <a:blip r:embed="rId2"/>
          <a:stretch>
            <a:fillRect/>
          </a:stretch>
        </p:blipFill>
        <p:spPr>
          <a:xfrm>
            <a:off x="1330077" y="2532748"/>
            <a:ext cx="7442200" cy="2374900"/>
          </a:xfrm>
          <a:prstGeom prst="rect">
            <a:avLst/>
          </a:prstGeom>
        </p:spPr>
      </p:pic>
    </p:spTree>
    <p:extLst>
      <p:ext uri="{BB962C8B-B14F-4D97-AF65-F5344CB8AC3E}">
        <p14:creationId xmlns:p14="http://schemas.microsoft.com/office/powerpoint/2010/main" val="158518230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5665" y="1312248"/>
            <a:ext cx="5793487" cy="874598"/>
          </a:xfrm>
          <a:prstGeom prst="rect">
            <a:avLst/>
          </a:prstGeom>
        </p:spPr>
        <p:txBody>
          <a:bodyPr vert="horz" wrap="square" lIns="0" tIns="12700" rIns="0" bIns="0" rtlCol="0">
            <a:spAutoFit/>
          </a:bodyPr>
          <a:lstStyle/>
          <a:p>
            <a:pPr marL="12700">
              <a:lnSpc>
                <a:spcPct val="100000"/>
              </a:lnSpc>
              <a:spcBef>
                <a:spcPts val="100"/>
              </a:spcBef>
              <a:tabLst>
                <a:tab pos="459105" algn="l"/>
              </a:tabLst>
            </a:pPr>
            <a:r>
              <a:rPr sz="2800" spc="1085" dirty="0">
                <a:solidFill>
                  <a:srgbClr val="09405E"/>
                </a:solidFill>
                <a:latin typeface="Microsoft YaHei" charset="-122"/>
                <a:ea typeface="Microsoft YaHei" charset="-122"/>
                <a:cs typeface="Microsoft YaHei" charset="-122"/>
              </a:rPr>
              <a:t>◼	</a:t>
            </a:r>
            <a:r>
              <a:rPr sz="2800" dirty="0">
                <a:solidFill>
                  <a:srgbClr val="09405E"/>
                </a:solidFill>
                <a:latin typeface="Microsoft YaHei" charset="-122"/>
                <a:ea typeface="Microsoft YaHei" charset="-122"/>
                <a:cs typeface="Microsoft YaHei" charset="-122"/>
              </a:rPr>
              <a:t>已知相</a:t>
            </a:r>
            <a:r>
              <a:rPr sz="2800" spc="490" dirty="0">
                <a:solidFill>
                  <a:srgbClr val="09405E"/>
                </a:solidFill>
                <a:latin typeface="Microsoft YaHei" charset="-122"/>
                <a:ea typeface="Microsoft YaHei" charset="-122"/>
                <a:cs typeface="Microsoft YaHei" charset="-122"/>
              </a:rPr>
              <a:t>关</a:t>
            </a:r>
            <a:r>
              <a:rPr sz="2800" spc="-5" dirty="0">
                <a:solidFill>
                  <a:srgbClr val="09405E"/>
                </a:solidFill>
                <a:latin typeface="Microsoft YaHei" charset="-122"/>
                <a:ea typeface="Microsoft YaHei" charset="-122"/>
                <a:cs typeface="Microsoft YaHei" charset="-122"/>
              </a:rPr>
              <a:t>(</a:t>
            </a:r>
            <a:r>
              <a:rPr sz="2800" spc="-5" dirty="0">
                <a:solidFill>
                  <a:srgbClr val="C00000"/>
                </a:solidFill>
                <a:latin typeface="Microsoft YaHei" charset="-122"/>
                <a:ea typeface="Microsoft YaHei" charset="-122"/>
                <a:cs typeface="Microsoft YaHei" charset="-122"/>
              </a:rPr>
              <a:t>must-link</a:t>
            </a:r>
            <a:r>
              <a:rPr sz="2800" spc="-5" dirty="0">
                <a:solidFill>
                  <a:srgbClr val="09405E"/>
                </a:solidFill>
                <a:latin typeface="Microsoft YaHei" charset="-122"/>
                <a:ea typeface="Microsoft YaHei" charset="-122"/>
                <a:cs typeface="Microsoft YaHei" charset="-122"/>
              </a:rPr>
              <a:t>)</a:t>
            </a:r>
            <a:r>
              <a:rPr sz="2800" dirty="0">
                <a:solidFill>
                  <a:srgbClr val="09405E"/>
                </a:solidFill>
                <a:latin typeface="Microsoft YaHei" charset="-122"/>
                <a:ea typeface="Microsoft YaHei" charset="-122"/>
                <a:cs typeface="Microsoft YaHei" charset="-122"/>
              </a:rPr>
              <a:t>不相</a:t>
            </a:r>
            <a:r>
              <a:rPr sz="2800" spc="-10" dirty="0">
                <a:solidFill>
                  <a:srgbClr val="09405E"/>
                </a:solidFill>
                <a:latin typeface="Microsoft YaHei" charset="-122"/>
                <a:ea typeface="Microsoft YaHei" charset="-122"/>
                <a:cs typeface="Microsoft YaHei" charset="-122"/>
              </a:rPr>
              <a:t>关(</a:t>
            </a:r>
            <a:r>
              <a:rPr sz="2800" spc="-10" dirty="0">
                <a:solidFill>
                  <a:srgbClr val="C00000"/>
                </a:solidFill>
                <a:latin typeface="Microsoft YaHei" charset="-122"/>
                <a:ea typeface="Microsoft YaHei" charset="-122"/>
                <a:cs typeface="Microsoft YaHei" charset="-122"/>
              </a:rPr>
              <a:t>cannot-link</a:t>
            </a:r>
            <a:r>
              <a:rPr sz="2800" spc="-10" dirty="0">
                <a:solidFill>
                  <a:srgbClr val="09405E"/>
                </a:solidFill>
                <a:latin typeface="Microsoft YaHei" charset="-122"/>
                <a:ea typeface="Microsoft YaHei" charset="-122"/>
                <a:cs typeface="Microsoft YaHei" charset="-122"/>
              </a:rPr>
              <a:t>)</a:t>
            </a:r>
            <a:endParaRPr sz="2800" dirty="0">
              <a:latin typeface="Microsoft YaHei" charset="-122"/>
              <a:ea typeface="Microsoft YaHei" charset="-122"/>
              <a:cs typeface="Microsoft YaHei" charset="-122"/>
            </a:endParaRPr>
          </a:p>
        </p:txBody>
      </p:sp>
      <p:sp>
        <p:nvSpPr>
          <p:cNvPr id="3" name="object 3"/>
          <p:cNvSpPr txBox="1"/>
          <p:nvPr/>
        </p:nvSpPr>
        <p:spPr>
          <a:xfrm>
            <a:off x="937513" y="149351"/>
            <a:ext cx="1804670" cy="45275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FFFF"/>
                </a:solidFill>
                <a:latin typeface="Microsoft YaHei" charset="-122"/>
                <a:ea typeface="Microsoft YaHei" charset="-122"/>
                <a:cs typeface="Microsoft YaHei" charset="-122"/>
              </a:rPr>
              <a:t>半监督聚类</a:t>
            </a:r>
            <a:endParaRPr sz="2800" dirty="0">
              <a:latin typeface="Microsoft YaHei" charset="-122"/>
              <a:ea typeface="Microsoft YaHei" charset="-122"/>
              <a:cs typeface="Microsoft YaHei" charset="-122"/>
            </a:endParaRPr>
          </a:p>
        </p:txBody>
      </p:sp>
      <p:sp>
        <p:nvSpPr>
          <p:cNvPr id="4" name="object 4"/>
          <p:cNvSpPr/>
          <p:nvPr/>
        </p:nvSpPr>
        <p:spPr>
          <a:xfrm>
            <a:off x="6169152" y="943354"/>
            <a:ext cx="5495544" cy="58079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84467" y="3032379"/>
            <a:ext cx="4120515" cy="2306955"/>
          </a:xfrm>
          <a:custGeom>
            <a:avLst/>
            <a:gdLst/>
            <a:ahLst/>
            <a:cxnLst/>
            <a:rect l="l" t="t" r="r" b="b"/>
            <a:pathLst>
              <a:path w="4120515" h="2306954">
                <a:moveTo>
                  <a:pt x="0" y="2306574"/>
                </a:moveTo>
                <a:lnTo>
                  <a:pt x="4120134" y="2306574"/>
                </a:lnTo>
                <a:lnTo>
                  <a:pt x="4120134" y="0"/>
                </a:lnTo>
                <a:lnTo>
                  <a:pt x="0" y="0"/>
                </a:lnTo>
                <a:lnTo>
                  <a:pt x="0" y="2306574"/>
                </a:lnTo>
                <a:close/>
              </a:path>
            </a:pathLst>
          </a:custGeom>
          <a:ln w="9906">
            <a:solidFill>
              <a:srgbClr val="C00000"/>
            </a:solidFill>
          </a:ln>
        </p:spPr>
        <p:txBody>
          <a:bodyPr wrap="square" lIns="0" tIns="0" rIns="0" bIns="0" rtlCol="0"/>
          <a:lstStyle/>
          <a:p>
            <a:endParaRPr/>
          </a:p>
        </p:txBody>
      </p:sp>
      <p:sp>
        <p:nvSpPr>
          <p:cNvPr id="6" name="object 3"/>
          <p:cNvSpPr/>
          <p:nvPr/>
        </p:nvSpPr>
        <p:spPr>
          <a:xfrm>
            <a:off x="271272"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C000"/>
          </a:solidFill>
        </p:spPr>
        <p:txBody>
          <a:bodyPr wrap="square" lIns="0" tIns="0" rIns="0" bIns="0" rtlCol="0"/>
          <a:lstStyle/>
          <a:p>
            <a:endParaRPr/>
          </a:p>
        </p:txBody>
      </p:sp>
      <p:sp>
        <p:nvSpPr>
          <p:cNvPr id="7" name="object 4"/>
          <p:cNvSpPr/>
          <p:nvPr/>
        </p:nvSpPr>
        <p:spPr>
          <a:xfrm>
            <a:off x="454913" y="224027"/>
            <a:ext cx="291465" cy="290830"/>
          </a:xfrm>
          <a:custGeom>
            <a:avLst/>
            <a:gdLst/>
            <a:ahLst/>
            <a:cxnLst/>
            <a:rect l="l" t="t" r="r" b="b"/>
            <a:pathLst>
              <a:path w="291465" h="290830">
                <a:moveTo>
                  <a:pt x="145923" y="0"/>
                </a:moveTo>
                <a:lnTo>
                  <a:pt x="0" y="0"/>
                </a:lnTo>
                <a:lnTo>
                  <a:pt x="145161" y="145161"/>
                </a:lnTo>
                <a:lnTo>
                  <a:pt x="0" y="290322"/>
                </a:lnTo>
                <a:lnTo>
                  <a:pt x="145923" y="290322"/>
                </a:lnTo>
                <a:lnTo>
                  <a:pt x="291084" y="145161"/>
                </a:lnTo>
                <a:lnTo>
                  <a:pt x="145923"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095636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630237" y="1147763"/>
            <a:ext cx="10613495" cy="3133725"/>
          </a:xfrm>
        </p:spPr>
        <p:txBody>
          <a:bodyPr/>
          <a:lstStyle/>
          <a:p>
            <a:r>
              <a:rPr kumimoji="1" lang="zh-CN" altLang="en-US" sz="2800" dirty="0">
                <a:latin typeface="Microsoft YaHei" charset="-122"/>
                <a:ea typeface="Microsoft YaHei" charset="-122"/>
                <a:cs typeface="Microsoft YaHei" charset="-122"/>
              </a:rPr>
              <a:t>标注数据上的损失（监督）</a:t>
            </a:r>
            <a:endParaRPr kumimoji="1" lang="en-US" altLang="zh-CN" sz="2800" dirty="0">
              <a:latin typeface="Microsoft YaHei" charset="-122"/>
              <a:ea typeface="Microsoft YaHei" charset="-122"/>
              <a:cs typeface="Microsoft YaHei" charset="-122"/>
            </a:endParaRPr>
          </a:p>
          <a:p>
            <a:r>
              <a:rPr kumimoji="1" lang="zh-CN" altLang="en-US" sz="2800" dirty="0">
                <a:latin typeface="Microsoft YaHei" charset="-122"/>
                <a:ea typeface="Microsoft YaHei" charset="-122"/>
                <a:cs typeface="Microsoft YaHei" charset="-122"/>
              </a:rPr>
              <a:t>伪标注数据上的损失（无监督）</a:t>
            </a:r>
            <a:endParaRPr kumimoji="1" lang="en-US" altLang="zh-CN" sz="2800" dirty="0">
              <a:latin typeface="Microsoft YaHei" charset="-122"/>
              <a:ea typeface="Microsoft YaHei" charset="-122"/>
              <a:cs typeface="Microsoft YaHei" charset="-122"/>
            </a:endParaRPr>
          </a:p>
          <a:p>
            <a:r>
              <a:rPr kumimoji="1" lang="zh-CN" altLang="en-US" sz="2800" dirty="0">
                <a:latin typeface="Microsoft YaHei" charset="-122"/>
                <a:ea typeface="Microsoft YaHei" charset="-122"/>
                <a:cs typeface="Microsoft YaHei" charset="-122"/>
              </a:rPr>
              <a:t>模型输出的</a:t>
            </a:r>
            <a:r>
              <a:rPr kumimoji="1" lang="zh-CN" altLang="en-US" sz="2800" dirty="0">
                <a:solidFill>
                  <a:srgbClr val="00B050"/>
                </a:solidFill>
                <a:latin typeface="Microsoft YaHei" charset="-122"/>
                <a:ea typeface="Microsoft YaHei" charset="-122"/>
                <a:cs typeface="Microsoft YaHei" charset="-122"/>
              </a:rPr>
              <a:t>最小熵</a:t>
            </a:r>
            <a:r>
              <a:rPr kumimoji="1" lang="zh-CN" altLang="en-US" sz="2800" dirty="0">
                <a:latin typeface="Microsoft YaHei" charset="-122"/>
                <a:ea typeface="Microsoft YaHei" charset="-122"/>
                <a:cs typeface="Microsoft YaHei" charset="-122"/>
              </a:rPr>
              <a:t>（无监督）</a:t>
            </a:r>
            <a:endParaRPr kumimoji="1" lang="en-US" altLang="zh-CN" sz="2800" dirty="0">
              <a:latin typeface="Microsoft YaHei" charset="-122"/>
              <a:ea typeface="Microsoft YaHei" charset="-122"/>
              <a:cs typeface="Microsoft YaHei" charset="-122"/>
            </a:endParaRPr>
          </a:p>
          <a:p>
            <a:r>
              <a:rPr kumimoji="1" lang="zh-CN" altLang="en-US" sz="2800" dirty="0">
                <a:latin typeface="Microsoft YaHei" charset="-122"/>
                <a:ea typeface="Microsoft YaHei" charset="-122"/>
                <a:cs typeface="Microsoft YaHei" charset="-122"/>
              </a:rPr>
              <a:t>一致性约束（无监督）：</a:t>
            </a:r>
            <a:r>
              <a:rPr kumimoji="1" lang="en-US" altLang="zh-CN" sz="2800" dirty="0">
                <a:latin typeface="Microsoft YaHei" charset="-122"/>
                <a:ea typeface="Microsoft YaHei" charset="-122"/>
                <a:cs typeface="Microsoft YaHei" charset="-122"/>
              </a:rPr>
              <a:t> L2</a:t>
            </a:r>
            <a:r>
              <a:rPr kumimoji="1" lang="zh-CN" altLang="en-US" sz="2800" dirty="0">
                <a:latin typeface="Microsoft YaHei" charset="-122"/>
                <a:ea typeface="Microsoft YaHei" charset="-122"/>
                <a:cs typeface="Microsoft YaHei" charset="-122"/>
              </a:rPr>
              <a:t>损失、交叉熵损失</a:t>
            </a:r>
            <a:endParaRPr kumimoji="1" lang="en-US" altLang="zh-CN" sz="2800" dirty="0">
              <a:latin typeface="Microsoft YaHei" charset="-122"/>
              <a:ea typeface="Microsoft YaHei" charset="-122"/>
              <a:cs typeface="Microsoft YaHei" charset="-122"/>
            </a:endParaRPr>
          </a:p>
          <a:p>
            <a:pPr marL="914400" lvl="1" indent="-457200">
              <a:buFont typeface="Wingdings" charset="2"/>
              <a:buChar char="l"/>
            </a:pPr>
            <a:r>
              <a:rPr kumimoji="1" lang="zh-CN" altLang="en-US" sz="2800" dirty="0">
                <a:latin typeface="Microsoft YaHei" charset="-122"/>
                <a:ea typeface="Microsoft YaHei" charset="-122"/>
                <a:cs typeface="Microsoft YaHei" charset="-122"/>
              </a:rPr>
              <a:t>多个</a:t>
            </a:r>
            <a:r>
              <a:rPr kumimoji="1" lang="en-US" altLang="zh-CN" sz="2800" dirty="0">
                <a:latin typeface="Microsoft YaHei" charset="-122"/>
                <a:ea typeface="Microsoft YaHei" charset="-122"/>
                <a:cs typeface="Microsoft YaHei" charset="-122"/>
              </a:rPr>
              <a:t>view</a:t>
            </a:r>
            <a:r>
              <a:rPr kumimoji="1" lang="zh-CN" altLang="en-US" sz="2800" dirty="0">
                <a:latin typeface="Microsoft YaHei" charset="-122"/>
                <a:ea typeface="Microsoft YaHei" charset="-122"/>
                <a:cs typeface="Microsoft YaHei" charset="-122"/>
              </a:rPr>
              <a:t>之间的一致性 </a:t>
            </a:r>
            <a:endParaRPr kumimoji="1" lang="en-US" altLang="zh-CN" sz="2800" dirty="0">
              <a:latin typeface="Microsoft YaHei" charset="-122"/>
              <a:ea typeface="Microsoft YaHei" charset="-122"/>
              <a:cs typeface="Microsoft YaHei" charset="-122"/>
            </a:endParaRPr>
          </a:p>
          <a:p>
            <a:pPr marL="914400" lvl="1" indent="-457200">
              <a:buFont typeface="Wingdings" charset="2"/>
              <a:buChar char="l"/>
            </a:pPr>
            <a:r>
              <a:rPr kumimoji="1" lang="zh-CN" altLang="en-US" sz="2800" dirty="0">
                <a:latin typeface="Microsoft YaHei" charset="-122"/>
                <a:ea typeface="Microsoft YaHei" charset="-122"/>
                <a:cs typeface="Microsoft YaHei" charset="-122"/>
              </a:rPr>
              <a:t>流形上标签的平滑性（马尔可夫性）</a:t>
            </a:r>
            <a:endParaRPr kumimoji="1" lang="en-US" altLang="zh-CN" sz="2800" dirty="0">
              <a:latin typeface="Microsoft YaHei" charset="-122"/>
              <a:ea typeface="Microsoft YaHei" charset="-122"/>
              <a:cs typeface="Microsoft YaHei" charset="-122"/>
            </a:endParaRPr>
          </a:p>
          <a:p>
            <a:pPr marL="914400" lvl="1" indent="-457200">
              <a:buFont typeface="Wingdings" charset="2"/>
              <a:buChar char="l"/>
            </a:pPr>
            <a:r>
              <a:rPr kumimoji="1" lang="zh-CN" altLang="en-US" sz="2800" dirty="0">
                <a:latin typeface="Microsoft YaHei" charset="-122"/>
                <a:ea typeface="Microsoft YaHei" charset="-122"/>
                <a:cs typeface="Microsoft YaHei" charset="-122"/>
              </a:rPr>
              <a:t>合成相似样本（数据增广），相似样本标签的一致性 </a:t>
            </a:r>
            <a:endParaRPr kumimoji="1" lang="en-US" altLang="zh-CN" sz="2800" dirty="0">
              <a:latin typeface="Microsoft YaHei" charset="-122"/>
              <a:ea typeface="Microsoft YaHei" charset="-122"/>
              <a:cs typeface="Microsoft YaHei" charset="-122"/>
            </a:endParaRPr>
          </a:p>
        </p:txBody>
      </p:sp>
      <p:sp>
        <p:nvSpPr>
          <p:cNvPr id="5" name="文本占位符 4"/>
          <p:cNvSpPr>
            <a:spLocks noGrp="1"/>
          </p:cNvSpPr>
          <p:nvPr>
            <p:ph type="body" sz="quarter" idx="12"/>
          </p:nvPr>
        </p:nvSpPr>
        <p:spPr/>
        <p:txBody>
          <a:bodyPr/>
          <a:lstStyle/>
          <a:p>
            <a:r>
              <a:rPr kumimoji="1" lang="zh-CN" altLang="en-US" dirty="0"/>
              <a:t>总结：半监督学习中的各种约束</a:t>
            </a:r>
          </a:p>
        </p:txBody>
      </p:sp>
      <p:pic>
        <p:nvPicPr>
          <p:cNvPr id="6" name="图片 5"/>
          <p:cNvPicPr>
            <a:picLocks noChangeAspect="1"/>
          </p:cNvPicPr>
          <p:nvPr/>
        </p:nvPicPr>
        <p:blipFill>
          <a:blip r:embed="rId2"/>
          <a:stretch>
            <a:fillRect/>
          </a:stretch>
        </p:blipFill>
        <p:spPr>
          <a:xfrm>
            <a:off x="8834379" y="1422060"/>
            <a:ext cx="1842493" cy="2585130"/>
          </a:xfrm>
          <a:prstGeom prst="rect">
            <a:avLst/>
          </a:prstGeom>
        </p:spPr>
      </p:pic>
      <p:sp>
        <p:nvSpPr>
          <p:cNvPr id="2" name="矩形 1"/>
          <p:cNvSpPr/>
          <p:nvPr/>
        </p:nvSpPr>
        <p:spPr>
          <a:xfrm>
            <a:off x="9196485" y="963096"/>
            <a:ext cx="877163" cy="369332"/>
          </a:xfrm>
          <a:prstGeom prst="rect">
            <a:avLst/>
          </a:prstGeom>
        </p:spPr>
        <p:txBody>
          <a:bodyPr wrap="none">
            <a:spAutoFit/>
          </a:bodyPr>
          <a:lstStyle/>
          <a:p>
            <a:r>
              <a:rPr kumimoji="1" lang="zh-CN" altLang="en-US">
                <a:solidFill>
                  <a:srgbClr val="00B050"/>
                </a:solidFill>
                <a:latin typeface="Microsoft YaHei" charset="-122"/>
                <a:ea typeface="Microsoft YaHei" charset="-122"/>
                <a:cs typeface="Microsoft YaHei" charset="-122"/>
              </a:rPr>
              <a:t>最小熵</a:t>
            </a:r>
            <a:endParaRPr lang="zh-CN" altLang="en-US">
              <a:solidFill>
                <a:srgbClr val="00B050"/>
              </a:solidFill>
            </a:endParaRPr>
          </a:p>
        </p:txBody>
      </p:sp>
    </p:spTree>
    <p:extLst>
      <p:ext uri="{BB962C8B-B14F-4D97-AF65-F5344CB8AC3E}">
        <p14:creationId xmlns:p14="http://schemas.microsoft.com/office/powerpoint/2010/main" val="8544823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30237" y="1147763"/>
            <a:ext cx="10003895" cy="3133725"/>
          </a:xfrm>
        </p:spPr>
        <p:txBody>
          <a:bodyPr/>
          <a:lstStyle/>
          <a:p>
            <a:r>
              <a:rPr lang="en-US" altLang="zh-CN" sz="2400" dirty="0"/>
              <a:t>Transfer Learning </a:t>
            </a:r>
          </a:p>
          <a:p>
            <a:r>
              <a:rPr lang="en-US" altLang="zh-CN" sz="2400" dirty="0"/>
              <a:t>One/Few-shot learning </a:t>
            </a:r>
          </a:p>
          <a:p>
            <a:r>
              <a:rPr lang="en-US" altLang="zh-CN" sz="2400" dirty="0"/>
              <a:t>Un/Self-Supervised Learning </a:t>
            </a:r>
          </a:p>
          <a:p>
            <a:r>
              <a:rPr lang="en-US" altLang="zh-CN" sz="2400" dirty="0"/>
              <a:t>Domain adaptation </a:t>
            </a:r>
          </a:p>
          <a:p>
            <a:r>
              <a:rPr lang="en-US" altLang="zh-CN" sz="2400" dirty="0"/>
              <a:t>Meta-Learning </a:t>
            </a:r>
          </a:p>
          <a:p>
            <a:r>
              <a:rPr lang="en-US" altLang="zh-CN" sz="2400" dirty="0"/>
              <a:t>Zero-shot learning </a:t>
            </a:r>
          </a:p>
          <a:p>
            <a:r>
              <a:rPr lang="en-US" altLang="zh-CN" sz="2400" dirty="0"/>
              <a:t>Continual / Lifelong-learning </a:t>
            </a:r>
          </a:p>
          <a:p>
            <a:r>
              <a:rPr lang="en-US" altLang="zh-CN" sz="2400" dirty="0"/>
              <a:t>Active learning </a:t>
            </a:r>
          </a:p>
          <a:p>
            <a:endParaRPr kumimoji="1" lang="zh-CN" altLang="en-US" sz="2400" dirty="0"/>
          </a:p>
        </p:txBody>
      </p:sp>
      <p:sp>
        <p:nvSpPr>
          <p:cNvPr id="3" name="文本占位符 2"/>
          <p:cNvSpPr>
            <a:spLocks noGrp="1"/>
          </p:cNvSpPr>
          <p:nvPr>
            <p:ph type="body" sz="quarter" idx="12"/>
          </p:nvPr>
        </p:nvSpPr>
        <p:spPr>
          <a:xfrm>
            <a:off x="858779" y="173037"/>
            <a:ext cx="9453621" cy="402695"/>
          </a:xfrm>
        </p:spPr>
        <p:txBody>
          <a:bodyPr/>
          <a:lstStyle/>
          <a:p>
            <a:r>
              <a:rPr lang="en-US" altLang="zh-CN" dirty="0"/>
              <a:t>Semi-supervised learning</a:t>
            </a:r>
            <a:r>
              <a:rPr lang="zh-CN" altLang="en-US" dirty="0"/>
              <a:t>相关的其他</a:t>
            </a:r>
            <a:r>
              <a:rPr lang="en-US" altLang="zh-CN" dirty="0"/>
              <a:t>learning</a:t>
            </a:r>
            <a:endParaRPr kumimoji="1" lang="zh-CN" altLang="en-US" dirty="0"/>
          </a:p>
        </p:txBody>
      </p:sp>
    </p:spTree>
    <p:extLst>
      <p:ext uri="{BB962C8B-B14F-4D97-AF65-F5344CB8AC3E}">
        <p14:creationId xmlns:p14="http://schemas.microsoft.com/office/powerpoint/2010/main" val="472868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50549</TotalTime>
  <Pages>0</Pages>
  <Words>3383</Words>
  <Characters>0</Characters>
  <Application>Microsoft Macintosh PowerPoint</Application>
  <DocSecurity>0</DocSecurity>
  <PresentationFormat>宽屏</PresentationFormat>
  <Lines>0</Lines>
  <Paragraphs>854</Paragraphs>
  <Slides>107</Slides>
  <Notes>17</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107</vt:i4>
      </vt:variant>
    </vt:vector>
  </HeadingPairs>
  <TitlesOfParts>
    <vt:vector size="131" baseType="lpstr">
      <vt:lpstr>-apple-system</vt:lpstr>
      <vt:lpstr>Calibri</vt:lpstr>
      <vt:lpstr>Calibri Light</vt:lpstr>
      <vt:lpstr>Cambria Math</vt:lpstr>
      <vt:lpstr>DejaVu Sans</vt:lpstr>
      <vt:lpstr>DengXian</vt:lpstr>
      <vt:lpstr>Lato</vt:lpstr>
      <vt:lpstr>Merriweather</vt:lpstr>
      <vt:lpstr>Microsoft YaHei</vt:lpstr>
      <vt:lpstr>Noto Sans CJK JP Regular</vt:lpstr>
      <vt:lpstr>Roboto</vt:lpstr>
      <vt:lpstr>Segoe UI</vt:lpstr>
      <vt:lpstr>SimHei</vt:lpstr>
      <vt:lpstr>SimSun</vt:lpstr>
      <vt:lpstr>Source Code Pro</vt:lpstr>
      <vt:lpstr>Times New Roman</vt:lpstr>
      <vt:lpstr>Wingdings</vt:lpstr>
      <vt:lpstr>等线</vt:lpstr>
      <vt:lpstr>宋体</vt:lpstr>
      <vt:lpstr>微软雅黑</vt:lpstr>
      <vt:lpstr>Arial</vt:lpstr>
      <vt:lpstr>Office 主题</vt:lpstr>
      <vt:lpstr>1_Office 主题</vt:lpstr>
      <vt:lpstr>3_Office 主题</vt:lpstr>
      <vt:lpstr>PowerPoint 演示文稿</vt:lpstr>
      <vt:lpstr>PowerPoint 演示文稿</vt:lpstr>
      <vt:lpstr>PowerPoint 演示文稿</vt:lpstr>
      <vt:lpstr>无标注数据能有帮助么?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多视角学习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一致性正则化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用于S3VM训练的优化方法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半监督聚类</vt:lpstr>
      <vt:lpstr>PowerPoint 演示文稿</vt:lpstr>
      <vt:lpstr>PowerPoint 演示文稿</vt:lpstr>
      <vt:lpstr>PowerPoint 演示文稿</vt:lpstr>
      <vt:lpstr>PowerPoint 演示文稿</vt:lpstr>
      <vt:lpstr>参考文献</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李国海</dc:creator>
  <cp:lastModifiedBy>qing</cp:lastModifiedBy>
  <cp:revision>1007</cp:revision>
  <cp:lastPrinted>2020-11-24T01:58:14Z</cp:lastPrinted>
  <dcterms:created xsi:type="dcterms:W3CDTF">2014-06-29T11:45:14Z</dcterms:created>
  <dcterms:modified xsi:type="dcterms:W3CDTF">2023-12-05T03:21:06Z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2052-9.1.0.4555</vt:lpwstr>
  </property>
</Properties>
</file>